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5"/>
  </p:notesMasterIdLst>
  <p:sldIdLst>
    <p:sldId id="257" r:id="rId2"/>
    <p:sldId id="326" r:id="rId3"/>
    <p:sldId id="318" r:id="rId4"/>
    <p:sldId id="333" r:id="rId5"/>
    <p:sldId id="334" r:id="rId6"/>
    <p:sldId id="335" r:id="rId7"/>
    <p:sldId id="340" r:id="rId8"/>
    <p:sldId id="341" r:id="rId9"/>
    <p:sldId id="342" r:id="rId10"/>
    <p:sldId id="344" r:id="rId11"/>
    <p:sldId id="345" r:id="rId12"/>
    <p:sldId id="339" r:id="rId13"/>
    <p:sldId id="346" r:id="rId14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4BE"/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umšs stils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81" d="100"/>
          <a:sy n="81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71F6-6AD3-4F31-97A9-3A34FDDDDAF5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3471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6711278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67930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3430080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2187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0020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6293136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42979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300172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3325292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0479456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4176085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933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b="1" dirty="0">
                <a:solidFill>
                  <a:schemeClr val="bg1"/>
                </a:solidFill>
                <a:latin typeface="Montserrat" panose="00000500000000000000" pitchFamily="50" charset="-70"/>
              </a:rPr>
              <a:t>5.1.1. specifiskā atbalsta mērķa «Vietējās teritorijas integrētās sociālās, ekonomiskās un vides attīstības un kultūras mantojuma, tūrisma un drošības veicināšana pilsētu funkcionālajās teritorijās»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lv-LV" altLang="lv-LV" b="1" dirty="0">
              <a:solidFill>
                <a:schemeClr val="bg1"/>
              </a:solidFill>
              <a:latin typeface="Montserrat" panose="00000500000000000000" pitchFamily="50" charset="-7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3200" b="1" dirty="0">
                <a:solidFill>
                  <a:schemeClr val="bg1"/>
                </a:solidFill>
                <a:latin typeface="Montserrat" panose="00000500000000000000" pitchFamily="50" charset="-70"/>
              </a:rPr>
              <a:t>5.1.1.3. pasākums "Publiskās </a:t>
            </a:r>
            <a:r>
              <a:rPr lang="lv-LV" altLang="lv-LV" sz="3200" b="1" dirty="0" err="1">
                <a:solidFill>
                  <a:schemeClr val="bg1"/>
                </a:solidFill>
                <a:latin typeface="Montserrat" panose="00000500000000000000" pitchFamily="50" charset="-70"/>
              </a:rPr>
              <a:t>ārtelpas</a:t>
            </a:r>
            <a:r>
              <a:rPr lang="lv-LV" altLang="lv-LV" sz="3200" b="1" dirty="0">
                <a:solidFill>
                  <a:schemeClr val="bg1"/>
                </a:solidFill>
                <a:latin typeface="Montserrat" panose="00000500000000000000" pitchFamily="50" charset="-70"/>
              </a:rPr>
              <a:t> attīstība"</a:t>
            </a:r>
            <a:endParaRPr lang="en-US" altLang="lv-LV" sz="32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14.06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99BBF-A44F-326C-568E-2496EF8F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0" y="485579"/>
            <a:ext cx="2954244" cy="2881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PAPILDUS PUNKTI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 rotWithShape="1">
          <a:blip r:embed="rId2"/>
          <a:srcRect l="3556" t="25888" r="15255" b="14555"/>
          <a:stretch/>
        </p:blipFill>
        <p:spPr>
          <a:xfrm>
            <a:off x="899918" y="1863969"/>
            <a:ext cx="10392163" cy="42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PAPILDUS PUNKTI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2"/>
          <a:srcRect l="6394" t="19831" r="15536" b="14057"/>
          <a:stretch/>
        </p:blipFill>
        <p:spPr>
          <a:xfrm>
            <a:off x="1099469" y="1203411"/>
            <a:ext cx="9993062" cy="47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7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ĪSTENOŠANA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3"/>
          <a:srcRect l="4024" t="14997" r="15045" b="9947"/>
          <a:stretch/>
        </p:blipFill>
        <p:spPr>
          <a:xfrm>
            <a:off x="916469" y="881457"/>
            <a:ext cx="10359062" cy="54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lv-LV" sz="2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  <a:t>PRIEKŠLIKUMS</a:t>
            </a:r>
            <a:br>
              <a:rPr lang="en-US" sz="1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662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400" dirty="0"/>
              <a:t>Iespējamās publiskās </a:t>
            </a:r>
            <a:r>
              <a:rPr lang="lv-LV" sz="2400" dirty="0" err="1"/>
              <a:t>ārtelpas</a:t>
            </a:r>
            <a:r>
              <a:rPr lang="lv-LV" sz="2400" dirty="0"/>
              <a:t>, kuras būtu atbilstošas projektam:</a:t>
            </a: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Tab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10644"/>
              </p:ext>
            </p:extLst>
          </p:nvPr>
        </p:nvGraphicFramePr>
        <p:xfrm>
          <a:off x="1229031" y="1504335"/>
          <a:ext cx="9733938" cy="467262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51999">
                  <a:extLst>
                    <a:ext uri="{9D8B030D-6E8A-4147-A177-3AD203B41FA5}">
                      <a16:colId xmlns:a16="http://schemas.microsoft.com/office/drawing/2014/main" val="3181621595"/>
                    </a:ext>
                  </a:extLst>
                </a:gridCol>
                <a:gridCol w="831608">
                  <a:extLst>
                    <a:ext uri="{9D8B030D-6E8A-4147-A177-3AD203B41FA5}">
                      <a16:colId xmlns:a16="http://schemas.microsoft.com/office/drawing/2014/main" val="3131693727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2346948083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360913985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2362593172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220375273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3139575132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127001251"/>
                    </a:ext>
                  </a:extLst>
                </a:gridCol>
                <a:gridCol w="1232055">
                  <a:extLst>
                    <a:ext uri="{9D8B030D-6E8A-4147-A177-3AD203B41FA5}">
                      <a16:colId xmlns:a16="http://schemas.microsoft.com/office/drawing/2014/main" val="1781067565"/>
                    </a:ext>
                  </a:extLst>
                </a:gridCol>
                <a:gridCol w="1218056">
                  <a:extLst>
                    <a:ext uri="{9D8B030D-6E8A-4147-A177-3AD203B41FA5}">
                      <a16:colId xmlns:a16="http://schemas.microsoft.com/office/drawing/2014/main" val="1937103113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3862068764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630461352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165876451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1698333180"/>
                    </a:ext>
                  </a:extLst>
                </a:gridCol>
              </a:tblGrid>
              <a:tr h="212570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platība, m2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ir pašvaldības AP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projekts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projektēšanas uzdevums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tāme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 err="1">
                          <a:effectLst/>
                        </a:rPr>
                        <a:t>Bauhaus</a:t>
                      </a:r>
                      <a:r>
                        <a:rPr lang="lv-LV" sz="1100" u="none" strike="noStrike" dirty="0">
                          <a:effectLst/>
                        </a:rPr>
                        <a:t> principi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 mobilitātes punkts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pie pašvaldības pakalpojuma objekta (vismaz 1)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pie saimnieciskās darbības objekta (vismaz 2)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objekts palielinās sabiedrisko drošību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projekta gatavības pakāpe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vienlīdzīgas iespējas 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Projekta efektivitāte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037415"/>
                  </a:ext>
                </a:extLst>
              </a:tr>
              <a:tr h="78366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Tirgus laukums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3559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poliklīnika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tirgus, Rimi, PII Pasaku valstība, veikali, kafejnīca, aptieka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45220883"/>
                  </a:ext>
                </a:extLst>
              </a:tr>
              <a:tr h="97958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Gaujas 31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8913  (8663+250)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-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dome, KAC, mākslu skola, kultūras centrs, bibliotēka, sākumskola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kafejnīca, peldvieta, veikals, bungu skola, 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-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2868142305"/>
                  </a:ext>
                </a:extLst>
              </a:tr>
              <a:tr h="78366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Karlsona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parka sporta vai atpūtas daļa </a:t>
                      </a:r>
                    </a:p>
                  </a:txBody>
                  <a:tcPr marL="9122" marR="9122" marT="912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12800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</a:rPr>
                        <a:t>+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-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-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</a:rPr>
                        <a:t>+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</a:rPr>
                        <a:t>++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364415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83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/>
              <a:t>publiskās </a:t>
            </a:r>
            <a:r>
              <a:rPr lang="lv-LV" dirty="0" err="1"/>
              <a:t>ārtelpas</a:t>
            </a:r>
            <a:r>
              <a:rPr lang="lv-LV" dirty="0"/>
              <a:t> attīstīšana pilsētu funkcionālajās teritorijās, uzlabojot dzīves vides kvalitāti un palielinot sabiedrības drošību</a:t>
            </a:r>
          </a:p>
          <a:p>
            <a:pPr marL="0" indent="0" algn="ctr">
              <a:buNone/>
            </a:pPr>
            <a:endParaRPr lang="lv-LV" dirty="0"/>
          </a:p>
          <a:p>
            <a:pPr algn="just"/>
            <a:r>
              <a:rPr lang="lv-LV" dirty="0"/>
              <a:t>Publiskā </a:t>
            </a:r>
            <a:r>
              <a:rPr lang="lv-LV" dirty="0" err="1"/>
              <a:t>ārtelpa</a:t>
            </a:r>
            <a:r>
              <a:rPr lang="lv-LV" dirty="0"/>
              <a:t> šo noteikumu izpratnē ir sabiedrībai brīvi pieejamas teritorijas un telpas, ko veido bulvāri, laukumi, publisku ēku pagalmi, pasāžas, krastmalas, promenādes, parki, </a:t>
            </a:r>
            <a:r>
              <a:rPr lang="lv-LV" dirty="0" err="1"/>
              <a:t>mežaparki</a:t>
            </a:r>
            <a:r>
              <a:rPr lang="lv-LV" dirty="0"/>
              <a:t>, skvēri, publiskie ūdeņi un citas vietas, kas nodotas publiskai lietošanai.</a:t>
            </a:r>
          </a:p>
          <a:p>
            <a:pPr algn="just"/>
            <a:r>
              <a:rPr lang="lv-LV" dirty="0"/>
              <a:t>Pasākumu īsteno līdz 2026. gada 31. decembrim </a:t>
            </a: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87841"/>
            <a:ext cx="10515600" cy="4801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MĒRĶIS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362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PIEEJAMAIS FINANSĒJUMS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324349"/>
            <a:ext cx="10665324" cy="4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r>
              <a:rPr lang="lv-LV" dirty="0"/>
              <a:t>Pasākuma ietvaros plānotais un pieejamais kopējais finansējums ir ne mazāks kā 27 840 000 </a:t>
            </a:r>
            <a:r>
              <a:rPr lang="lv-LV" dirty="0" err="1"/>
              <a:t>euro</a:t>
            </a:r>
            <a:r>
              <a:rPr lang="lv-LV" dirty="0"/>
              <a:t> (Latvijā) 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 Rīgas plānošanas reģionam – ERAF finansējums 2 327 378 </a:t>
            </a:r>
            <a:r>
              <a:rPr lang="lv-LV" dirty="0" err="1"/>
              <a:t>euro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67976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PIEEJAMAIS FINANSĒJUMS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324349"/>
            <a:ext cx="10665324" cy="4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/>
              <a:t>Atbalsta intensitāte projekta iesniegumā norādītajai attiecināmajai izmaksu pozīcijai nepārsniedz 85 % ERAF finansējuma no attiecīgās izmaksu pozīcijas kopējām attiecināmajām izmaksām.</a:t>
            </a:r>
          </a:p>
          <a:p>
            <a:r>
              <a:rPr lang="lv-LV" sz="2400" dirty="0"/>
              <a:t> Projekta minimālais attiecināmo izmaksu apmērs nav mazāks par 200 000 (ieskaitot) </a:t>
            </a:r>
            <a:r>
              <a:rPr lang="lv-LV" sz="2400" dirty="0" err="1"/>
              <a:t>euro</a:t>
            </a:r>
            <a:r>
              <a:rPr lang="lv-LV" sz="2400" dirty="0"/>
              <a:t>. Projekta maksimālais ERAF finansējums ir 800 000 </a:t>
            </a:r>
            <a:r>
              <a:rPr lang="lv-LV" sz="2400" dirty="0" err="1"/>
              <a:t>euro</a:t>
            </a:r>
            <a:r>
              <a:rPr lang="lv-LV" sz="2400" dirty="0"/>
              <a:t>.</a:t>
            </a:r>
          </a:p>
          <a:p>
            <a:r>
              <a:rPr lang="lv-LV" sz="2400" dirty="0"/>
              <a:t>Vienas pašvaldības ietvaros iesniedz ne vairāk kā divus projekta iesniegumus.</a:t>
            </a:r>
          </a:p>
          <a:p>
            <a:r>
              <a:rPr lang="lv-LV" sz="2400" dirty="0"/>
              <a:t>Vienā projektā iekļauj vienu publisko </a:t>
            </a:r>
            <a:r>
              <a:rPr lang="lv-LV" sz="2400" dirty="0" err="1"/>
              <a:t>ārtelpu</a:t>
            </a:r>
            <a:r>
              <a:rPr lang="lv-LV" sz="2400" dirty="0"/>
              <a:t> jeb vienu ģeogrāfiski vienotu teritoriju</a:t>
            </a:r>
          </a:p>
        </p:txBody>
      </p:sp>
    </p:spTree>
    <p:extLst>
      <p:ext uri="{BB962C8B-B14F-4D97-AF65-F5344CB8AC3E}">
        <p14:creationId xmlns:p14="http://schemas.microsoft.com/office/powerpoint/2010/main" val="3537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PROJEKTĀ ATBALSTĀMĀS DARBĪBAS PUBLISKĀS ĀRTELPAS ATTĪSTĪBAI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324349"/>
            <a:ext cx="10665324" cy="4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100" dirty="0">
              <a:solidFill>
                <a:srgbClr val="000000"/>
              </a:solidFill>
              <a:latin typeface="Gill Sans Nova"/>
            </a:endParaRPr>
          </a:p>
          <a:p>
            <a:endParaRPr lang="lv-LV" sz="1100" dirty="0">
              <a:solidFill>
                <a:srgbClr val="000000"/>
              </a:solidFill>
              <a:latin typeface="Gill Sans Nova"/>
            </a:endParaRPr>
          </a:p>
          <a:p>
            <a:r>
              <a:rPr lang="lv-LV" sz="2400" dirty="0"/>
              <a:t>teritorijas labiekārtošana</a:t>
            </a:r>
          </a:p>
          <a:p>
            <a:r>
              <a:rPr lang="lv-LV" sz="2400" dirty="0" err="1"/>
              <a:t>elektronenerģijas</a:t>
            </a:r>
            <a:r>
              <a:rPr lang="lv-LV" sz="2400" dirty="0"/>
              <a:t>, ūdenssaimniecības un siltumapgādes </a:t>
            </a:r>
            <a:r>
              <a:rPr lang="lv-LV" sz="2400" dirty="0" err="1"/>
              <a:t>pieslēgumuierīkošana</a:t>
            </a:r>
            <a:endParaRPr lang="lv-LV" sz="2400" dirty="0"/>
          </a:p>
          <a:p>
            <a:r>
              <a:rPr lang="lv-LV" sz="2400" dirty="0"/>
              <a:t>dziļurbumu ierīkošana (dzeramā ūdens padeves nodrošināšanai)</a:t>
            </a:r>
          </a:p>
          <a:p>
            <a:r>
              <a:rPr lang="lv-LV" sz="2400" dirty="0"/>
              <a:t>publicitātes pasākumi par projekta īstenošanu</a:t>
            </a:r>
          </a:p>
          <a:p>
            <a:r>
              <a:rPr lang="lv-LV" sz="2400" dirty="0"/>
              <a:t>projekta vadības nodrošināšana</a:t>
            </a:r>
          </a:p>
        </p:txBody>
      </p:sp>
    </p:spTree>
    <p:extLst>
      <p:ext uri="{BB962C8B-B14F-4D97-AF65-F5344CB8AC3E}">
        <p14:creationId xmlns:p14="http://schemas.microsoft.com/office/powerpoint/2010/main" val="197860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PROJEKTA TIEŠĀS ATTIECINĀMĀS IZMAKSAS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406400" y="1324349"/>
            <a:ext cx="5581162" cy="4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/>
              <a:t>būves nojaukšana un teritorijas attīrīšana;</a:t>
            </a:r>
          </a:p>
          <a:p>
            <a:r>
              <a:rPr lang="lv-LV" sz="1600" dirty="0"/>
              <a:t>elektrotīklu un vājstrāvu tīklu izbūve;</a:t>
            </a:r>
          </a:p>
          <a:p>
            <a:r>
              <a:rPr lang="lv-LV" sz="1600" dirty="0"/>
              <a:t>ūdenscaurlaidīga seguma laukuma būvniecība, publiski pieejamu cietā seguma stāvlaukumu un brauktuvju pārbūve un piebrauktuvju izbūve, lai nodrošinātu piekļuvi attīstāmajai publiskajai </a:t>
            </a:r>
            <a:r>
              <a:rPr lang="lv-LV" sz="1600" dirty="0" err="1"/>
              <a:t>ārtelpai</a:t>
            </a:r>
            <a:r>
              <a:rPr lang="lv-LV" sz="1600" dirty="0"/>
              <a:t>(50%);</a:t>
            </a:r>
          </a:p>
          <a:p>
            <a:r>
              <a:rPr lang="lv-LV" sz="1600" dirty="0"/>
              <a:t>krastu nostiprināšana un labiekārtošana pie publiskajiem ūdeņiem;</a:t>
            </a:r>
          </a:p>
          <a:p>
            <a:r>
              <a:rPr lang="lv-LV" sz="1600" dirty="0"/>
              <a:t>gājēju kustībai nepieciešamās infrastruktūras attīstīšana (t.sk., gājēju un velosipēdu tilta izbūve);</a:t>
            </a:r>
          </a:p>
          <a:p>
            <a:r>
              <a:rPr lang="lv-LV" sz="1600" dirty="0" err="1"/>
              <a:t>lietusūdeņusavākšanas</a:t>
            </a:r>
            <a:r>
              <a:rPr lang="lv-LV" sz="1600" dirty="0"/>
              <a:t> un novadīšanas sistēmu attīstīšana;</a:t>
            </a:r>
          </a:p>
          <a:p>
            <a:r>
              <a:rPr lang="lv-LV" sz="1600" dirty="0"/>
              <a:t>videi draudzīga apgaismojuma izbūve;</a:t>
            </a:r>
          </a:p>
          <a:p>
            <a:r>
              <a:rPr lang="lv-LV" sz="1600" dirty="0"/>
              <a:t>dzeramā ūdens </a:t>
            </a:r>
            <a:r>
              <a:rPr lang="lv-LV" sz="1600" dirty="0" err="1"/>
              <a:t>brīvkrānuierīkošana</a:t>
            </a:r>
            <a:r>
              <a:rPr lang="lv-LV" sz="1600" dirty="0"/>
              <a:t>;</a:t>
            </a:r>
          </a:p>
          <a:p>
            <a:r>
              <a:rPr lang="lv-LV" sz="1600" dirty="0"/>
              <a:t>publiskās tualetes izbūve;</a:t>
            </a:r>
          </a:p>
          <a:p>
            <a:r>
              <a:rPr lang="lv-LV" sz="1600" dirty="0"/>
              <a:t>teritorijas apzaļumošana, žogu izbūve;</a:t>
            </a:r>
          </a:p>
          <a:p>
            <a:endParaRPr lang="lv-LV" sz="1600" dirty="0"/>
          </a:p>
        </p:txBody>
      </p:sp>
      <p:sp>
        <p:nvSpPr>
          <p:cNvPr id="7" name="Taisnstūris 6"/>
          <p:cNvSpPr/>
          <p:nvPr/>
        </p:nvSpPr>
        <p:spPr>
          <a:xfrm>
            <a:off x="6096000" y="1254526"/>
            <a:ext cx="5615354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+mn-lt"/>
              </a:rPr>
              <a:t>soliņu, galdu lietošanai </a:t>
            </a:r>
            <a:r>
              <a:rPr lang="lv-LV" sz="1600" dirty="0" err="1">
                <a:latin typeface="+mn-lt"/>
              </a:rPr>
              <a:t>ārtelpā</a:t>
            </a:r>
            <a:r>
              <a:rPr lang="lv-LV" sz="1600" dirty="0">
                <a:latin typeface="+mn-lt"/>
              </a:rPr>
              <a:t> un velosipēdu novietņu izvietošana;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+mn-lt"/>
              </a:rPr>
              <a:t>atkritumu šķirošanas tvertņu uzstādīšanas;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 err="1">
                <a:latin typeface="+mn-lt"/>
              </a:rPr>
              <a:t>Elektrouzlādes</a:t>
            </a:r>
            <a:r>
              <a:rPr lang="lv-LV" sz="1600" dirty="0">
                <a:latin typeface="+mn-lt"/>
              </a:rPr>
              <a:t> punktu ierīkošana digitālo ierīču uzlādei un </a:t>
            </a:r>
            <a:r>
              <a:rPr lang="lv-LV" sz="1600" dirty="0" err="1">
                <a:latin typeface="+mn-lt"/>
              </a:rPr>
              <a:t>mikromobilitātes</a:t>
            </a:r>
            <a:r>
              <a:rPr lang="lv-LV" sz="1600" dirty="0">
                <a:latin typeface="+mn-lt"/>
              </a:rPr>
              <a:t> atbalstam;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+mn-lt"/>
              </a:rPr>
              <a:t>teritorijas labiekārtošanas ietvaros paredzētās vizuālās mākslas un dizaina objektu iegāde un uzstādīšana (10%);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+mn-lt"/>
              </a:rPr>
              <a:t>citu </a:t>
            </a:r>
            <a:r>
              <a:rPr lang="lv-LV" sz="1600" dirty="0" err="1">
                <a:latin typeface="+mn-lt"/>
              </a:rPr>
              <a:t>ārtelpas</a:t>
            </a:r>
            <a:r>
              <a:rPr lang="lv-LV" sz="1600" dirty="0">
                <a:latin typeface="+mn-lt"/>
              </a:rPr>
              <a:t> labiekārtošanas darbu veikšanas un MK noteikumos Nr.253 noteikto atsevišķo labiekārtojuma elementu iegādes un uzstādīšanas izmaksas;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 err="1">
                <a:latin typeface="+mn-lt"/>
              </a:rPr>
              <a:t>ūdenssaimniecībasun</a:t>
            </a:r>
            <a:r>
              <a:rPr lang="lv-LV" sz="1600" dirty="0">
                <a:latin typeface="+mn-lt"/>
              </a:rPr>
              <a:t> siltumapgādes infrastruktūras būvniecība vai pārbūve (publiskās tualetes un publiski pieejama </a:t>
            </a:r>
            <a:r>
              <a:rPr lang="lv-LV" sz="1600" dirty="0" err="1">
                <a:latin typeface="+mn-lt"/>
              </a:rPr>
              <a:t>brīvkrāna</a:t>
            </a:r>
            <a:r>
              <a:rPr lang="lv-LV" sz="1600" dirty="0">
                <a:latin typeface="+mn-lt"/>
              </a:rPr>
              <a:t> ierīkošanai);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+mn-lt"/>
              </a:rPr>
              <a:t>u.c.</a:t>
            </a:r>
          </a:p>
        </p:txBody>
      </p:sp>
    </p:spTree>
    <p:extLst>
      <p:ext uri="{BB962C8B-B14F-4D97-AF65-F5344CB8AC3E}">
        <p14:creationId xmlns:p14="http://schemas.microsoft.com/office/powerpoint/2010/main" val="27544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KRITĒRIJI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2"/>
          <a:srcRect l="4076" t="13851" r="15146" b="7752"/>
          <a:stretch/>
        </p:blipFill>
        <p:spPr>
          <a:xfrm>
            <a:off x="1150206" y="883454"/>
            <a:ext cx="989158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KRITĒRIJI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 rotWithShape="1">
          <a:blip r:embed="rId2"/>
          <a:srcRect l="4908" t="13012" r="15336" b="7477"/>
          <a:stretch/>
        </p:blipFill>
        <p:spPr>
          <a:xfrm>
            <a:off x="1281153" y="810558"/>
            <a:ext cx="962969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3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KRITĒRIJI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2"/>
          <a:srcRect l="4819" t="12874" r="14127" b="9827"/>
          <a:stretch/>
        </p:blipFill>
        <p:spPr>
          <a:xfrm>
            <a:off x="1062824" y="810558"/>
            <a:ext cx="1006635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6409</TotalTime>
  <Words>647</Words>
  <Application>Microsoft Office PowerPoint</Application>
  <PresentationFormat>Widescreen</PresentationFormat>
  <Paragraphs>122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Nova</vt:lpstr>
      <vt:lpstr>Montserrat</vt:lpstr>
      <vt:lpstr>Office dizains</vt:lpstr>
      <vt:lpstr>PowerPoint Presentation</vt:lpstr>
      <vt:lpstr>MĒRĶIS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PRIEKŠLIKUMS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Sintija Tenisa</cp:lastModifiedBy>
  <cp:revision>99</cp:revision>
  <cp:lastPrinted>2022-12-06T11:26:56Z</cp:lastPrinted>
  <dcterms:created xsi:type="dcterms:W3CDTF">2019-01-14T18:08:04Z</dcterms:created>
  <dcterms:modified xsi:type="dcterms:W3CDTF">2023-06-20T07:59:18Z</dcterms:modified>
</cp:coreProperties>
</file>