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57" r:id="rId6"/>
    <p:sldId id="269" r:id="rId7"/>
    <p:sldId id="260" r:id="rId8"/>
    <p:sldId id="265" r:id="rId9"/>
    <p:sldId id="261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nika%20Griezne\Desktop\APTAUJA_AZARTSP&#274;LES\FINAL_FINAL_STATISTIK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nika%20Griezne\Desktop\APTAUJA_AZARTSP&#274;LES\FINAL_FINAL_STATISTIK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nika%20Griezne\Desktop\APTAUJA_AZARTSP&#274;LES\FINAL_FINAL_STATISTIK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nika%20Griezne\Desktop\APTAUJA_AZARTSP&#274;LES\FINAL_FINAL_STATISTIK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nika%20Griezne\Desktop\APTAUJA_AZARTSP&#274;LES\FINAL_FINAL_STATISTIK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[FINAL_FINAL_STATISTIKA.xlsx]Sheet1!$A$15</c:f>
              <c:strCache>
                <c:ptCount val="1"/>
                <c:pt idx="0">
                  <c:v>Respondenti: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15-4269-8527-29FE5A34454A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15-4269-8527-29FE5A34454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615-4269-8527-29FE5A34454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615-4269-8527-29FE5A3445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[FINAL_FINAL_STATISTIKA.xlsx]Sheet1!$B$14:$C$14</c:f>
              <c:strCache>
                <c:ptCount val="2"/>
                <c:pt idx="0">
                  <c:v>Ādažu novada iedzīvotāji vai pieder īpašums</c:v>
                </c:pt>
                <c:pt idx="1">
                  <c:v>Nav novada iedzīvotāji un nepieder īpašums</c:v>
                </c:pt>
              </c:strCache>
            </c:strRef>
          </c:cat>
          <c:val>
            <c:numRef>
              <c:f>[FINAL_FINAL_STATISTIKA.xlsx]Sheet1!$B$15:$C$15</c:f>
              <c:numCache>
                <c:formatCode>General</c:formatCode>
                <c:ptCount val="2"/>
                <c:pt idx="0">
                  <c:v>591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15-4269-8527-29FE5A34454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[FINAL_FINAL_STATISTIKA.xlsx]Sheet1!$A$5</c:f>
              <c:strCache>
                <c:ptCount val="1"/>
                <c:pt idx="0">
                  <c:v>Vai pašvaldībai būtu jāaizliedz azartspēļu zāļu darbība pašvaldības teritorijā?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37-4105-9DD3-E38D7CFE8F53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37-4105-9DD3-E38D7CFE8F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C37-4105-9DD3-E38D7CFE8F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C37-4105-9DD3-E38D7CFE8F53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C37-4105-9DD3-E38D7CFE8F53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31050540-6E6C-4142-9F54-7A16697771F2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lv-LV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C37-4105-9DD3-E38D7CFE8F5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5C552BD-8C07-417E-A4E0-36A0A2EBE084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lv-LV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C37-4105-9DD3-E38D7CFE8F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[FINAL_FINAL_STATISTIKA.xlsx]Sheet1!$B$4:$F$4</c:f>
              <c:strCache>
                <c:ptCount val="5"/>
                <c:pt idx="0">
                  <c:v>Nezinu</c:v>
                </c:pt>
                <c:pt idx="1">
                  <c:v>Nē</c:v>
                </c:pt>
                <c:pt idx="2">
                  <c:v>Drīzāk nē</c:v>
                </c:pt>
                <c:pt idx="3">
                  <c:v>Drīzāk jā</c:v>
                </c:pt>
                <c:pt idx="4">
                  <c:v>Jā</c:v>
                </c:pt>
              </c:strCache>
            </c:strRef>
          </c:cat>
          <c:val>
            <c:numRef>
              <c:f>[FINAL_FINAL_STATISTIKA.xlsx]Sheet1!$B$5:$F$5</c:f>
              <c:numCache>
                <c:formatCode>General</c:formatCode>
                <c:ptCount val="5"/>
                <c:pt idx="0">
                  <c:v>1</c:v>
                </c:pt>
                <c:pt idx="1">
                  <c:v>40</c:v>
                </c:pt>
                <c:pt idx="2">
                  <c:v>9</c:v>
                </c:pt>
                <c:pt idx="3">
                  <c:v>32</c:v>
                </c:pt>
                <c:pt idx="4">
                  <c:v>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C37-4105-9DD3-E38D7CFE8F5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00" dirty="0"/>
              <a:t>Vai pašvaldībai būtu jāaizliedz azartspēļu zāļu darbība pašvaldības teritorijā?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Sheet1!$A$19</c:f>
              <c:strCache>
                <c:ptCount val="1"/>
                <c:pt idx="0">
                  <c:v>Vai pašvaldībai būtu jāaizliedz azartspēļu zāļu darbība pašvaldības teritorijā?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0D-46C7-A84F-81B7EDAD01D9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0D-46C7-A84F-81B7EDAD01D9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0D-46C7-A84F-81B7EDAD01D9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EF65CD8B-568D-4A49-9D43-7852D2918F78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lv-LV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10D-46C7-A84F-81B7EDAD01D9}"/>
                </c:ext>
              </c:extLst>
            </c:dLbl>
            <c:dLbl>
              <c:idx val="2"/>
              <c:layout>
                <c:manualLayout>
                  <c:x val="1.3004395330131108E-2"/>
                  <c:y val="-0.2018170474592315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0D-46C7-A84F-81B7EDAD01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Sheet1!$B$18:$D$18</c:f>
              <c:strCache>
                <c:ptCount val="3"/>
                <c:pt idx="0">
                  <c:v>Nezinu</c:v>
                </c:pt>
                <c:pt idx="1">
                  <c:v>Nē</c:v>
                </c:pt>
                <c:pt idx="2">
                  <c:v>Jā</c:v>
                </c:pt>
              </c:strCache>
            </c:strRef>
          </c:cat>
          <c:val>
            <c:numRef>
              <c:f>Sheet1!$B$19:$D$19</c:f>
              <c:numCache>
                <c:formatCode>General</c:formatCode>
                <c:ptCount val="3"/>
                <c:pt idx="0">
                  <c:v>1</c:v>
                </c:pt>
                <c:pt idx="1">
                  <c:v>49</c:v>
                </c:pt>
                <c:pt idx="2">
                  <c:v>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10D-46C7-A84F-81B7EDAD01D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[FINAL_FINAL_STATISTIKA.xlsx]Sheet1!$A$2</c:f>
              <c:strCache>
                <c:ptCount val="1"/>
                <c:pt idx="0">
                  <c:v>Kā, Jūsuprāt, sabiedrību ietekmē azartspēļu zāļu darbība pašvaldības teritorijā?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8F-4C6A-A158-ECF236737B7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8F-4C6A-A158-ECF236737B73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8F-4C6A-A158-ECF236737B7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8F-4C6A-A158-ECF236737B73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E8F-4C6A-A158-ECF236737B73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43FCB077-8384-4314-A490-F0E346588F5F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lv-LV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8F-4C6A-A158-ECF236737B7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F266183-2409-4495-985E-F4C6B9D16EBB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lv-LV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E8F-4C6A-A158-ECF236737B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[FINAL_FINAL_STATISTIKA.xlsx]Sheet1!$B$1:$F$1</c:f>
              <c:strCache>
                <c:ptCount val="5"/>
                <c:pt idx="0">
                  <c:v>Nezinu</c:v>
                </c:pt>
                <c:pt idx="1">
                  <c:v>Negatīvi</c:v>
                </c:pt>
                <c:pt idx="2">
                  <c:v>Drīzāk negatīvi nekā pozitīvi</c:v>
                </c:pt>
                <c:pt idx="3">
                  <c:v>Drīzāk pozitīvi nekā negatīvi</c:v>
                </c:pt>
                <c:pt idx="4">
                  <c:v>Pozitīvi</c:v>
                </c:pt>
              </c:strCache>
            </c:strRef>
          </c:cat>
          <c:val>
            <c:numRef>
              <c:f>[FINAL_FINAL_STATISTIKA.xlsx]Sheet1!$B$2:$F$2</c:f>
              <c:numCache>
                <c:formatCode>General</c:formatCode>
                <c:ptCount val="5"/>
                <c:pt idx="0">
                  <c:v>7</c:v>
                </c:pt>
                <c:pt idx="1">
                  <c:v>483</c:v>
                </c:pt>
                <c:pt idx="2">
                  <c:v>72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E8F-4C6A-A158-ECF236737B7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Sheet1!$A$16</c:f>
              <c:strCache>
                <c:ptCount val="1"/>
                <c:pt idx="0">
                  <c:v>Kā, Jūsuprāt, sabiedrību ietekmē azartspēļu zāļu darbība pašvaldības teritorijā?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3B-4BDE-9D78-1062463C1B18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3B-4BDE-9D78-1062463C1B18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3B-4BDE-9D78-1062463C1B18}"/>
              </c:ext>
            </c:extLst>
          </c:dPt>
          <c:dLbls>
            <c:dLbl>
              <c:idx val="0"/>
              <c:layout>
                <c:manualLayout>
                  <c:x val="4.1275135353261501E-2"/>
                  <c:y val="3.7520156311887957E-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3B-4BDE-9D78-1062463C1B18}"/>
                </c:ext>
              </c:extLst>
            </c:dLbl>
            <c:dLbl>
              <c:idx val="2"/>
              <c:layout>
                <c:manualLayout>
                  <c:x val="-3.2574683558603157E-2"/>
                  <c:y val="-1.913461681877466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3B-4BDE-9D78-1062463C1B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Sheet1!$B$15:$D$15</c:f>
              <c:strCache>
                <c:ptCount val="3"/>
                <c:pt idx="0">
                  <c:v>Nezinu</c:v>
                </c:pt>
                <c:pt idx="1">
                  <c:v>Negatīvi</c:v>
                </c:pt>
                <c:pt idx="2">
                  <c:v>Pozitīvi</c:v>
                </c:pt>
              </c:strCache>
            </c:strRef>
          </c:cat>
          <c:val>
            <c:numRef>
              <c:f>Sheet1!$B$16:$D$16</c:f>
              <c:numCache>
                <c:formatCode>General</c:formatCode>
                <c:ptCount val="3"/>
                <c:pt idx="0">
                  <c:v>7</c:v>
                </c:pt>
                <c:pt idx="1">
                  <c:v>555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3B-4BDE-9D78-1062463C1B1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907085" y="263330"/>
            <a:ext cx="10172031" cy="41604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Aptauja</a:t>
            </a:r>
            <a:r>
              <a:rPr lang="en-US" dirty="0"/>
              <a:t> par </a:t>
            </a:r>
            <a:r>
              <a:rPr lang="en-US" dirty="0" err="1"/>
              <a:t>sabiedrības</a:t>
            </a:r>
            <a:r>
              <a:rPr lang="en-US" dirty="0"/>
              <a:t> </a:t>
            </a:r>
            <a:r>
              <a:rPr lang="en-US" dirty="0" err="1"/>
              <a:t>attieksmi</a:t>
            </a:r>
            <a:r>
              <a:rPr lang="en-US" dirty="0"/>
              <a:t> </a:t>
            </a:r>
            <a:r>
              <a:rPr lang="en-US" dirty="0" err="1"/>
              <a:t>pret</a:t>
            </a:r>
            <a:r>
              <a:rPr lang="en-US" dirty="0"/>
              <a:t> </a:t>
            </a:r>
            <a:r>
              <a:rPr lang="en-US" dirty="0" err="1"/>
              <a:t>spēļu</a:t>
            </a:r>
            <a:r>
              <a:rPr lang="en-US" dirty="0"/>
              <a:t> </a:t>
            </a:r>
            <a:r>
              <a:rPr lang="en-US" dirty="0" err="1"/>
              <a:t>zāļu</a:t>
            </a:r>
            <a:r>
              <a:rPr lang="en-US" dirty="0"/>
              <a:t> </a:t>
            </a:r>
            <a:r>
              <a:rPr lang="en-US" dirty="0" err="1"/>
              <a:t>darbību</a:t>
            </a:r>
            <a:r>
              <a:rPr lang="en-US" dirty="0"/>
              <a:t> Ādažu </a:t>
            </a:r>
            <a:r>
              <a:rPr lang="en-US" dirty="0" err="1"/>
              <a:t>novadā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4642">
            <a:off x="3983732" y="4329097"/>
            <a:ext cx="1260619" cy="1859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6528" y="4550447"/>
            <a:ext cx="1375770" cy="20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51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668125" cy="1409700"/>
          </a:xfrm>
        </p:spPr>
        <p:txBody>
          <a:bodyPr>
            <a:normAutofit fontScale="90000"/>
          </a:bodyPr>
          <a:lstStyle/>
          <a:p>
            <a:r>
              <a:rPr lang="en-US" dirty="0"/>
              <a:t>Ja </a:t>
            </a:r>
            <a:r>
              <a:rPr lang="en-US" dirty="0" err="1"/>
              <a:t>saskaita</a:t>
            </a:r>
            <a:r>
              <a:rPr lang="en-US" dirty="0"/>
              <a:t> </a:t>
            </a:r>
            <a:r>
              <a:rPr lang="en-US" dirty="0" err="1"/>
              <a:t>atbildes</a:t>
            </a:r>
            <a:r>
              <a:rPr lang="en-US" dirty="0"/>
              <a:t> par </a:t>
            </a:r>
            <a:r>
              <a:rPr lang="en-US" dirty="0" err="1"/>
              <a:t>sabiedrības</a:t>
            </a:r>
            <a:r>
              <a:rPr lang="en-US" dirty="0"/>
              <a:t> </a:t>
            </a:r>
            <a:r>
              <a:rPr lang="en-US" dirty="0" err="1"/>
              <a:t>pozitīvu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negatīvu</a:t>
            </a:r>
            <a:r>
              <a:rPr lang="en-US" dirty="0"/>
              <a:t> </a:t>
            </a:r>
            <a:r>
              <a:rPr lang="en-US" dirty="0" err="1"/>
              <a:t>ietekmēšanu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740D68-4488-4B73-A787-BF7753E9DD7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30108545"/>
              </p:ext>
            </p:extLst>
          </p:nvPr>
        </p:nvGraphicFramePr>
        <p:xfrm>
          <a:off x="2381249" y="1581150"/>
          <a:ext cx="9201151" cy="411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535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6667499" cy="4476749"/>
          </a:xfrm>
        </p:spPr>
        <p:txBody>
          <a:bodyPr/>
          <a:lstStyle/>
          <a:p>
            <a:r>
              <a:rPr lang="en-US" dirty="0" err="1"/>
              <a:t>Paldies</a:t>
            </a:r>
            <a:r>
              <a:rPr lang="en-US" dirty="0"/>
              <a:t> par </a:t>
            </a:r>
            <a:r>
              <a:rPr lang="en-US" dirty="0" err="1"/>
              <a:t>uzmanību</a:t>
            </a:r>
            <a:r>
              <a:rPr lang="en-US" dirty="0"/>
              <a:t>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91" y="0"/>
            <a:ext cx="4650488" cy="6858000"/>
          </a:xfrm>
        </p:spPr>
      </p:pic>
    </p:spTree>
    <p:extLst>
      <p:ext uri="{BB962C8B-B14F-4D97-AF65-F5344CB8AC3E}">
        <p14:creationId xmlns:p14="http://schemas.microsoft.com/office/powerpoint/2010/main" val="1981982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2491" y="663669"/>
            <a:ext cx="9755187" cy="1287241"/>
          </a:xfrm>
        </p:spPr>
        <p:txBody>
          <a:bodyPr/>
          <a:lstStyle/>
          <a:p>
            <a:r>
              <a:rPr lang="en-US" dirty="0" err="1"/>
              <a:t>Aptaujas</a:t>
            </a:r>
            <a:r>
              <a:rPr lang="en-US" dirty="0"/>
              <a:t> </a:t>
            </a:r>
            <a:r>
              <a:rPr lang="en-US" dirty="0" err="1"/>
              <a:t>publicitāte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96390" y="1887553"/>
            <a:ext cx="9755187" cy="4294245"/>
          </a:xfrm>
        </p:spPr>
        <p:txBody>
          <a:bodyPr/>
          <a:lstStyle/>
          <a:p>
            <a:r>
              <a:rPr lang="en-US" dirty="0" err="1"/>
              <a:t>Pirmā</a:t>
            </a:r>
            <a:r>
              <a:rPr lang="en-US" dirty="0"/>
              <a:t> </a:t>
            </a:r>
            <a:r>
              <a:rPr lang="en-US" dirty="0" err="1"/>
              <a:t>ziņa</a:t>
            </a:r>
            <a:r>
              <a:rPr lang="en-US" dirty="0"/>
              <a:t> Fb </a:t>
            </a:r>
            <a:r>
              <a:rPr lang="en-US" dirty="0" err="1"/>
              <a:t>mēnesi</a:t>
            </a:r>
            <a:endParaRPr lang="en-US" dirty="0"/>
          </a:p>
          <a:p>
            <a:r>
              <a:rPr lang="en-US" dirty="0" err="1"/>
              <a:t>LSM.lV</a:t>
            </a:r>
            <a:r>
              <a:rPr lang="en-US" dirty="0"/>
              <a:t> , LTV 7, LTV 1</a:t>
            </a:r>
          </a:p>
          <a:p>
            <a:r>
              <a:rPr lang="en-US" dirty="0"/>
              <a:t>LETA, lvportals.lv, </a:t>
            </a:r>
          </a:p>
          <a:p>
            <a:r>
              <a:rPr lang="en-US" dirty="0" err="1"/>
              <a:t>Diena</a:t>
            </a:r>
            <a:r>
              <a:rPr lang="en-US" dirty="0"/>
              <a:t> ,Re </a:t>
            </a:r>
            <a:r>
              <a:rPr lang="en-US" dirty="0" err="1"/>
              <a:t>tv</a:t>
            </a:r>
            <a:r>
              <a:rPr lang="en-US" dirty="0"/>
              <a:t>, </a:t>
            </a:r>
          </a:p>
          <a:p>
            <a:r>
              <a:rPr lang="en-US" dirty="0" err="1"/>
              <a:t>Rīgas</a:t>
            </a:r>
            <a:r>
              <a:rPr lang="en-US" dirty="0"/>
              <a:t> </a:t>
            </a:r>
            <a:r>
              <a:rPr lang="en-US" dirty="0" err="1"/>
              <a:t>Apriņķa</a:t>
            </a:r>
            <a:r>
              <a:rPr lang="en-US" dirty="0"/>
              <a:t> AVĪZE</a:t>
            </a:r>
          </a:p>
          <a:p>
            <a:r>
              <a:rPr lang="en-US" dirty="0"/>
              <a:t>Radio </a:t>
            </a:r>
            <a:r>
              <a:rPr lang="en-US" dirty="0" err="1"/>
              <a:t>Arēna</a:t>
            </a:r>
            <a:r>
              <a:rPr lang="en-US" dirty="0"/>
              <a:t>, arenanet.lv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7471"/>
            <a:ext cx="7041490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87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Datu</a:t>
            </a:r>
            <a:r>
              <a:rPr lang="en-US" dirty="0"/>
              <a:t> </a:t>
            </a:r>
            <a:r>
              <a:rPr lang="en-US" dirty="0" err="1"/>
              <a:t>apkopošana</a:t>
            </a:r>
            <a:r>
              <a:rPr lang="en-US" dirty="0"/>
              <a:t> un </a:t>
            </a:r>
            <a:r>
              <a:rPr lang="en-US" dirty="0" err="1"/>
              <a:t>pārbaude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47826"/>
            <a:ext cx="10394707" cy="3726760"/>
          </a:xfrm>
        </p:spPr>
        <p:txBody>
          <a:bodyPr/>
          <a:lstStyle/>
          <a:p>
            <a:r>
              <a:rPr lang="en-US" dirty="0" err="1"/>
              <a:t>Pateicība</a:t>
            </a:r>
            <a:r>
              <a:rPr lang="en-US" dirty="0"/>
              <a:t> </a:t>
            </a:r>
            <a:r>
              <a:rPr lang="en-US" dirty="0" err="1"/>
              <a:t>kolēģiem</a:t>
            </a:r>
            <a:r>
              <a:rPr lang="en-US" dirty="0"/>
              <a:t> CARNIKAVĀ UN </a:t>
            </a:r>
            <a:r>
              <a:rPr lang="en-US" dirty="0" err="1"/>
              <a:t>ĀdaŽos</a:t>
            </a:r>
            <a:r>
              <a:rPr lang="en-US" dirty="0"/>
              <a:t> :</a:t>
            </a:r>
          </a:p>
          <a:p>
            <a:r>
              <a:rPr lang="en-US" dirty="0" err="1"/>
              <a:t>siNTIJAI</a:t>
            </a:r>
            <a:r>
              <a:rPr lang="en-US" dirty="0"/>
              <a:t> </a:t>
            </a:r>
            <a:r>
              <a:rPr lang="en-US" dirty="0" err="1"/>
              <a:t>ZankovskaI</a:t>
            </a:r>
            <a:r>
              <a:rPr lang="en-US" dirty="0"/>
              <a:t>, </a:t>
            </a:r>
            <a:r>
              <a:rPr lang="en-US" dirty="0" err="1"/>
              <a:t>Personāla</a:t>
            </a:r>
            <a:r>
              <a:rPr lang="en-US" dirty="0"/>
              <a:t> un </a:t>
            </a:r>
            <a:r>
              <a:rPr lang="en-US" dirty="0" err="1"/>
              <a:t>iedzīvotāju</a:t>
            </a:r>
            <a:r>
              <a:rPr lang="en-US" dirty="0"/>
              <a:t> </a:t>
            </a:r>
            <a:r>
              <a:rPr lang="en-US" dirty="0" err="1"/>
              <a:t>reģistrēšanas</a:t>
            </a:r>
            <a:r>
              <a:rPr lang="en-US" dirty="0"/>
              <a:t> </a:t>
            </a:r>
            <a:r>
              <a:rPr lang="en-US" dirty="0" err="1"/>
              <a:t>speciālisteI</a:t>
            </a:r>
            <a:endParaRPr lang="en-US" dirty="0"/>
          </a:p>
          <a:p>
            <a:r>
              <a:rPr lang="en-US" dirty="0" err="1"/>
              <a:t>NadeždaI</a:t>
            </a:r>
            <a:r>
              <a:rPr lang="en-US" dirty="0"/>
              <a:t> </a:t>
            </a:r>
            <a:r>
              <a:rPr lang="en-US" dirty="0" err="1"/>
              <a:t>RubinaI</a:t>
            </a:r>
            <a:r>
              <a:rPr lang="en-US" dirty="0"/>
              <a:t>, </a:t>
            </a:r>
            <a:r>
              <a:rPr lang="en-US" dirty="0" err="1"/>
              <a:t>Nekustamā</a:t>
            </a:r>
            <a:r>
              <a:rPr lang="en-US" dirty="0"/>
              <a:t> </a:t>
            </a:r>
            <a:r>
              <a:rPr lang="en-US" dirty="0" err="1"/>
              <a:t>īpašuma</a:t>
            </a:r>
            <a:r>
              <a:rPr lang="en-US" dirty="0"/>
              <a:t> </a:t>
            </a:r>
            <a:r>
              <a:rPr lang="en-US" dirty="0" err="1"/>
              <a:t>speciālista</a:t>
            </a:r>
            <a:r>
              <a:rPr lang="en-US" dirty="0"/>
              <a:t> </a:t>
            </a:r>
            <a:r>
              <a:rPr lang="en-US" dirty="0" err="1"/>
              <a:t>palīdzeI</a:t>
            </a:r>
            <a:endParaRPr lang="en-US" dirty="0"/>
          </a:p>
          <a:p>
            <a:r>
              <a:rPr lang="en-US" dirty="0" err="1"/>
              <a:t>IlgaI</a:t>
            </a:r>
            <a:r>
              <a:rPr lang="en-US" dirty="0"/>
              <a:t> </a:t>
            </a:r>
            <a:r>
              <a:rPr lang="en-US" dirty="0" err="1"/>
              <a:t>BalodeI</a:t>
            </a:r>
            <a:r>
              <a:rPr lang="en-US" dirty="0"/>
              <a:t>, </a:t>
            </a:r>
            <a:r>
              <a:rPr lang="en-US" dirty="0" err="1"/>
              <a:t>Nekustamā</a:t>
            </a:r>
            <a:r>
              <a:rPr lang="en-US" dirty="0"/>
              <a:t> </a:t>
            </a:r>
            <a:r>
              <a:rPr lang="en-US" dirty="0" err="1"/>
              <a:t>īpašuma</a:t>
            </a:r>
            <a:r>
              <a:rPr lang="en-US" dirty="0"/>
              <a:t> </a:t>
            </a:r>
            <a:r>
              <a:rPr lang="en-US" dirty="0" err="1"/>
              <a:t>nodokļu</a:t>
            </a:r>
            <a:r>
              <a:rPr lang="en-US" dirty="0"/>
              <a:t> </a:t>
            </a:r>
            <a:r>
              <a:rPr lang="en-US" dirty="0" err="1"/>
              <a:t>inspektoreI</a:t>
            </a:r>
            <a:endParaRPr lang="en-US" dirty="0"/>
          </a:p>
          <a:p>
            <a:r>
              <a:rPr lang="en-US" dirty="0" err="1"/>
              <a:t>Paldies</a:t>
            </a:r>
            <a:r>
              <a:rPr lang="en-US" dirty="0"/>
              <a:t> </a:t>
            </a:r>
            <a:r>
              <a:rPr lang="en-US" dirty="0" err="1"/>
              <a:t>visiem</a:t>
            </a:r>
            <a:r>
              <a:rPr lang="en-US" dirty="0"/>
              <a:t>, </a:t>
            </a:r>
            <a:r>
              <a:rPr lang="en-US" dirty="0" err="1"/>
              <a:t>kuri</a:t>
            </a:r>
            <a:r>
              <a:rPr lang="en-US" dirty="0"/>
              <a:t> </a:t>
            </a:r>
            <a:r>
              <a:rPr lang="en-US" dirty="0" err="1"/>
              <a:t>palīdzēja</a:t>
            </a:r>
            <a:r>
              <a:rPr lang="en-US" dirty="0"/>
              <a:t> </a:t>
            </a:r>
            <a:r>
              <a:rPr lang="en-US" dirty="0" err="1"/>
              <a:t>izplatīt</a:t>
            </a:r>
            <a:r>
              <a:rPr lang="en-US" dirty="0"/>
              <a:t> </a:t>
            </a:r>
            <a:r>
              <a:rPr lang="en-US" dirty="0" err="1"/>
              <a:t>ziņu</a:t>
            </a:r>
            <a:r>
              <a:rPr lang="en-US" dirty="0"/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42" y="1647826"/>
            <a:ext cx="2681283" cy="41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45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5751"/>
            <a:ext cx="10396882" cy="609600"/>
          </a:xfrm>
        </p:spPr>
        <p:txBody>
          <a:bodyPr>
            <a:normAutofit fontScale="90000"/>
          </a:bodyPr>
          <a:lstStyle/>
          <a:p>
            <a:r>
              <a:rPr lang="lv-LV" dirty="0"/>
              <a:t>Darba lapa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45" y="895350"/>
            <a:ext cx="8615659" cy="4479925"/>
          </a:xfrm>
        </p:spPr>
      </p:pic>
    </p:spTree>
    <p:extLst>
      <p:ext uri="{BB962C8B-B14F-4D97-AF65-F5344CB8AC3E}">
        <p14:creationId xmlns:p14="http://schemas.microsoft.com/office/powerpoint/2010/main" val="95825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96092"/>
            <a:ext cx="10396882" cy="80989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Respondenti</a:t>
            </a:r>
            <a:r>
              <a:rPr lang="en-US" dirty="0"/>
              <a:t> (</a:t>
            </a:r>
            <a:r>
              <a:rPr lang="en-US" dirty="0" err="1"/>
              <a:t>kopā</a:t>
            </a:r>
            <a:r>
              <a:rPr lang="en-US" dirty="0"/>
              <a:t> 626)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46940429"/>
              </p:ext>
            </p:extLst>
          </p:nvPr>
        </p:nvGraphicFramePr>
        <p:xfrm>
          <a:off x="685800" y="1019175"/>
          <a:ext cx="10394950" cy="435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80" y="0"/>
            <a:ext cx="188252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57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916577"/>
          </a:xfrm>
        </p:spPr>
        <p:txBody>
          <a:bodyPr>
            <a:normAutofit fontScale="90000"/>
          </a:bodyPr>
          <a:lstStyle/>
          <a:p>
            <a:r>
              <a:rPr lang="en-US" dirty="0"/>
              <a:t>Ne </a:t>
            </a:r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/>
              <a:t>atbild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abiem</a:t>
            </a:r>
            <a:r>
              <a:rPr lang="en-US" dirty="0"/>
              <a:t> </a:t>
            </a:r>
            <a:r>
              <a:rPr lang="en-US" dirty="0" err="1"/>
              <a:t>jautājumiem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42724229"/>
              </p:ext>
            </p:extLst>
          </p:nvPr>
        </p:nvGraphicFramePr>
        <p:xfrm>
          <a:off x="1175657" y="1793966"/>
          <a:ext cx="8647611" cy="3666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537">
                  <a:extLst>
                    <a:ext uri="{9D8B030D-6E8A-4147-A177-3AD203B41FA5}">
                      <a16:colId xmlns:a16="http://schemas.microsoft.com/office/drawing/2014/main" val="3401318327"/>
                    </a:ext>
                  </a:extLst>
                </a:gridCol>
                <a:gridCol w="2882537">
                  <a:extLst>
                    <a:ext uri="{9D8B030D-6E8A-4147-A177-3AD203B41FA5}">
                      <a16:colId xmlns:a16="http://schemas.microsoft.com/office/drawing/2014/main" val="2481143652"/>
                    </a:ext>
                  </a:extLst>
                </a:gridCol>
                <a:gridCol w="2882537">
                  <a:extLst>
                    <a:ext uri="{9D8B030D-6E8A-4147-A177-3AD203B41FA5}">
                      <a16:colId xmlns:a16="http://schemas.microsoft.com/office/drawing/2014/main" val="3162528093"/>
                    </a:ext>
                  </a:extLst>
                </a:gridCol>
              </a:tblGrid>
              <a:tr h="144470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Cik piedalījās pavisam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Cik atbildēja uz jautājumu "Kā, Jūsuprāt, sabiedrību ietekmē azartspēļu zāļu darbība pašvaldības teritorijā?"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Cik no tiem, kuri atbildēja, ir deklarēti novadā vai novadā pieder īpašums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15615871"/>
                  </a:ext>
                </a:extLst>
              </a:tr>
              <a:tr h="38844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33679427"/>
                  </a:ext>
                </a:extLst>
              </a:tr>
              <a:tr h="1444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Cik atbildēja uz jautājumu "Vai pašvaldībai būtu jāaizliedz azartspēļu zāļu darbība pašvaldības teritorijā?"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5263476"/>
                  </a:ext>
                </a:extLst>
              </a:tr>
              <a:tr h="38844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74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368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4400" dirty="0"/>
              <a:t>Vai pašvaldībai būtu jāaizliedz azartspēļu zāļu darbība pašvaldības teritorijā?</a:t>
            </a:r>
            <a:br>
              <a:rPr lang="lv-LV" sz="4400" dirty="0"/>
            </a:br>
            <a:endParaRPr lang="en-US" sz="4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FA20F6A-358C-4A8A-836A-04DBED07A3B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3783736"/>
              </p:ext>
            </p:extLst>
          </p:nvPr>
        </p:nvGraphicFramePr>
        <p:xfrm>
          <a:off x="685800" y="1562100"/>
          <a:ext cx="10394950" cy="381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265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250"/>
            <a:ext cx="11649075" cy="10668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Ja </a:t>
            </a:r>
            <a:r>
              <a:rPr lang="en-US" dirty="0" err="1"/>
              <a:t>saskaita</a:t>
            </a:r>
            <a:r>
              <a:rPr lang="en-US" dirty="0"/>
              <a:t> </a:t>
            </a:r>
            <a:r>
              <a:rPr lang="en-US" dirty="0" err="1"/>
              <a:t>atbalstošās</a:t>
            </a:r>
            <a:r>
              <a:rPr lang="en-US" dirty="0"/>
              <a:t> un </a:t>
            </a:r>
            <a:r>
              <a:rPr lang="en-US" dirty="0" err="1"/>
              <a:t>noliedzošās</a:t>
            </a:r>
            <a:r>
              <a:rPr lang="en-US" dirty="0"/>
              <a:t> </a:t>
            </a:r>
            <a:r>
              <a:rPr lang="en-US" dirty="0" err="1"/>
              <a:t>atbildes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8AA138-CD2D-40FE-B8D7-E3C7B79DFB9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85059158"/>
              </p:ext>
            </p:extLst>
          </p:nvPr>
        </p:nvGraphicFramePr>
        <p:xfrm>
          <a:off x="923925" y="1162050"/>
          <a:ext cx="10429876" cy="43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8893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4000" dirty="0"/>
              <a:t>Kā, Jūsuprāt, sabiedrību ietekmē azartspēļu zāļu darbība pašvaldības teritorijā?</a:t>
            </a:r>
            <a:br>
              <a:rPr lang="lv-LV" sz="4000" dirty="0"/>
            </a:br>
            <a:endParaRPr lang="en-US" sz="4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657A8A8-7803-4139-A839-AEDBABF8C59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94232229"/>
              </p:ext>
            </p:extLst>
          </p:nvPr>
        </p:nvGraphicFramePr>
        <p:xfrm>
          <a:off x="685800" y="1514476"/>
          <a:ext cx="10394950" cy="386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8409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366</TotalTime>
  <Words>216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Impact</vt:lpstr>
      <vt:lpstr>Main Event</vt:lpstr>
      <vt:lpstr>Aptauja par sabiedrības attieksmi pret spēļu zāļu darbību Ādažu novadā</vt:lpstr>
      <vt:lpstr>Aptaujas publicitāte </vt:lpstr>
      <vt:lpstr>Datu apkopošana un pārbaude</vt:lpstr>
      <vt:lpstr>Darba lapa</vt:lpstr>
      <vt:lpstr>Respondenti (kopā 626)</vt:lpstr>
      <vt:lpstr>Ne visi atbild uz abiem jautājumiem</vt:lpstr>
      <vt:lpstr>Vai pašvaldībai būtu jāaizliedz azartspēļu zāļu darbība pašvaldības teritorijā? </vt:lpstr>
      <vt:lpstr> Ja saskaita atbalstošās un noliedzošās atbildes</vt:lpstr>
      <vt:lpstr>Kā, Jūsuprāt, sabiedrību ietekmē azartspēļu zāļu darbība pašvaldības teritorijā? </vt:lpstr>
      <vt:lpstr>Ja saskaita atbildes par sabiedrības pozitīvu vai negatīvu ietekmēšanu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Aptauja par sabiedrības attieksmi pret  azartspelēm Ādažu novadā</dc:title>
  <dc:creator>Monika Griezne</dc:creator>
  <cp:lastModifiedBy>Jevgēnija Sviridenkova</cp:lastModifiedBy>
  <cp:revision>22</cp:revision>
  <dcterms:created xsi:type="dcterms:W3CDTF">2021-11-23T22:08:45Z</dcterms:created>
  <dcterms:modified xsi:type="dcterms:W3CDTF">2021-11-30T08:21:16Z</dcterms:modified>
</cp:coreProperties>
</file>