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74" r:id="rId12"/>
    <p:sldId id="279" r:id="rId13"/>
    <p:sldId id="280" r:id="rId14"/>
    <p:sldId id="277" r:id="rId15"/>
    <p:sldId id="278" r:id="rId16"/>
    <p:sldId id="261" r:id="rId17"/>
    <p:sldId id="264" r:id="rId18"/>
    <p:sldId id="265" r:id="rId19"/>
    <p:sldId id="266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68"/>
    <a:srgbClr val="00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51"/>
  </p:normalViewPr>
  <p:slideViewPr>
    <p:cSldViewPr snapToGrid="0" snapToObjects="1">
      <p:cViewPr varScale="1">
        <p:scale>
          <a:sx n="105" d="100"/>
          <a:sy n="105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DCEC-F9A4-4BB7-8B6C-87226364B755}" type="datetimeFigureOut">
              <a:rPr lang="lv-LV" smtClean="0"/>
              <a:t>01.02.2024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10C35-EA63-4513-9E68-08581D9B2B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646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10C35-EA63-4513-9E68-08581D9B2B12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069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AC9D-CDF4-A844-917D-7B4B37B88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47D7E-FDE9-0449-867B-DDB07798F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03EE-6762-2642-8D54-362CB5C8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6D00A-4FF9-5549-8E9A-BE2F8235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C23F5-C1FE-144A-84DA-5F351926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3867-481B-F545-B8CF-6815EA52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A2FA6-57C5-FC44-97F7-8E0D5D7BA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72DFD-A555-D24C-9402-10B19CE1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6C557-B12B-B648-807E-1A3FD0DF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3F4A5-E26C-2D4E-AA9A-1CD0804B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149A6-E55C-B941-ACE6-2B6579051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80A32-6FDB-6745-ADF5-D0CBA993D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D2E19-5C08-8E48-B17A-E0636B07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342F-B02D-984E-9A41-73C4924E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21DE3-4075-4D4D-A680-263E2FDB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8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2793-13CC-4E44-AF17-11E3CF30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2F53-FCE8-9E4F-BADF-22F41FE1A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B998B-6223-5946-8CBE-00FF1EF7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28112-3F53-154C-B556-B5900629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8AC92-DB15-2245-A62B-1EFE739C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F11C-DAE3-AF47-9C42-FA35F712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B43C5-A728-7740-AE15-F17B81829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AC1D-9714-0747-A15A-1C54E832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1878-31A6-C747-BD00-17C058F1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8DCA-5D52-AC49-AD16-3B9A08C0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1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645D-BA9E-CD46-A5D6-A86A600FE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75F7-6B4F-2B43-B310-DF5AA1D3E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E4A3E-31D7-5940-9874-2042BA30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63E32-E697-AF45-A0ED-6F453B08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246D7-4765-DA40-A8DE-E58E32AD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970DC-802E-1246-B130-901499E8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5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142F-646D-DD43-8314-055F6B13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DAB1B-AE29-1A43-B784-CA75F12F4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37237-EC45-094D-A4F3-222FB6503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8F161F-1DA9-C244-AD81-9C8288141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0F734-00C5-0140-B90B-B194D20EF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7F5E4B-0CC1-CB4D-8298-AFC026E1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693F2-8A63-9741-94C2-8E613502B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19626-0C16-A845-B085-C79B09F3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5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BF6F-FA43-404E-BCA7-C00530011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9DC0E-3D01-B646-AEB1-72E5327EF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E1759-3BC1-0A4A-BBD4-C1A8DC96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F3D09-5F74-994D-B0B3-A41D16B0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3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9D85FF-0F0C-8646-B518-AB165478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EFB22-190D-1E44-9324-518BF061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4DC4B-1658-0744-89AA-D73FEEC5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6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620D-92F5-3649-97D6-06F8EE7E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30171-BEE2-8B4A-A1F0-F94EFB202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F5302-98DA-BB4F-B72E-4FABD3FC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EA1FA-33B0-A743-B6FA-9C7A9585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24211-351B-2F4B-9907-1467D49B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5D11C-C6F8-2D45-B39C-5BDF23E6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3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360D-5DAF-914B-9A2A-2AFCC3E7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CDE18A-B816-264D-9BCE-0869F3CA0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5EDB0-54B3-D045-9FA1-B0F18562C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3AF61-C14B-1E4D-B04D-78CE3B02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1421D-0844-3B4E-AF59-E428BFA8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BCD78-8320-0C44-8013-753FCE6F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2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69128-B9FE-284D-8981-2AD5D7B0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A2AFE-D1E4-FF40-8945-066D996A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06568-3825-7242-8715-FB4C3A658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41B4A-B7FA-A147-AA8C-EC95753CC93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6FFAC-01C9-534C-A994-1F03404C6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97F23-8F06-0441-B932-6AC2ECB09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DFA3-A375-9848-99BF-A91F1C675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B137-A9E1-FC41-948B-2B798163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D644CD-F46B-C63C-8660-84AE931F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7" t="4173"/>
          <a:stretch/>
        </p:blipFill>
        <p:spPr>
          <a:xfrm>
            <a:off x="0" y="396607"/>
            <a:ext cx="12192000" cy="6461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D9BE5-BBBF-E66B-76E5-CCBFF7FB078F}"/>
              </a:ext>
            </a:extLst>
          </p:cNvPr>
          <p:cNvSpPr txBox="1"/>
          <p:nvPr/>
        </p:nvSpPr>
        <p:spPr>
          <a:xfrm>
            <a:off x="517792" y="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solidFill>
                  <a:srgbClr val="002060"/>
                </a:solidFill>
                <a:latin typeface="Helvetica Neue LT W1G 55 Roman"/>
              </a:rPr>
              <a:t>Pasta pakalpojumu saņemšanas iespējas</a:t>
            </a:r>
          </a:p>
        </p:txBody>
      </p:sp>
    </p:spTree>
    <p:extLst>
      <p:ext uri="{BB962C8B-B14F-4D97-AF65-F5344CB8AC3E}">
        <p14:creationId xmlns:p14="http://schemas.microsoft.com/office/powerpoint/2010/main" val="49272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520" y="1240300"/>
            <a:ext cx="10052004" cy="393595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883976" y="5019329"/>
            <a:ext cx="307667" cy="1838298"/>
          </a:xfrm>
          <a:custGeom>
            <a:avLst/>
            <a:gdLst/>
            <a:ahLst/>
            <a:cxnLst/>
            <a:rect l="l" t="t" r="r" b="b"/>
            <a:pathLst>
              <a:path w="507365" h="3031490">
                <a:moveTo>
                  <a:pt x="507241" y="0"/>
                </a:moveTo>
                <a:lnTo>
                  <a:pt x="0" y="3031310"/>
                </a:lnTo>
                <a:lnTo>
                  <a:pt x="507241" y="3031310"/>
                </a:lnTo>
                <a:lnTo>
                  <a:pt x="507241" y="0"/>
                </a:lnTo>
                <a:close/>
              </a:path>
            </a:pathLst>
          </a:custGeom>
          <a:solidFill>
            <a:srgbClr val="00417E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" name="object 4"/>
          <p:cNvSpPr txBox="1"/>
          <p:nvPr/>
        </p:nvSpPr>
        <p:spPr>
          <a:xfrm>
            <a:off x="1275240" y="752332"/>
            <a:ext cx="8546853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Pakomātu</a:t>
            </a:r>
            <a:r>
              <a:rPr sz="1486" b="1" spc="158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izvietojuma</a:t>
            </a:r>
            <a:r>
              <a:rPr sz="1486" b="1" spc="154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6" dirty="0">
                <a:solidFill>
                  <a:srgbClr val="00316E"/>
                </a:solidFill>
                <a:latin typeface="Helvetica Neue"/>
                <a:cs typeface="Helvetica Neue"/>
              </a:rPr>
              <a:t>karte</a:t>
            </a:r>
            <a:r>
              <a:rPr sz="1486" b="1" spc="158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Ādažu</a:t>
            </a:r>
            <a:r>
              <a:rPr sz="1486" b="1" spc="154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novadā</a:t>
            </a:r>
            <a:r>
              <a:rPr sz="1486" b="1" spc="158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0" dirty="0">
                <a:solidFill>
                  <a:srgbClr val="FF9B00"/>
                </a:solidFill>
                <a:latin typeface="Helvetica Neue"/>
                <a:cs typeface="Helvetica Neue"/>
              </a:rPr>
              <a:t>(Ādaži,</a:t>
            </a:r>
            <a:r>
              <a:rPr sz="1486" b="1" spc="158" dirty="0">
                <a:solidFill>
                  <a:srgbClr val="FF9B00"/>
                </a:solidFill>
                <a:latin typeface="Helvetica Neue"/>
                <a:cs typeface="Helvetica Neue"/>
              </a:rPr>
              <a:t> </a:t>
            </a:r>
            <a:r>
              <a:rPr sz="1486" b="1" spc="30" dirty="0">
                <a:solidFill>
                  <a:srgbClr val="FF9B00"/>
                </a:solidFill>
                <a:latin typeface="Helvetica Neue"/>
                <a:cs typeface="Helvetica Neue"/>
              </a:rPr>
              <a:t>Kadaga,</a:t>
            </a:r>
            <a:r>
              <a:rPr sz="1486" b="1" spc="154" dirty="0">
                <a:solidFill>
                  <a:srgbClr val="FF9B00"/>
                </a:solidFill>
                <a:latin typeface="Helvetica Neue"/>
                <a:cs typeface="Helvetica Neue"/>
              </a:rPr>
              <a:t> </a:t>
            </a:r>
            <a:r>
              <a:rPr lang="lv-LV" sz="1486" b="1" spc="154" dirty="0">
                <a:solidFill>
                  <a:srgbClr val="FF9B00"/>
                </a:solidFill>
                <a:latin typeface="Helvetica Neue"/>
                <a:cs typeface="Helvetica Neue"/>
              </a:rPr>
              <a:t>Kalngale, </a:t>
            </a:r>
            <a:r>
              <a:rPr lang="lv-LV" sz="1486" b="1" spc="21" dirty="0">
                <a:solidFill>
                  <a:srgbClr val="FF9B00"/>
                </a:solidFill>
                <a:latin typeface="Helvetica Neue"/>
                <a:cs typeface="Helvetica Neue"/>
              </a:rPr>
              <a:t>Carnikava</a:t>
            </a:r>
            <a:r>
              <a:rPr sz="1486" b="1" spc="21" dirty="0">
                <a:solidFill>
                  <a:srgbClr val="FF9B00"/>
                </a:solidFill>
                <a:latin typeface="Helvetica Neue"/>
                <a:cs typeface="Helvetica Neue"/>
              </a:rPr>
              <a:t>)</a:t>
            </a:r>
            <a:endParaRPr sz="1486" dirty="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5241" y="5467638"/>
            <a:ext cx="10050570" cy="68597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01000"/>
              </a:lnSpc>
              <a:spcBef>
                <a:spcPts val="58"/>
              </a:spcBef>
            </a:pP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Digitālās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3" dirty="0">
                <a:solidFill>
                  <a:srgbClr val="003167"/>
                </a:solidFill>
                <a:latin typeface="Helvetica Neue"/>
                <a:cs typeface="Helvetica Neue"/>
              </a:rPr>
              <a:t>attīstības</a:t>
            </a:r>
            <a:r>
              <a:rPr sz="1486" spc="19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ietvaros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2024.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gada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laikā</a:t>
            </a:r>
            <a:r>
              <a:rPr sz="1486" spc="19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tiks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paplašināts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Latvijas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Pasta</a:t>
            </a:r>
            <a:r>
              <a:rPr sz="1486" spc="19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pasta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terminālu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(turpmāk</a:t>
            </a:r>
            <a:r>
              <a:rPr sz="1486" spc="197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–</a:t>
            </a:r>
            <a:r>
              <a:rPr sz="1486" spc="19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-6" dirty="0">
                <a:solidFill>
                  <a:srgbClr val="003167"/>
                </a:solidFill>
                <a:latin typeface="Helvetica Neue"/>
                <a:cs typeface="Helvetica Neue"/>
              </a:rPr>
              <a:t>pakomātu) </a:t>
            </a:r>
            <a:r>
              <a:rPr sz="1486" spc="30" dirty="0">
                <a:solidFill>
                  <a:srgbClr val="003167"/>
                </a:solidFill>
                <a:latin typeface="Helvetica Neue"/>
                <a:cs typeface="Helvetica Neue"/>
              </a:rPr>
              <a:t>tīkls,</a:t>
            </a:r>
            <a:r>
              <a:rPr sz="1486" spc="158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pārsniedzot</a:t>
            </a:r>
            <a:r>
              <a:rPr sz="1486" spc="16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400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pakomātus</a:t>
            </a:r>
            <a:r>
              <a:rPr sz="1486" spc="16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visā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Latvijas</a:t>
            </a:r>
            <a:r>
              <a:rPr sz="1486" spc="16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teritorijā,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kā</a:t>
            </a:r>
            <a:r>
              <a:rPr sz="1486" spc="16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arī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tiks</a:t>
            </a:r>
            <a:r>
              <a:rPr sz="1486" spc="16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pilnveidoti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3" dirty="0">
                <a:solidFill>
                  <a:srgbClr val="003167"/>
                </a:solidFill>
                <a:latin typeface="Helvetica Neue"/>
                <a:cs typeface="Helvetica Neue"/>
              </a:rPr>
              <a:t>e-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vidē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pieejamie</a:t>
            </a:r>
            <a:r>
              <a:rPr sz="1486" spc="16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pasta</a:t>
            </a:r>
            <a:r>
              <a:rPr sz="1486" spc="1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-6" dirty="0">
                <a:solidFill>
                  <a:srgbClr val="003167"/>
                </a:solidFill>
                <a:latin typeface="Helvetica Neue"/>
                <a:cs typeface="Helvetica Neue"/>
              </a:rPr>
              <a:t>pakalpojumi.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Tādējādi</a:t>
            </a:r>
            <a:r>
              <a:rPr sz="1486" spc="203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Latvijas</a:t>
            </a:r>
            <a:r>
              <a:rPr sz="1486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Pastam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būs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lielākais</a:t>
            </a:r>
            <a:r>
              <a:rPr sz="1486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pakomātu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3" dirty="0">
                <a:solidFill>
                  <a:srgbClr val="003167"/>
                </a:solidFill>
                <a:latin typeface="Helvetica Neue"/>
                <a:cs typeface="Helvetica Neue"/>
              </a:rPr>
              <a:t>tīkls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Latvijā,</a:t>
            </a:r>
            <a:r>
              <a:rPr sz="1486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konkurencē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apsteidzot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pārējos</a:t>
            </a:r>
            <a:r>
              <a:rPr sz="1486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dirty="0">
                <a:solidFill>
                  <a:srgbClr val="003167"/>
                </a:solidFill>
                <a:latin typeface="Helvetica Neue"/>
                <a:cs typeface="Helvetica Neue"/>
              </a:rPr>
              <a:t>tirgus</a:t>
            </a:r>
            <a:r>
              <a:rPr sz="1486" spc="2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27" dirty="0">
                <a:solidFill>
                  <a:srgbClr val="003167"/>
                </a:solidFill>
                <a:latin typeface="Helvetica Neue"/>
                <a:cs typeface="Helvetica Neue"/>
              </a:rPr>
              <a:t>dalībniekus.</a:t>
            </a:r>
            <a:endParaRPr sz="1486">
              <a:latin typeface="Helvetica Neue"/>
              <a:cs typeface="Helvetica Neu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31500" y="3569329"/>
            <a:ext cx="666932" cy="1040830"/>
            <a:chOff x="12584203" y="5886088"/>
            <a:chExt cx="1099820" cy="1716405"/>
          </a:xfrm>
        </p:grpSpPr>
        <p:sp>
          <p:nvSpPr>
            <p:cNvPr id="7" name="object 7"/>
            <p:cNvSpPr/>
            <p:nvPr/>
          </p:nvSpPr>
          <p:spPr>
            <a:xfrm>
              <a:off x="12584203" y="5886088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20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3"/>
                  </a:lnTo>
                  <a:lnTo>
                    <a:pt x="134225" y="36998"/>
                  </a:lnTo>
                  <a:lnTo>
                    <a:pt x="96401" y="63733"/>
                  </a:lnTo>
                  <a:lnTo>
                    <a:pt x="63738" y="96395"/>
                  </a:lnTo>
                  <a:lnTo>
                    <a:pt x="37001" y="134218"/>
                  </a:lnTo>
                  <a:lnTo>
                    <a:pt x="16955" y="176436"/>
                  </a:lnTo>
                  <a:lnTo>
                    <a:pt x="4366" y="222284"/>
                  </a:lnTo>
                  <a:lnTo>
                    <a:pt x="0" y="270996"/>
                  </a:lnTo>
                  <a:lnTo>
                    <a:pt x="0" y="278745"/>
                  </a:lnTo>
                  <a:lnTo>
                    <a:pt x="54183" y="457133"/>
                  </a:lnTo>
                  <a:lnTo>
                    <a:pt x="145511" y="585572"/>
                  </a:lnTo>
                  <a:lnTo>
                    <a:pt x="232350" y="673495"/>
                  </a:lnTo>
                  <a:lnTo>
                    <a:pt x="271007" y="706093"/>
                  </a:lnTo>
                  <a:lnTo>
                    <a:pt x="413044" y="594583"/>
                  </a:lnTo>
                  <a:lnTo>
                    <a:pt x="488405" y="515421"/>
                  </a:lnTo>
                  <a:lnTo>
                    <a:pt x="522303" y="430812"/>
                  </a:lnTo>
                  <a:lnTo>
                    <a:pt x="540559" y="297833"/>
                  </a:lnTo>
                  <a:lnTo>
                    <a:pt x="542014" y="278755"/>
                  </a:lnTo>
                  <a:lnTo>
                    <a:pt x="542014" y="270996"/>
                  </a:lnTo>
                  <a:lnTo>
                    <a:pt x="537648" y="222284"/>
                  </a:lnTo>
                  <a:lnTo>
                    <a:pt x="525059" y="176436"/>
                  </a:lnTo>
                  <a:lnTo>
                    <a:pt x="505013" y="134218"/>
                  </a:lnTo>
                  <a:lnTo>
                    <a:pt x="478276" y="96395"/>
                  </a:lnTo>
                  <a:lnTo>
                    <a:pt x="445613" y="63733"/>
                  </a:lnTo>
                  <a:lnTo>
                    <a:pt x="407789" y="36998"/>
                  </a:lnTo>
                  <a:lnTo>
                    <a:pt x="365569" y="16953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2679739" y="6075113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5" h="208914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5" h="208914">
                  <a:moveTo>
                    <a:pt x="327340" y="208768"/>
                  </a:moveTo>
                  <a:lnTo>
                    <a:pt x="28522" y="208768"/>
                  </a:lnTo>
                  <a:lnTo>
                    <a:pt x="28522" y="36009"/>
                  </a:lnTo>
                  <a:lnTo>
                    <a:pt x="327340" y="36009"/>
                  </a:lnTo>
                  <a:lnTo>
                    <a:pt x="327340" y="208768"/>
                  </a:lnTo>
                  <a:close/>
                </a:path>
                <a:path w="351155" h="208914">
                  <a:moveTo>
                    <a:pt x="196747" y="157345"/>
                  </a:moveTo>
                  <a:lnTo>
                    <a:pt x="148717" y="157345"/>
                  </a:lnTo>
                  <a:lnTo>
                    <a:pt x="148717" y="65223"/>
                  </a:lnTo>
                  <a:lnTo>
                    <a:pt x="196747" y="65223"/>
                  </a:lnTo>
                  <a:lnTo>
                    <a:pt x="196747" y="157345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2732386" y="6148234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732386" y="6185348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732386" y="6236405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06754" y="6148234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906754" y="6185348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2906754" y="6236405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41761" y="6184881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20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3"/>
                  </a:lnTo>
                  <a:lnTo>
                    <a:pt x="134225" y="36998"/>
                  </a:lnTo>
                  <a:lnTo>
                    <a:pt x="96401" y="63733"/>
                  </a:lnTo>
                  <a:lnTo>
                    <a:pt x="63738" y="96395"/>
                  </a:lnTo>
                  <a:lnTo>
                    <a:pt x="37001" y="134218"/>
                  </a:lnTo>
                  <a:lnTo>
                    <a:pt x="16955" y="176436"/>
                  </a:lnTo>
                  <a:lnTo>
                    <a:pt x="4366" y="222284"/>
                  </a:lnTo>
                  <a:lnTo>
                    <a:pt x="0" y="270996"/>
                  </a:lnTo>
                  <a:lnTo>
                    <a:pt x="0" y="278745"/>
                  </a:lnTo>
                  <a:lnTo>
                    <a:pt x="54183" y="457133"/>
                  </a:lnTo>
                  <a:lnTo>
                    <a:pt x="145511" y="585572"/>
                  </a:lnTo>
                  <a:lnTo>
                    <a:pt x="232350" y="673495"/>
                  </a:lnTo>
                  <a:lnTo>
                    <a:pt x="271007" y="706093"/>
                  </a:lnTo>
                  <a:lnTo>
                    <a:pt x="413044" y="594583"/>
                  </a:lnTo>
                  <a:lnTo>
                    <a:pt x="488405" y="515421"/>
                  </a:lnTo>
                  <a:lnTo>
                    <a:pt x="522303" y="430812"/>
                  </a:lnTo>
                  <a:lnTo>
                    <a:pt x="540559" y="297833"/>
                  </a:lnTo>
                  <a:lnTo>
                    <a:pt x="542014" y="278755"/>
                  </a:lnTo>
                  <a:lnTo>
                    <a:pt x="542014" y="270996"/>
                  </a:lnTo>
                  <a:lnTo>
                    <a:pt x="537648" y="222284"/>
                  </a:lnTo>
                  <a:lnTo>
                    <a:pt x="525059" y="176436"/>
                  </a:lnTo>
                  <a:lnTo>
                    <a:pt x="505013" y="134218"/>
                  </a:lnTo>
                  <a:lnTo>
                    <a:pt x="478276" y="96395"/>
                  </a:lnTo>
                  <a:lnTo>
                    <a:pt x="445613" y="63733"/>
                  </a:lnTo>
                  <a:lnTo>
                    <a:pt x="407789" y="36998"/>
                  </a:lnTo>
                  <a:lnTo>
                    <a:pt x="365569" y="16953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37303" y="6373910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5" h="208915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5" h="208915">
                  <a:moveTo>
                    <a:pt x="327340" y="208758"/>
                  </a:moveTo>
                  <a:lnTo>
                    <a:pt x="28522" y="208758"/>
                  </a:lnTo>
                  <a:lnTo>
                    <a:pt x="28522" y="35998"/>
                  </a:lnTo>
                  <a:lnTo>
                    <a:pt x="327340" y="35998"/>
                  </a:lnTo>
                  <a:lnTo>
                    <a:pt x="327340" y="208758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89944" y="6433887"/>
              <a:ext cx="149331" cy="1065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464312" y="644702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64312" y="648414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3464312" y="6535198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98144" y="6314069"/>
              <a:ext cx="617741" cy="7853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824699" y="6330896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20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3"/>
                  </a:lnTo>
                  <a:lnTo>
                    <a:pt x="134225" y="36998"/>
                  </a:lnTo>
                  <a:lnTo>
                    <a:pt x="96401" y="63733"/>
                  </a:lnTo>
                  <a:lnTo>
                    <a:pt x="63738" y="96395"/>
                  </a:lnTo>
                  <a:lnTo>
                    <a:pt x="37001" y="134218"/>
                  </a:lnTo>
                  <a:lnTo>
                    <a:pt x="16955" y="176436"/>
                  </a:lnTo>
                  <a:lnTo>
                    <a:pt x="4366" y="222284"/>
                  </a:lnTo>
                  <a:lnTo>
                    <a:pt x="0" y="270996"/>
                  </a:lnTo>
                  <a:lnTo>
                    <a:pt x="0" y="278745"/>
                  </a:lnTo>
                  <a:lnTo>
                    <a:pt x="54183" y="457133"/>
                  </a:lnTo>
                  <a:lnTo>
                    <a:pt x="145511" y="585572"/>
                  </a:lnTo>
                  <a:lnTo>
                    <a:pt x="232350" y="673495"/>
                  </a:lnTo>
                  <a:lnTo>
                    <a:pt x="271007" y="706093"/>
                  </a:lnTo>
                  <a:lnTo>
                    <a:pt x="413044" y="594583"/>
                  </a:lnTo>
                  <a:lnTo>
                    <a:pt x="488405" y="515421"/>
                  </a:lnTo>
                  <a:lnTo>
                    <a:pt x="522303" y="430812"/>
                  </a:lnTo>
                  <a:lnTo>
                    <a:pt x="540559" y="297833"/>
                  </a:lnTo>
                  <a:lnTo>
                    <a:pt x="542014" y="278755"/>
                  </a:lnTo>
                  <a:lnTo>
                    <a:pt x="542014" y="270996"/>
                  </a:lnTo>
                  <a:lnTo>
                    <a:pt x="537648" y="222284"/>
                  </a:lnTo>
                  <a:lnTo>
                    <a:pt x="525059" y="176436"/>
                  </a:lnTo>
                  <a:lnTo>
                    <a:pt x="505013" y="134218"/>
                  </a:lnTo>
                  <a:lnTo>
                    <a:pt x="478276" y="96395"/>
                  </a:lnTo>
                  <a:lnTo>
                    <a:pt x="445613" y="63733"/>
                  </a:lnTo>
                  <a:lnTo>
                    <a:pt x="407789" y="36998"/>
                  </a:lnTo>
                  <a:lnTo>
                    <a:pt x="365569" y="16953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20234" y="6519916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5" h="208915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5" h="208915">
                  <a:moveTo>
                    <a:pt x="327340" y="208768"/>
                  </a:moveTo>
                  <a:lnTo>
                    <a:pt x="28522" y="208768"/>
                  </a:lnTo>
                  <a:lnTo>
                    <a:pt x="28522" y="36009"/>
                  </a:lnTo>
                  <a:lnTo>
                    <a:pt x="327340" y="36009"/>
                  </a:lnTo>
                  <a:lnTo>
                    <a:pt x="327340" y="208768"/>
                  </a:lnTo>
                  <a:close/>
                </a:path>
                <a:path w="351155" h="208915">
                  <a:moveTo>
                    <a:pt x="196747" y="157345"/>
                  </a:moveTo>
                  <a:lnTo>
                    <a:pt x="148717" y="157345"/>
                  </a:lnTo>
                  <a:lnTo>
                    <a:pt x="148717" y="65223"/>
                  </a:lnTo>
                  <a:lnTo>
                    <a:pt x="196747" y="65223"/>
                  </a:lnTo>
                  <a:lnTo>
                    <a:pt x="196747" y="157345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12972882" y="659304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2972882" y="6630156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972882" y="66812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13147249" y="659304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3147249" y="6630156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13147249" y="668121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13323" y="6827143"/>
              <a:ext cx="617741" cy="77484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974023" y="6873103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20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3"/>
                  </a:lnTo>
                  <a:lnTo>
                    <a:pt x="134225" y="36998"/>
                  </a:lnTo>
                  <a:lnTo>
                    <a:pt x="96401" y="63733"/>
                  </a:lnTo>
                  <a:lnTo>
                    <a:pt x="63738" y="96395"/>
                  </a:lnTo>
                  <a:lnTo>
                    <a:pt x="37001" y="134218"/>
                  </a:lnTo>
                  <a:lnTo>
                    <a:pt x="16955" y="176436"/>
                  </a:lnTo>
                  <a:lnTo>
                    <a:pt x="4366" y="222284"/>
                  </a:lnTo>
                  <a:lnTo>
                    <a:pt x="0" y="270996"/>
                  </a:lnTo>
                  <a:lnTo>
                    <a:pt x="0" y="278745"/>
                  </a:lnTo>
                  <a:lnTo>
                    <a:pt x="54183" y="457133"/>
                  </a:lnTo>
                  <a:lnTo>
                    <a:pt x="145511" y="585572"/>
                  </a:lnTo>
                  <a:lnTo>
                    <a:pt x="232350" y="673495"/>
                  </a:lnTo>
                  <a:lnTo>
                    <a:pt x="271007" y="706093"/>
                  </a:lnTo>
                  <a:lnTo>
                    <a:pt x="413044" y="594583"/>
                  </a:lnTo>
                  <a:lnTo>
                    <a:pt x="488405" y="515421"/>
                  </a:lnTo>
                  <a:lnTo>
                    <a:pt x="522303" y="430812"/>
                  </a:lnTo>
                  <a:lnTo>
                    <a:pt x="540559" y="297833"/>
                  </a:lnTo>
                  <a:lnTo>
                    <a:pt x="542014" y="278755"/>
                  </a:lnTo>
                  <a:lnTo>
                    <a:pt x="542014" y="270996"/>
                  </a:lnTo>
                  <a:lnTo>
                    <a:pt x="537648" y="222284"/>
                  </a:lnTo>
                  <a:lnTo>
                    <a:pt x="525059" y="176436"/>
                  </a:lnTo>
                  <a:lnTo>
                    <a:pt x="505013" y="134218"/>
                  </a:lnTo>
                  <a:lnTo>
                    <a:pt x="478276" y="96395"/>
                  </a:lnTo>
                  <a:lnTo>
                    <a:pt x="445613" y="63733"/>
                  </a:lnTo>
                  <a:lnTo>
                    <a:pt x="407789" y="36998"/>
                  </a:lnTo>
                  <a:lnTo>
                    <a:pt x="365569" y="16953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13069559" y="7062130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5" h="208915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5" h="208915">
                  <a:moveTo>
                    <a:pt x="327340" y="208758"/>
                  </a:moveTo>
                  <a:lnTo>
                    <a:pt x="28522" y="208758"/>
                  </a:lnTo>
                  <a:lnTo>
                    <a:pt x="28522" y="35998"/>
                  </a:lnTo>
                  <a:lnTo>
                    <a:pt x="327340" y="35998"/>
                  </a:lnTo>
                  <a:lnTo>
                    <a:pt x="327340" y="208758"/>
                  </a:lnTo>
                  <a:close/>
                </a:path>
                <a:path w="351155" h="208915">
                  <a:moveTo>
                    <a:pt x="196747" y="157345"/>
                  </a:moveTo>
                  <a:lnTo>
                    <a:pt x="148717" y="157345"/>
                  </a:lnTo>
                  <a:lnTo>
                    <a:pt x="148717" y="65223"/>
                  </a:lnTo>
                  <a:lnTo>
                    <a:pt x="196747" y="65223"/>
                  </a:lnTo>
                  <a:lnTo>
                    <a:pt x="196747" y="157345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33"/>
            <p:cNvSpPr/>
            <p:nvPr/>
          </p:nvSpPr>
          <p:spPr>
            <a:xfrm>
              <a:off x="13122204" y="7135249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13122204" y="717236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3122204" y="722342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13296571" y="7135249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13296571" y="717236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13296571" y="722342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6817912" y="1454504"/>
            <a:ext cx="328845" cy="428192"/>
            <a:chOff x="11242537" y="2398585"/>
            <a:chExt cx="542290" cy="706120"/>
          </a:xfrm>
        </p:grpSpPr>
        <p:sp>
          <p:nvSpPr>
            <p:cNvPr id="40" name="object 40"/>
            <p:cNvSpPr/>
            <p:nvPr/>
          </p:nvSpPr>
          <p:spPr>
            <a:xfrm>
              <a:off x="11242537" y="2398585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19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3"/>
                  </a:lnTo>
                  <a:lnTo>
                    <a:pt x="134225" y="36998"/>
                  </a:lnTo>
                  <a:lnTo>
                    <a:pt x="96401" y="63733"/>
                  </a:lnTo>
                  <a:lnTo>
                    <a:pt x="63738" y="96395"/>
                  </a:lnTo>
                  <a:lnTo>
                    <a:pt x="37001" y="134218"/>
                  </a:lnTo>
                  <a:lnTo>
                    <a:pt x="16955" y="176436"/>
                  </a:lnTo>
                  <a:lnTo>
                    <a:pt x="4366" y="222284"/>
                  </a:lnTo>
                  <a:lnTo>
                    <a:pt x="0" y="270996"/>
                  </a:lnTo>
                  <a:lnTo>
                    <a:pt x="0" y="278745"/>
                  </a:lnTo>
                  <a:lnTo>
                    <a:pt x="54183" y="457133"/>
                  </a:lnTo>
                  <a:lnTo>
                    <a:pt x="145511" y="585572"/>
                  </a:lnTo>
                  <a:lnTo>
                    <a:pt x="232350" y="673495"/>
                  </a:lnTo>
                  <a:lnTo>
                    <a:pt x="271007" y="706093"/>
                  </a:lnTo>
                  <a:lnTo>
                    <a:pt x="413044" y="594583"/>
                  </a:lnTo>
                  <a:lnTo>
                    <a:pt x="488405" y="515421"/>
                  </a:lnTo>
                  <a:lnTo>
                    <a:pt x="522303" y="430812"/>
                  </a:lnTo>
                  <a:lnTo>
                    <a:pt x="540559" y="297833"/>
                  </a:lnTo>
                  <a:lnTo>
                    <a:pt x="542014" y="278755"/>
                  </a:lnTo>
                  <a:lnTo>
                    <a:pt x="542014" y="270996"/>
                  </a:lnTo>
                  <a:lnTo>
                    <a:pt x="537648" y="222284"/>
                  </a:lnTo>
                  <a:lnTo>
                    <a:pt x="525059" y="176436"/>
                  </a:lnTo>
                  <a:lnTo>
                    <a:pt x="505013" y="134218"/>
                  </a:lnTo>
                  <a:lnTo>
                    <a:pt x="478276" y="96395"/>
                  </a:lnTo>
                  <a:lnTo>
                    <a:pt x="445613" y="63733"/>
                  </a:lnTo>
                  <a:lnTo>
                    <a:pt x="407789" y="36998"/>
                  </a:lnTo>
                  <a:lnTo>
                    <a:pt x="365569" y="16953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1338073" y="2587607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4" h="208914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4" h="208914">
                  <a:moveTo>
                    <a:pt x="327340" y="208768"/>
                  </a:moveTo>
                  <a:lnTo>
                    <a:pt x="28522" y="208768"/>
                  </a:lnTo>
                  <a:lnTo>
                    <a:pt x="28522" y="36009"/>
                  </a:lnTo>
                  <a:lnTo>
                    <a:pt x="327340" y="36009"/>
                  </a:lnTo>
                  <a:lnTo>
                    <a:pt x="327340" y="208768"/>
                  </a:lnTo>
                  <a:close/>
                </a:path>
                <a:path w="351154" h="208914">
                  <a:moveTo>
                    <a:pt x="196747" y="157345"/>
                  </a:moveTo>
                  <a:lnTo>
                    <a:pt x="148717" y="157345"/>
                  </a:lnTo>
                  <a:lnTo>
                    <a:pt x="148717" y="65223"/>
                  </a:lnTo>
                  <a:lnTo>
                    <a:pt x="196747" y="65223"/>
                  </a:lnTo>
                  <a:lnTo>
                    <a:pt x="196747" y="157345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1390718" y="266073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1390718" y="2697844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1390718" y="274890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5" name="object 45"/>
            <p:cNvSpPr/>
            <p:nvPr/>
          </p:nvSpPr>
          <p:spPr>
            <a:xfrm>
              <a:off x="11565086" y="266073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11565086" y="2697844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565086" y="2748903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8825936" y="2966962"/>
            <a:ext cx="328845" cy="428192"/>
            <a:chOff x="14553917" y="4892740"/>
            <a:chExt cx="542290" cy="706120"/>
          </a:xfrm>
        </p:grpSpPr>
        <p:sp>
          <p:nvSpPr>
            <p:cNvPr id="49" name="object 49"/>
            <p:cNvSpPr/>
            <p:nvPr/>
          </p:nvSpPr>
          <p:spPr>
            <a:xfrm>
              <a:off x="14553917" y="4892740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20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5"/>
                  </a:lnTo>
                  <a:lnTo>
                    <a:pt x="134225" y="37001"/>
                  </a:lnTo>
                  <a:lnTo>
                    <a:pt x="96401" y="63738"/>
                  </a:lnTo>
                  <a:lnTo>
                    <a:pt x="63738" y="96401"/>
                  </a:lnTo>
                  <a:lnTo>
                    <a:pt x="37001" y="134225"/>
                  </a:lnTo>
                  <a:lnTo>
                    <a:pt x="16955" y="176445"/>
                  </a:lnTo>
                  <a:lnTo>
                    <a:pt x="4366" y="222294"/>
                  </a:lnTo>
                  <a:lnTo>
                    <a:pt x="0" y="271007"/>
                  </a:lnTo>
                  <a:lnTo>
                    <a:pt x="0" y="278755"/>
                  </a:lnTo>
                  <a:lnTo>
                    <a:pt x="54183" y="457143"/>
                  </a:lnTo>
                  <a:lnTo>
                    <a:pt x="145511" y="585582"/>
                  </a:lnTo>
                  <a:lnTo>
                    <a:pt x="232350" y="673505"/>
                  </a:lnTo>
                  <a:lnTo>
                    <a:pt x="271007" y="706104"/>
                  </a:lnTo>
                  <a:lnTo>
                    <a:pt x="413044" y="594594"/>
                  </a:lnTo>
                  <a:lnTo>
                    <a:pt x="488405" y="515431"/>
                  </a:lnTo>
                  <a:lnTo>
                    <a:pt x="522303" y="430823"/>
                  </a:lnTo>
                  <a:lnTo>
                    <a:pt x="540559" y="297844"/>
                  </a:lnTo>
                  <a:lnTo>
                    <a:pt x="542014" y="278766"/>
                  </a:lnTo>
                  <a:lnTo>
                    <a:pt x="542014" y="271007"/>
                  </a:lnTo>
                  <a:lnTo>
                    <a:pt x="537648" y="222294"/>
                  </a:lnTo>
                  <a:lnTo>
                    <a:pt x="525059" y="176445"/>
                  </a:lnTo>
                  <a:lnTo>
                    <a:pt x="505013" y="134225"/>
                  </a:lnTo>
                  <a:lnTo>
                    <a:pt x="478276" y="96401"/>
                  </a:lnTo>
                  <a:lnTo>
                    <a:pt x="445613" y="63738"/>
                  </a:lnTo>
                  <a:lnTo>
                    <a:pt x="407789" y="37001"/>
                  </a:lnTo>
                  <a:lnTo>
                    <a:pt x="365569" y="16955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50"/>
            <p:cNvSpPr/>
            <p:nvPr/>
          </p:nvSpPr>
          <p:spPr>
            <a:xfrm>
              <a:off x="14649459" y="5081772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5" h="208914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5" h="208914">
                  <a:moveTo>
                    <a:pt x="327340" y="208768"/>
                  </a:moveTo>
                  <a:lnTo>
                    <a:pt x="28522" y="208768"/>
                  </a:lnTo>
                  <a:lnTo>
                    <a:pt x="28522" y="36009"/>
                  </a:lnTo>
                  <a:lnTo>
                    <a:pt x="327340" y="36009"/>
                  </a:lnTo>
                  <a:lnTo>
                    <a:pt x="327340" y="208768"/>
                  </a:lnTo>
                  <a:close/>
                </a:path>
                <a:path w="351155" h="208914">
                  <a:moveTo>
                    <a:pt x="196737" y="157345"/>
                  </a:moveTo>
                  <a:lnTo>
                    <a:pt x="148707" y="157345"/>
                  </a:lnTo>
                  <a:lnTo>
                    <a:pt x="148707" y="65223"/>
                  </a:lnTo>
                  <a:lnTo>
                    <a:pt x="196737" y="65223"/>
                  </a:lnTo>
                  <a:lnTo>
                    <a:pt x="196737" y="157345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1" name="object 51"/>
            <p:cNvSpPr/>
            <p:nvPr/>
          </p:nvSpPr>
          <p:spPr>
            <a:xfrm>
              <a:off x="14702100" y="515489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4702100" y="519201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3" name="object 53"/>
            <p:cNvSpPr/>
            <p:nvPr/>
          </p:nvSpPr>
          <p:spPr>
            <a:xfrm>
              <a:off x="14702100" y="524306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54"/>
            <p:cNvSpPr/>
            <p:nvPr/>
          </p:nvSpPr>
          <p:spPr>
            <a:xfrm>
              <a:off x="14876468" y="515489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5" name="object 55"/>
            <p:cNvSpPr/>
            <p:nvPr/>
          </p:nvSpPr>
          <p:spPr>
            <a:xfrm>
              <a:off x="14876468" y="519201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4876468" y="524306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3828046" y="3547955"/>
            <a:ext cx="328845" cy="428192"/>
            <a:chOff x="6312026" y="5850840"/>
            <a:chExt cx="542290" cy="706120"/>
          </a:xfrm>
        </p:grpSpPr>
        <p:sp>
          <p:nvSpPr>
            <p:cNvPr id="58" name="object 58"/>
            <p:cNvSpPr/>
            <p:nvPr/>
          </p:nvSpPr>
          <p:spPr>
            <a:xfrm>
              <a:off x="6312026" y="5850840"/>
              <a:ext cx="542290" cy="706120"/>
            </a:xfrm>
            <a:custGeom>
              <a:avLst/>
              <a:gdLst/>
              <a:ahLst/>
              <a:cxnLst/>
              <a:rect l="l" t="t" r="r" b="b"/>
              <a:pathLst>
                <a:path w="542290" h="706120">
                  <a:moveTo>
                    <a:pt x="271007" y="0"/>
                  </a:moveTo>
                  <a:lnTo>
                    <a:pt x="222294" y="4366"/>
                  </a:lnTo>
                  <a:lnTo>
                    <a:pt x="176445" y="16953"/>
                  </a:lnTo>
                  <a:lnTo>
                    <a:pt x="134225" y="36998"/>
                  </a:lnTo>
                  <a:lnTo>
                    <a:pt x="96401" y="63733"/>
                  </a:lnTo>
                  <a:lnTo>
                    <a:pt x="63738" y="96395"/>
                  </a:lnTo>
                  <a:lnTo>
                    <a:pt x="37001" y="134218"/>
                  </a:lnTo>
                  <a:lnTo>
                    <a:pt x="16955" y="176436"/>
                  </a:lnTo>
                  <a:lnTo>
                    <a:pt x="4366" y="222284"/>
                  </a:lnTo>
                  <a:lnTo>
                    <a:pt x="0" y="270996"/>
                  </a:lnTo>
                  <a:lnTo>
                    <a:pt x="0" y="278745"/>
                  </a:lnTo>
                  <a:lnTo>
                    <a:pt x="54183" y="457133"/>
                  </a:lnTo>
                  <a:lnTo>
                    <a:pt x="145511" y="585572"/>
                  </a:lnTo>
                  <a:lnTo>
                    <a:pt x="232350" y="673495"/>
                  </a:lnTo>
                  <a:lnTo>
                    <a:pt x="271007" y="706093"/>
                  </a:lnTo>
                  <a:lnTo>
                    <a:pt x="413044" y="594583"/>
                  </a:lnTo>
                  <a:lnTo>
                    <a:pt x="488405" y="515421"/>
                  </a:lnTo>
                  <a:lnTo>
                    <a:pt x="522303" y="430812"/>
                  </a:lnTo>
                  <a:lnTo>
                    <a:pt x="540559" y="297833"/>
                  </a:lnTo>
                  <a:lnTo>
                    <a:pt x="542014" y="278755"/>
                  </a:lnTo>
                  <a:lnTo>
                    <a:pt x="542014" y="270996"/>
                  </a:lnTo>
                  <a:lnTo>
                    <a:pt x="537648" y="222284"/>
                  </a:lnTo>
                  <a:lnTo>
                    <a:pt x="525059" y="176436"/>
                  </a:lnTo>
                  <a:lnTo>
                    <a:pt x="505013" y="134218"/>
                  </a:lnTo>
                  <a:lnTo>
                    <a:pt x="478276" y="96395"/>
                  </a:lnTo>
                  <a:lnTo>
                    <a:pt x="445613" y="63733"/>
                  </a:lnTo>
                  <a:lnTo>
                    <a:pt x="407789" y="36998"/>
                  </a:lnTo>
                  <a:lnTo>
                    <a:pt x="365569" y="16953"/>
                  </a:lnTo>
                  <a:lnTo>
                    <a:pt x="319720" y="4366"/>
                  </a:lnTo>
                  <a:lnTo>
                    <a:pt x="271007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59"/>
            <p:cNvSpPr/>
            <p:nvPr/>
          </p:nvSpPr>
          <p:spPr>
            <a:xfrm>
              <a:off x="6407564" y="6039868"/>
              <a:ext cx="351155" cy="208915"/>
            </a:xfrm>
            <a:custGeom>
              <a:avLst/>
              <a:gdLst/>
              <a:ahLst/>
              <a:cxnLst/>
              <a:rect l="l" t="t" r="r" b="b"/>
              <a:pathLst>
                <a:path w="351154" h="208914">
                  <a:moveTo>
                    <a:pt x="350931" y="36009"/>
                  </a:moveTo>
                  <a:lnTo>
                    <a:pt x="0" y="36009"/>
                  </a:lnTo>
                  <a:lnTo>
                    <a:pt x="0" y="0"/>
                  </a:lnTo>
                  <a:lnTo>
                    <a:pt x="350931" y="0"/>
                  </a:lnTo>
                  <a:lnTo>
                    <a:pt x="350931" y="36009"/>
                  </a:lnTo>
                  <a:close/>
                </a:path>
                <a:path w="351154" h="208914">
                  <a:moveTo>
                    <a:pt x="327340" y="208758"/>
                  </a:moveTo>
                  <a:lnTo>
                    <a:pt x="28522" y="208758"/>
                  </a:lnTo>
                  <a:lnTo>
                    <a:pt x="28522" y="35998"/>
                  </a:lnTo>
                  <a:lnTo>
                    <a:pt x="327340" y="35998"/>
                  </a:lnTo>
                  <a:lnTo>
                    <a:pt x="327340" y="208758"/>
                  </a:lnTo>
                  <a:close/>
                </a:path>
                <a:path w="351154" h="208914">
                  <a:moveTo>
                    <a:pt x="196747" y="157345"/>
                  </a:moveTo>
                  <a:lnTo>
                    <a:pt x="148717" y="157345"/>
                  </a:lnTo>
                  <a:lnTo>
                    <a:pt x="148717" y="65223"/>
                  </a:lnTo>
                  <a:lnTo>
                    <a:pt x="196747" y="65223"/>
                  </a:lnTo>
                  <a:lnTo>
                    <a:pt x="196747" y="157345"/>
                  </a:lnTo>
                  <a:close/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6460208" y="611298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6460208" y="615010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6460208" y="620115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6634576" y="611298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6634576" y="6150100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5" name="object 65"/>
            <p:cNvSpPr/>
            <p:nvPr/>
          </p:nvSpPr>
          <p:spPr>
            <a:xfrm>
              <a:off x="6634576" y="6201157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034" y="0"/>
                  </a:lnTo>
                </a:path>
              </a:pathLst>
            </a:custGeom>
            <a:ln w="10470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8173854" y="4172567"/>
            <a:ext cx="256068" cy="11276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667" b="1" spc="-6" dirty="0">
                <a:solidFill>
                  <a:srgbClr val="2E2F34"/>
                </a:solidFill>
                <a:latin typeface="Helvetica Neue"/>
                <a:cs typeface="Helvetica Neue"/>
              </a:rPr>
              <a:t>Ādaži</a:t>
            </a:r>
            <a:endParaRPr sz="667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3226" y="1668593"/>
            <a:ext cx="3972326" cy="2770540"/>
          </a:xfrm>
          <a:custGeom>
            <a:avLst/>
            <a:gdLst/>
            <a:ahLst/>
            <a:cxnLst/>
            <a:rect l="l" t="t" r="r" b="b"/>
            <a:pathLst>
              <a:path w="6550659" h="4568825">
                <a:moveTo>
                  <a:pt x="6550292" y="0"/>
                </a:moveTo>
                <a:lnTo>
                  <a:pt x="0" y="0"/>
                </a:lnTo>
                <a:lnTo>
                  <a:pt x="0" y="4568384"/>
                </a:lnTo>
                <a:lnTo>
                  <a:pt x="6550292" y="4568384"/>
                </a:lnTo>
                <a:lnTo>
                  <a:pt x="6550292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11883976" y="5019329"/>
            <a:ext cx="307667" cy="1838298"/>
          </a:xfrm>
          <a:custGeom>
            <a:avLst/>
            <a:gdLst/>
            <a:ahLst/>
            <a:cxnLst/>
            <a:rect l="l" t="t" r="r" b="b"/>
            <a:pathLst>
              <a:path w="507365" h="3031490">
                <a:moveTo>
                  <a:pt x="507241" y="0"/>
                </a:moveTo>
                <a:lnTo>
                  <a:pt x="0" y="3031310"/>
                </a:lnTo>
                <a:lnTo>
                  <a:pt x="507241" y="3031310"/>
                </a:lnTo>
                <a:lnTo>
                  <a:pt x="507241" y="0"/>
                </a:lnTo>
                <a:close/>
              </a:path>
            </a:pathLst>
          </a:custGeom>
          <a:solidFill>
            <a:srgbClr val="00417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1275244" y="726997"/>
            <a:ext cx="2794414" cy="4989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2100"/>
              </a:lnSpc>
              <a:spcBef>
                <a:spcPts val="58"/>
              </a:spcBef>
            </a:pP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Esošais</a:t>
            </a:r>
            <a:r>
              <a:rPr sz="1486" b="1" spc="130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Ādažu</a:t>
            </a:r>
            <a:r>
              <a:rPr sz="1486" b="1" spc="133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pasta</a:t>
            </a:r>
            <a:r>
              <a:rPr sz="1486" b="1" spc="136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27" dirty="0">
                <a:solidFill>
                  <a:srgbClr val="00316E"/>
                </a:solidFill>
                <a:latin typeface="Helvetica Neue"/>
                <a:cs typeface="Helvetica Neue"/>
              </a:rPr>
              <a:t>nodaļas </a:t>
            </a: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darba</a:t>
            </a:r>
            <a:r>
              <a:rPr sz="1486" b="1" spc="76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-6" dirty="0">
                <a:solidFill>
                  <a:srgbClr val="00316E"/>
                </a:solidFill>
                <a:latin typeface="Helvetica Neue"/>
                <a:cs typeface="Helvetica Neue"/>
              </a:rPr>
              <a:t>laiks:</a:t>
            </a:r>
            <a:endParaRPr sz="1486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10779" y="726933"/>
            <a:ext cx="3165231" cy="4989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>
              <a:lnSpc>
                <a:spcPct val="112200"/>
              </a:lnSpc>
              <a:spcBef>
                <a:spcPts val="58"/>
              </a:spcBef>
            </a:pP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No</a:t>
            </a:r>
            <a:r>
              <a:rPr sz="1486" b="1" spc="97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42" dirty="0">
                <a:solidFill>
                  <a:srgbClr val="00316E"/>
                </a:solidFill>
                <a:latin typeface="Helvetica Neue"/>
                <a:cs typeface="Helvetica Neue"/>
              </a:rPr>
              <a:t>12.02.2024</a:t>
            </a:r>
            <a:r>
              <a:rPr sz="1486" b="1" spc="97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lang="lv-LV" sz="1486" b="1" u="heavy" spc="30" noProof="1">
                <a:solidFill>
                  <a:srgbClr val="FF9B00"/>
                </a:solidFill>
                <a:uFill>
                  <a:solidFill>
                    <a:srgbClr val="FF9B00"/>
                  </a:solidFill>
                </a:uFill>
                <a:latin typeface="Helvetica Neue"/>
                <a:cs typeface="Helvetica Neue"/>
              </a:rPr>
              <a:t>tiek</a:t>
            </a:r>
            <a:r>
              <a:rPr lang="lv-LV" sz="1486" b="1" u="heavy" spc="94" noProof="1">
                <a:solidFill>
                  <a:srgbClr val="FF9B00"/>
                </a:solidFill>
                <a:uFill>
                  <a:solidFill>
                    <a:srgbClr val="FF9B00"/>
                  </a:solidFill>
                </a:uFill>
                <a:latin typeface="Helvetica Neue"/>
                <a:cs typeface="Helvetica Neue"/>
              </a:rPr>
              <a:t> </a:t>
            </a:r>
            <a:r>
              <a:rPr lang="lv-LV" sz="1486" b="1" u="heavy" spc="30" noProof="1">
                <a:solidFill>
                  <a:srgbClr val="FF9B00"/>
                </a:solidFill>
                <a:uFill>
                  <a:solidFill>
                    <a:srgbClr val="FF9B00"/>
                  </a:solidFill>
                </a:uFill>
                <a:latin typeface="Helvetica Neue"/>
                <a:cs typeface="Helvetica Neue"/>
              </a:rPr>
              <a:t>pagarināts</a:t>
            </a:r>
            <a:r>
              <a:rPr lang="lv-LV" sz="1486" b="1" spc="30" noProof="1">
                <a:solidFill>
                  <a:srgbClr val="FF9B00"/>
                </a:solidFill>
                <a:latin typeface="Helvetica Neue"/>
                <a:cs typeface="Helvetica Neue"/>
              </a:rPr>
              <a:t> </a:t>
            </a:r>
            <a:r>
              <a:rPr lang="lv-LV" sz="1486" b="1" dirty="0">
                <a:solidFill>
                  <a:srgbClr val="00316E"/>
                </a:solidFill>
                <a:latin typeface="Helvetica Neue"/>
                <a:cs typeface="Helvetica Neue"/>
              </a:rPr>
              <a:t>Ādažu</a:t>
            </a:r>
            <a:r>
              <a:rPr lang="lv-LV" sz="1486" b="1" spc="121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pasta</a:t>
            </a:r>
            <a:r>
              <a:rPr sz="1486" b="1" spc="124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nodaļas</a:t>
            </a:r>
            <a:r>
              <a:rPr sz="1486" b="1" spc="121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33" dirty="0">
                <a:solidFill>
                  <a:srgbClr val="00316E"/>
                </a:solidFill>
                <a:latin typeface="Helvetica Neue"/>
                <a:cs typeface="Helvetica Neue"/>
              </a:rPr>
              <a:t>darba</a:t>
            </a:r>
            <a:r>
              <a:rPr sz="1486" b="1" spc="121" dirty="0">
                <a:solidFill>
                  <a:srgbClr val="00316E"/>
                </a:solidFill>
                <a:latin typeface="Helvetica Neue"/>
                <a:cs typeface="Helvetica Neue"/>
              </a:rPr>
              <a:t> </a:t>
            </a:r>
            <a:r>
              <a:rPr sz="1486" b="1" spc="24" dirty="0">
                <a:solidFill>
                  <a:srgbClr val="00316E"/>
                </a:solidFill>
                <a:latin typeface="Helvetica Neue"/>
                <a:cs typeface="Helvetica Neue"/>
              </a:rPr>
              <a:t>laiks.</a:t>
            </a:r>
            <a:endParaRPr sz="1486" dirty="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0742" y="2092278"/>
            <a:ext cx="1495591" cy="1864668"/>
          </a:xfrm>
          <a:prstGeom prst="rect">
            <a:avLst/>
          </a:prstGeom>
        </p:spPr>
        <p:txBody>
          <a:bodyPr vert="horz" wrap="square" lIns="0" tIns="41202" rIns="0" bIns="0" rtlCol="0">
            <a:spAutoFit/>
          </a:bodyPr>
          <a:lstStyle/>
          <a:p>
            <a:pPr marL="7701">
              <a:spcBef>
                <a:spcPts val="324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00316E"/>
                </a:solidFill>
                <a:latin typeface="Helvetica Neue"/>
                <a:cs typeface="Helvetica Neue"/>
              </a:rPr>
              <a:t>P.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00316E"/>
                </a:solidFill>
                <a:latin typeface="Helvetica Neue"/>
                <a:cs typeface="Helvetica Neue"/>
              </a:rPr>
              <a:t>08:00-</a:t>
            </a:r>
            <a:r>
              <a:rPr sz="1486" b="1" spc="42" dirty="0">
                <a:solidFill>
                  <a:srgbClr val="00316E"/>
                </a:solidFill>
                <a:latin typeface="Helvetica Neue"/>
                <a:cs typeface="Helvetica Neue"/>
              </a:rPr>
              <a:t>18:00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67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00316E"/>
                </a:solidFill>
                <a:latin typeface="Helvetica Neue"/>
                <a:cs typeface="Helvetica Neue"/>
              </a:rPr>
              <a:t>O.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00316E"/>
                </a:solidFill>
                <a:latin typeface="Helvetica Neue"/>
                <a:cs typeface="Helvetica Neue"/>
              </a:rPr>
              <a:t>08:00-</a:t>
            </a:r>
            <a:r>
              <a:rPr sz="1486" b="1" spc="42" dirty="0">
                <a:solidFill>
                  <a:srgbClr val="00316E"/>
                </a:solidFill>
                <a:latin typeface="Helvetica Neue"/>
                <a:cs typeface="Helvetica Neue"/>
              </a:rPr>
              <a:t>18:00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67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00316E"/>
                </a:solidFill>
                <a:latin typeface="Helvetica Neue"/>
                <a:cs typeface="Helvetica Neue"/>
              </a:rPr>
              <a:t>T.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00316E"/>
                </a:solidFill>
                <a:latin typeface="Helvetica Neue"/>
                <a:cs typeface="Helvetica Neue"/>
              </a:rPr>
              <a:t>08:00-</a:t>
            </a:r>
            <a:r>
              <a:rPr sz="1486" b="1" spc="45" dirty="0">
                <a:solidFill>
                  <a:srgbClr val="00316E"/>
                </a:solidFill>
                <a:latin typeface="Helvetica Neue"/>
                <a:cs typeface="Helvetica Neue"/>
              </a:rPr>
              <a:t>19:00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70"/>
              </a:spcBef>
              <a:tabLst>
                <a:tab pos="372742" algn="l"/>
              </a:tabLst>
            </a:pPr>
            <a:r>
              <a:rPr sz="1486" b="1" spc="-30" dirty="0">
                <a:solidFill>
                  <a:srgbClr val="00316E"/>
                </a:solidFill>
                <a:latin typeface="Helvetica Neue"/>
                <a:cs typeface="Helvetica Neue"/>
              </a:rPr>
              <a:t>C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00316E"/>
                </a:solidFill>
                <a:latin typeface="Helvetica Neue"/>
                <a:cs typeface="Helvetica Neue"/>
              </a:rPr>
              <a:t>08:00-</a:t>
            </a:r>
            <a:r>
              <a:rPr sz="1486" b="1" spc="42" dirty="0">
                <a:solidFill>
                  <a:srgbClr val="00316E"/>
                </a:solidFill>
                <a:latin typeface="Helvetica Neue"/>
                <a:cs typeface="Helvetica Neue"/>
              </a:rPr>
              <a:t>18:00</a:t>
            </a:r>
            <a:endParaRPr sz="1486">
              <a:latin typeface="Helvetica Neue"/>
              <a:cs typeface="Helvetica Neue"/>
            </a:endParaRPr>
          </a:p>
          <a:p>
            <a:pPr marL="7701">
              <a:lnSpc>
                <a:spcPct val="114799"/>
              </a:lnSpc>
              <a:spcBef>
                <a:spcPts val="3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00316E"/>
                </a:solidFill>
                <a:latin typeface="Helvetica Neue"/>
                <a:cs typeface="Helvetica Neue"/>
              </a:rPr>
              <a:t>P.</a:t>
            </a:r>
            <a:r>
              <a:rPr sz="1486" b="1" dirty="0">
                <a:solidFill>
                  <a:srgbClr val="00316E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00316E"/>
                </a:solidFill>
                <a:latin typeface="Helvetica Neue"/>
                <a:cs typeface="Helvetica Neue"/>
              </a:rPr>
              <a:t>08:00-</a:t>
            </a:r>
            <a:r>
              <a:rPr sz="1486" b="1" spc="42" dirty="0">
                <a:solidFill>
                  <a:srgbClr val="00316E"/>
                </a:solidFill>
                <a:latin typeface="Helvetica Neue"/>
                <a:cs typeface="Helvetica Neue"/>
              </a:rPr>
              <a:t>18:00 </a:t>
            </a:r>
            <a:r>
              <a:rPr sz="1486" b="1" spc="69" dirty="0">
                <a:solidFill>
                  <a:srgbClr val="00316E"/>
                </a:solidFill>
                <a:latin typeface="Helvetica Neue"/>
                <a:cs typeface="Helvetica Neue"/>
              </a:rPr>
              <a:t>S.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67"/>
              </a:spcBef>
            </a:pPr>
            <a:r>
              <a:rPr sz="1486" b="1" spc="15" dirty="0">
                <a:solidFill>
                  <a:srgbClr val="00316E"/>
                </a:solidFill>
                <a:latin typeface="Helvetica Neue"/>
                <a:cs typeface="Helvetica Neue"/>
              </a:rPr>
              <a:t>Sv.</a:t>
            </a:r>
            <a:endParaRPr sz="1486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6111" y="3394255"/>
            <a:ext cx="77783" cy="537381"/>
          </a:xfrm>
          <a:prstGeom prst="rect">
            <a:avLst/>
          </a:prstGeom>
        </p:spPr>
        <p:txBody>
          <a:bodyPr vert="horz" wrap="square" lIns="0" tIns="41202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sz="1486" b="1" spc="-30" dirty="0">
                <a:solidFill>
                  <a:srgbClr val="00316E"/>
                </a:solidFill>
                <a:latin typeface="Helvetica Neue"/>
                <a:cs typeface="Helvetica Neue"/>
              </a:rPr>
              <a:t>-</a:t>
            </a:r>
            <a:endParaRPr sz="1486">
              <a:latin typeface="Helvetica Neue"/>
              <a:cs typeface="Helvetica Neue"/>
            </a:endParaRPr>
          </a:p>
          <a:p>
            <a:pPr>
              <a:spcBef>
                <a:spcPts val="267"/>
              </a:spcBef>
            </a:pPr>
            <a:r>
              <a:rPr sz="1486" b="1" spc="-30" dirty="0">
                <a:solidFill>
                  <a:srgbClr val="00316E"/>
                </a:solidFill>
                <a:latin typeface="Helvetica Neue"/>
                <a:cs typeface="Helvetica Neue"/>
              </a:rPr>
              <a:t>-</a:t>
            </a:r>
            <a:endParaRPr sz="1486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31628" y="1668593"/>
            <a:ext cx="3972326" cy="2770540"/>
          </a:xfrm>
          <a:custGeom>
            <a:avLst/>
            <a:gdLst/>
            <a:ahLst/>
            <a:cxnLst/>
            <a:rect l="l" t="t" r="r" b="b"/>
            <a:pathLst>
              <a:path w="6550659" h="4568825">
                <a:moveTo>
                  <a:pt x="6550292" y="0"/>
                </a:moveTo>
                <a:lnTo>
                  <a:pt x="0" y="0"/>
                </a:lnTo>
                <a:lnTo>
                  <a:pt x="0" y="4568384"/>
                </a:lnTo>
                <a:lnTo>
                  <a:pt x="6550292" y="4568384"/>
                </a:lnTo>
                <a:lnTo>
                  <a:pt x="6550292" y="0"/>
                </a:lnTo>
                <a:close/>
              </a:path>
            </a:pathLst>
          </a:custGeom>
          <a:solidFill>
            <a:srgbClr val="00417E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 txBox="1"/>
          <p:nvPr/>
        </p:nvSpPr>
        <p:spPr>
          <a:xfrm>
            <a:off x="7899223" y="2092356"/>
            <a:ext cx="1495591" cy="1864668"/>
          </a:xfrm>
          <a:prstGeom prst="rect">
            <a:avLst/>
          </a:prstGeom>
        </p:spPr>
        <p:txBody>
          <a:bodyPr vert="horz" wrap="square" lIns="0" tIns="41202" rIns="0" bIns="0" rtlCol="0">
            <a:spAutoFit/>
          </a:bodyPr>
          <a:lstStyle/>
          <a:p>
            <a:pPr marL="7701">
              <a:spcBef>
                <a:spcPts val="324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FFFFFF"/>
                </a:solidFill>
                <a:latin typeface="Helvetica Neue"/>
                <a:cs typeface="Helvetica Neue"/>
              </a:rPr>
              <a:t>P.</a:t>
            </a:r>
            <a:r>
              <a:rPr sz="1486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FFFFFF"/>
                </a:solidFill>
                <a:latin typeface="Helvetica Neue"/>
                <a:cs typeface="Helvetica Neue"/>
              </a:rPr>
              <a:t>08:00-</a:t>
            </a:r>
            <a:r>
              <a:rPr sz="1486" b="1" spc="45" dirty="0">
                <a:solidFill>
                  <a:srgbClr val="FF9400"/>
                </a:solidFill>
                <a:latin typeface="Helvetica Neue"/>
                <a:cs typeface="Helvetica Neue"/>
              </a:rPr>
              <a:t>19:00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67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FFFFFF"/>
                </a:solidFill>
                <a:latin typeface="Helvetica Neue"/>
                <a:cs typeface="Helvetica Neue"/>
              </a:rPr>
              <a:t>O.</a:t>
            </a:r>
            <a:r>
              <a:rPr sz="1486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FFFFFF"/>
                </a:solidFill>
                <a:latin typeface="Helvetica Neue"/>
                <a:cs typeface="Helvetica Neue"/>
              </a:rPr>
              <a:t>08:00-</a:t>
            </a:r>
            <a:r>
              <a:rPr sz="1486" b="1" spc="45" dirty="0">
                <a:solidFill>
                  <a:srgbClr val="FF9400"/>
                </a:solidFill>
                <a:latin typeface="Helvetica Neue"/>
                <a:cs typeface="Helvetica Neue"/>
              </a:rPr>
              <a:t>19:00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67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FFFFFF"/>
                </a:solidFill>
                <a:latin typeface="Helvetica Neue"/>
                <a:cs typeface="Helvetica Neue"/>
              </a:rPr>
              <a:t>T.</a:t>
            </a:r>
            <a:r>
              <a:rPr sz="1486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FFFFFF"/>
                </a:solidFill>
                <a:latin typeface="Helvetica Neue"/>
                <a:cs typeface="Helvetica Neue"/>
              </a:rPr>
              <a:t>08:00-</a:t>
            </a:r>
            <a:r>
              <a:rPr sz="1486" b="1" spc="45" dirty="0">
                <a:solidFill>
                  <a:srgbClr val="FFFFFF"/>
                </a:solidFill>
                <a:latin typeface="Helvetica Neue"/>
                <a:cs typeface="Helvetica Neue"/>
              </a:rPr>
              <a:t>19:00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70"/>
              </a:spcBef>
              <a:tabLst>
                <a:tab pos="372742" algn="l"/>
              </a:tabLst>
            </a:pPr>
            <a:r>
              <a:rPr sz="1486" b="1" spc="-30" dirty="0">
                <a:solidFill>
                  <a:srgbClr val="FFFFFF"/>
                </a:solidFill>
                <a:latin typeface="Helvetica Neue"/>
                <a:cs typeface="Helvetica Neue"/>
              </a:rPr>
              <a:t>C</a:t>
            </a:r>
            <a:r>
              <a:rPr sz="1486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FFFFFF"/>
                </a:solidFill>
                <a:latin typeface="Helvetica Neue"/>
                <a:cs typeface="Helvetica Neue"/>
              </a:rPr>
              <a:t>08:00-</a:t>
            </a:r>
            <a:r>
              <a:rPr sz="1486" b="1" spc="45" dirty="0">
                <a:solidFill>
                  <a:srgbClr val="FF9400"/>
                </a:solidFill>
                <a:latin typeface="Helvetica Neue"/>
                <a:cs typeface="Helvetica Neue"/>
              </a:rPr>
              <a:t>19:00</a:t>
            </a:r>
            <a:endParaRPr sz="1486">
              <a:latin typeface="Helvetica Neue"/>
              <a:cs typeface="Helvetica Neue"/>
            </a:endParaRPr>
          </a:p>
          <a:p>
            <a:pPr marL="7701">
              <a:lnSpc>
                <a:spcPct val="114799"/>
              </a:lnSpc>
              <a:spcBef>
                <a:spcPts val="3"/>
              </a:spcBef>
              <a:tabLst>
                <a:tab pos="372742" algn="l"/>
              </a:tabLst>
            </a:pPr>
            <a:r>
              <a:rPr sz="1486" b="1" spc="-15" dirty="0">
                <a:solidFill>
                  <a:srgbClr val="FFFFFF"/>
                </a:solidFill>
                <a:latin typeface="Helvetica Neue"/>
                <a:cs typeface="Helvetica Neue"/>
              </a:rPr>
              <a:t>P.</a:t>
            </a:r>
            <a:r>
              <a:rPr sz="1486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1486" b="1" spc="69" dirty="0">
                <a:solidFill>
                  <a:srgbClr val="FFFFFF"/>
                </a:solidFill>
                <a:latin typeface="Helvetica Neue"/>
                <a:cs typeface="Helvetica Neue"/>
              </a:rPr>
              <a:t>08:00-</a:t>
            </a:r>
            <a:r>
              <a:rPr sz="1486" b="1" spc="45" dirty="0">
                <a:solidFill>
                  <a:srgbClr val="FF9400"/>
                </a:solidFill>
                <a:latin typeface="Helvetica Neue"/>
                <a:cs typeface="Helvetica Neue"/>
              </a:rPr>
              <a:t>19:00 </a:t>
            </a:r>
            <a:r>
              <a:rPr sz="1486" b="1" spc="69" dirty="0">
                <a:solidFill>
                  <a:srgbClr val="FFFFFF"/>
                </a:solidFill>
                <a:latin typeface="Helvetica Neue"/>
                <a:cs typeface="Helvetica Neue"/>
              </a:rPr>
              <a:t>S.</a:t>
            </a:r>
            <a:endParaRPr sz="1486">
              <a:latin typeface="Helvetica Neue"/>
              <a:cs typeface="Helvetica Neue"/>
            </a:endParaRPr>
          </a:p>
          <a:p>
            <a:pPr marL="7701">
              <a:spcBef>
                <a:spcPts val="267"/>
              </a:spcBef>
            </a:pPr>
            <a:r>
              <a:rPr sz="1486" b="1" spc="15" dirty="0">
                <a:solidFill>
                  <a:srgbClr val="FFFFFF"/>
                </a:solidFill>
                <a:latin typeface="Helvetica Neue"/>
                <a:cs typeface="Helvetica Neue"/>
              </a:rPr>
              <a:t>Sv.</a:t>
            </a:r>
            <a:endParaRPr sz="1486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94593" y="3394332"/>
            <a:ext cx="77783" cy="537381"/>
          </a:xfrm>
          <a:prstGeom prst="rect">
            <a:avLst/>
          </a:prstGeom>
        </p:spPr>
        <p:txBody>
          <a:bodyPr vert="horz" wrap="square" lIns="0" tIns="41202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sz="1486" b="1" spc="-3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endParaRPr sz="1486">
              <a:latin typeface="Helvetica Neue"/>
              <a:cs typeface="Helvetica Neue"/>
            </a:endParaRPr>
          </a:p>
          <a:p>
            <a:pPr>
              <a:spcBef>
                <a:spcPts val="267"/>
              </a:spcBef>
            </a:pPr>
            <a:r>
              <a:rPr sz="1486" b="1" spc="-3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endParaRPr sz="1486">
              <a:latin typeface="Helvetica Neue"/>
              <a:cs typeface="Helvetica Neu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57381" y="2870740"/>
            <a:ext cx="232194" cy="366196"/>
          </a:xfrm>
          <a:custGeom>
            <a:avLst/>
            <a:gdLst/>
            <a:ahLst/>
            <a:cxnLst/>
            <a:rect l="l" t="t" r="r" b="b"/>
            <a:pathLst>
              <a:path w="382904" h="603885">
                <a:moveTo>
                  <a:pt x="0" y="0"/>
                </a:moveTo>
                <a:lnTo>
                  <a:pt x="0" y="603520"/>
                </a:lnTo>
                <a:lnTo>
                  <a:pt x="382899" y="301760"/>
                </a:lnTo>
                <a:lnTo>
                  <a:pt x="0" y="0"/>
                </a:lnTo>
                <a:close/>
              </a:path>
            </a:pathLst>
          </a:custGeom>
          <a:solidFill>
            <a:srgbClr val="FF9B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392D9-8C59-3542-98CB-518758EE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FC05E-C9CC-EB4D-813C-566906F39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59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A4FB74-562E-524D-9CEF-AC827A49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7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F17AD-9C8A-CF43-99BC-23D16735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1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0598C-E3BE-324E-9296-E6F26A30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51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F940B-9ECC-694C-A84A-2026B3365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2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54CF2-7F1E-6B45-8E0F-2DC577C8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8AF11-8FDD-E343-A666-51D9AB08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6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F772C-C57A-6A43-B2AC-A9BFAB8E1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7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611CE-C6A2-6746-BE6E-F9A635F20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8F34D-8CDF-4341-95EB-3B283C6F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11434-F941-524F-AE4F-02713BCA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5225" y="755405"/>
            <a:ext cx="5637345" cy="237985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1486" spc="30" dirty="0">
                <a:solidFill>
                  <a:srgbClr val="003167"/>
                </a:solidFill>
                <a:latin typeface="Helvetica Neue"/>
                <a:cs typeface="Helvetica Neue"/>
              </a:rPr>
              <a:t>Carnikavas</a:t>
            </a:r>
            <a:r>
              <a:rPr sz="1486" spc="88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3" dirty="0">
                <a:solidFill>
                  <a:srgbClr val="003167"/>
                </a:solidFill>
                <a:latin typeface="Helvetica Neue"/>
                <a:cs typeface="Helvetica Neue"/>
              </a:rPr>
              <a:t>pasta</a:t>
            </a:r>
            <a:r>
              <a:rPr sz="1486" spc="9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3" dirty="0">
                <a:solidFill>
                  <a:srgbClr val="003167"/>
                </a:solidFill>
                <a:latin typeface="Helvetica Neue"/>
                <a:cs typeface="Helvetica Neue"/>
              </a:rPr>
              <a:t>nodaļas</a:t>
            </a:r>
            <a:r>
              <a:rPr sz="1486" spc="88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9" dirty="0">
                <a:solidFill>
                  <a:srgbClr val="003167"/>
                </a:solidFill>
                <a:latin typeface="Helvetica Neue"/>
                <a:cs typeface="Helvetica Neue"/>
              </a:rPr>
              <a:t>darbības</a:t>
            </a:r>
            <a:r>
              <a:rPr sz="1486" spc="91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6" dirty="0">
                <a:solidFill>
                  <a:srgbClr val="003167"/>
                </a:solidFill>
                <a:latin typeface="Helvetica Neue"/>
                <a:cs typeface="Helvetica Neue"/>
              </a:rPr>
              <a:t>rezultātu</a:t>
            </a:r>
            <a:r>
              <a:rPr sz="1486" spc="88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486" spc="36" dirty="0">
                <a:solidFill>
                  <a:srgbClr val="003167"/>
                </a:solidFill>
                <a:latin typeface="Helvetica Neue"/>
                <a:cs typeface="Helvetica Neue"/>
              </a:rPr>
              <a:t>salīdzinājums</a:t>
            </a:r>
            <a:endParaRPr sz="1486" dirty="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0684" y="6147353"/>
            <a:ext cx="8904618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001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*Analizējot</a:t>
            </a:r>
            <a:r>
              <a:rPr sz="1001" spc="-3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Carnikavas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pasta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darbību,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Latvijas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Pasts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to</a:t>
            </a:r>
            <a:r>
              <a:rPr sz="1001" spc="-3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ir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salīdzinājis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ar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nodaļām,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kuru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pasta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indeksa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teritorijā</a:t>
            </a:r>
            <a:r>
              <a:rPr sz="1001" spc="-3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iedzīvotāju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skaits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nav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lielāks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par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10</a:t>
            </a:r>
            <a:r>
              <a:rPr sz="1001" spc="-3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1001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tūkst.</a:t>
            </a:r>
            <a:endParaRPr sz="1001" dirty="0">
              <a:latin typeface="Helvetica Neue LT W1G 55 Roman"/>
              <a:cs typeface="Helvetica Neue LT W1G 55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7209" y="4405553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7209" y="4144491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7209" y="3883428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2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07209" y="3622367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3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7209" y="3361304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4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7209" y="3100243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5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07209" y="2839180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6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07209" y="2578119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7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91806" y="2234828"/>
            <a:ext cx="2750131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23104">
              <a:spcBef>
                <a:spcPts val="67"/>
              </a:spcBef>
              <a:tabLst>
                <a:tab pos="1751271" algn="l"/>
                <a:tab pos="2726638" algn="l"/>
              </a:tabLst>
            </a:pPr>
            <a:r>
              <a:rPr sz="1092" baseline="-1157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8 </a:t>
            </a:r>
            <a:r>
              <a:rPr sz="1243" b="1" u="sng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	</a:t>
            </a:r>
            <a:r>
              <a:rPr sz="1243" b="1" u="sng" spc="-15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7,8</a:t>
            </a:r>
            <a:r>
              <a:rPr sz="1243" b="1" u="sng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	</a:t>
            </a:r>
            <a:endParaRPr sz="1243" dirty="0">
              <a:latin typeface="Helvetica Neue"/>
              <a:cs typeface="Helvetica Neu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07506" y="2472027"/>
            <a:ext cx="2611123" cy="2038146"/>
            <a:chOff x="8092135" y="4076556"/>
            <a:chExt cx="4305935" cy="3361054"/>
          </a:xfrm>
        </p:grpSpPr>
        <p:sp>
          <p:nvSpPr>
            <p:cNvPr id="17" name="object 17"/>
            <p:cNvSpPr/>
            <p:nvPr/>
          </p:nvSpPr>
          <p:spPr>
            <a:xfrm>
              <a:off x="8092135" y="7434846"/>
              <a:ext cx="4305935" cy="0"/>
            </a:xfrm>
            <a:custGeom>
              <a:avLst/>
              <a:gdLst/>
              <a:ahLst/>
              <a:cxnLst/>
              <a:rect l="l" t="t" r="r" b="b"/>
              <a:pathLst>
                <a:path w="4305934">
                  <a:moveTo>
                    <a:pt x="0" y="0"/>
                  </a:moveTo>
                  <a:lnTo>
                    <a:pt x="4305711" y="0"/>
                  </a:lnTo>
                </a:path>
              </a:pathLst>
            </a:custGeom>
            <a:ln w="5235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092135" y="4421001"/>
              <a:ext cx="4305935" cy="2583815"/>
            </a:xfrm>
            <a:custGeom>
              <a:avLst/>
              <a:gdLst/>
              <a:ahLst/>
              <a:cxnLst/>
              <a:rect l="l" t="t" r="r" b="b"/>
              <a:pathLst>
                <a:path w="4305934" h="2583815">
                  <a:moveTo>
                    <a:pt x="2008195" y="2583296"/>
                  </a:moveTo>
                  <a:lnTo>
                    <a:pt x="2175541" y="2583296"/>
                  </a:lnTo>
                </a:path>
                <a:path w="4305934" h="2583815">
                  <a:moveTo>
                    <a:pt x="3681683" y="2583296"/>
                  </a:moveTo>
                  <a:lnTo>
                    <a:pt x="4305711" y="2583296"/>
                  </a:lnTo>
                </a:path>
                <a:path w="4305934" h="2583815">
                  <a:moveTo>
                    <a:pt x="0" y="2583296"/>
                  </a:moveTo>
                  <a:lnTo>
                    <a:pt x="502052" y="2583296"/>
                  </a:lnTo>
                </a:path>
                <a:path w="4305934" h="2583815">
                  <a:moveTo>
                    <a:pt x="2008195" y="2152747"/>
                  </a:moveTo>
                  <a:lnTo>
                    <a:pt x="2175541" y="2152747"/>
                  </a:lnTo>
                </a:path>
                <a:path w="4305934" h="2583815">
                  <a:moveTo>
                    <a:pt x="3681683" y="2152747"/>
                  </a:moveTo>
                  <a:lnTo>
                    <a:pt x="4305711" y="2152747"/>
                  </a:lnTo>
                </a:path>
                <a:path w="4305934" h="2583815">
                  <a:moveTo>
                    <a:pt x="0" y="2152747"/>
                  </a:moveTo>
                  <a:lnTo>
                    <a:pt x="502052" y="2152747"/>
                  </a:lnTo>
                </a:path>
                <a:path w="4305934" h="2583815">
                  <a:moveTo>
                    <a:pt x="2008195" y="1722197"/>
                  </a:moveTo>
                  <a:lnTo>
                    <a:pt x="2175541" y="1722197"/>
                  </a:lnTo>
                </a:path>
                <a:path w="4305934" h="2583815">
                  <a:moveTo>
                    <a:pt x="3681683" y="1722197"/>
                  </a:moveTo>
                  <a:lnTo>
                    <a:pt x="4305711" y="1722197"/>
                  </a:lnTo>
                </a:path>
                <a:path w="4305934" h="2583815">
                  <a:moveTo>
                    <a:pt x="0" y="1722197"/>
                  </a:moveTo>
                  <a:lnTo>
                    <a:pt x="502052" y="1722197"/>
                  </a:lnTo>
                </a:path>
                <a:path w="4305934" h="2583815">
                  <a:moveTo>
                    <a:pt x="3681683" y="1291647"/>
                  </a:moveTo>
                  <a:lnTo>
                    <a:pt x="4305711" y="1291647"/>
                  </a:lnTo>
                </a:path>
                <a:path w="4305934" h="2583815">
                  <a:moveTo>
                    <a:pt x="0" y="1291647"/>
                  </a:moveTo>
                  <a:lnTo>
                    <a:pt x="2175541" y="1291647"/>
                  </a:lnTo>
                </a:path>
                <a:path w="4305934" h="2583815">
                  <a:moveTo>
                    <a:pt x="3681683" y="861098"/>
                  </a:moveTo>
                  <a:lnTo>
                    <a:pt x="4305711" y="861098"/>
                  </a:lnTo>
                </a:path>
                <a:path w="4305934" h="2583815">
                  <a:moveTo>
                    <a:pt x="0" y="861098"/>
                  </a:moveTo>
                  <a:lnTo>
                    <a:pt x="2175541" y="861098"/>
                  </a:lnTo>
                </a:path>
                <a:path w="4305934" h="2583815">
                  <a:moveTo>
                    <a:pt x="3681683" y="430549"/>
                  </a:moveTo>
                  <a:lnTo>
                    <a:pt x="4305711" y="430549"/>
                  </a:lnTo>
                </a:path>
                <a:path w="4305934" h="2583815">
                  <a:moveTo>
                    <a:pt x="0" y="430549"/>
                  </a:moveTo>
                  <a:lnTo>
                    <a:pt x="2175541" y="430549"/>
                  </a:lnTo>
                </a:path>
                <a:path w="4305934" h="2583815">
                  <a:moveTo>
                    <a:pt x="3681683" y="0"/>
                  </a:moveTo>
                  <a:lnTo>
                    <a:pt x="4305711" y="0"/>
                  </a:lnTo>
                </a:path>
                <a:path w="4305934" h="2583815">
                  <a:moveTo>
                    <a:pt x="0" y="0"/>
                  </a:moveTo>
                  <a:lnTo>
                    <a:pt x="2175541" y="0"/>
                  </a:lnTo>
                </a:path>
              </a:pathLst>
            </a:custGeom>
            <a:ln w="5235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267676" y="4076556"/>
              <a:ext cx="1506220" cy="3358515"/>
            </a:xfrm>
            <a:custGeom>
              <a:avLst/>
              <a:gdLst/>
              <a:ahLst/>
              <a:cxnLst/>
              <a:rect l="l" t="t" r="r" b="b"/>
              <a:pathLst>
                <a:path w="1506220" h="3358515">
                  <a:moveTo>
                    <a:pt x="1506142" y="0"/>
                  </a:moveTo>
                  <a:lnTo>
                    <a:pt x="0" y="0"/>
                  </a:lnTo>
                  <a:lnTo>
                    <a:pt x="0" y="3358285"/>
                  </a:lnTo>
                  <a:lnTo>
                    <a:pt x="1506142" y="3358285"/>
                  </a:lnTo>
                  <a:lnTo>
                    <a:pt x="1506142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594188" y="5970980"/>
              <a:ext cx="1506220" cy="1464310"/>
            </a:xfrm>
            <a:custGeom>
              <a:avLst/>
              <a:gdLst/>
              <a:ahLst/>
              <a:cxnLst/>
              <a:rect l="l" t="t" r="r" b="b"/>
              <a:pathLst>
                <a:path w="1506220" h="1464309">
                  <a:moveTo>
                    <a:pt x="1506142" y="0"/>
                  </a:moveTo>
                  <a:lnTo>
                    <a:pt x="0" y="0"/>
                  </a:lnTo>
                  <a:lnTo>
                    <a:pt x="0" y="1463871"/>
                  </a:lnTo>
                  <a:lnTo>
                    <a:pt x="1506142" y="1463871"/>
                  </a:lnTo>
                  <a:lnTo>
                    <a:pt x="1506142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493357" y="4405553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4110" y="3987815"/>
            <a:ext cx="229113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2000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32871" y="3570078"/>
            <a:ext cx="230269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4000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31919" y="3152340"/>
            <a:ext cx="231039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6000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32300" y="2734604"/>
            <a:ext cx="230654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8000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68609" y="2210065"/>
            <a:ext cx="2994262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23104">
              <a:spcBef>
                <a:spcPts val="67"/>
              </a:spcBef>
              <a:tabLst>
                <a:tab pos="1897980" algn="l"/>
                <a:tab pos="2970769" algn="l"/>
              </a:tabLst>
            </a:pPr>
            <a:r>
              <a:rPr sz="1092" baseline="-2546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10000 </a:t>
            </a:r>
            <a:r>
              <a:rPr sz="1243" b="1" u="sng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	9</a:t>
            </a:r>
            <a:r>
              <a:rPr sz="1243" b="1" u="sng" spc="64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 </a:t>
            </a:r>
            <a:r>
              <a:rPr sz="1243" b="1" u="sng" spc="18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804</a:t>
            </a:r>
            <a:r>
              <a:rPr sz="1243" b="1" u="sng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"/>
                <a:cs typeface="Helvetica Neue"/>
              </a:rPr>
              <a:t>	</a:t>
            </a:r>
            <a:endParaRPr sz="1243" dirty="0">
              <a:latin typeface="Helvetica Neue"/>
              <a:cs typeface="Helvetica Neu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593650" y="2460751"/>
            <a:ext cx="2646164" cy="2049698"/>
            <a:chOff x="14170860" y="4057960"/>
            <a:chExt cx="4363720" cy="3380104"/>
          </a:xfrm>
        </p:grpSpPr>
        <p:sp>
          <p:nvSpPr>
            <p:cNvPr id="28" name="object 28"/>
            <p:cNvSpPr/>
            <p:nvPr/>
          </p:nvSpPr>
          <p:spPr>
            <a:xfrm>
              <a:off x="14170860" y="7434846"/>
              <a:ext cx="4363720" cy="0"/>
            </a:xfrm>
            <a:custGeom>
              <a:avLst/>
              <a:gdLst/>
              <a:ahLst/>
              <a:cxnLst/>
              <a:rect l="l" t="t" r="r" b="b"/>
              <a:pathLst>
                <a:path w="4363719">
                  <a:moveTo>
                    <a:pt x="0" y="0"/>
                  </a:moveTo>
                  <a:lnTo>
                    <a:pt x="4363155" y="0"/>
                  </a:lnTo>
                </a:path>
              </a:pathLst>
            </a:custGeom>
            <a:ln w="5235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4170860" y="4679331"/>
              <a:ext cx="4363720" cy="2066925"/>
            </a:xfrm>
            <a:custGeom>
              <a:avLst/>
              <a:gdLst/>
              <a:ahLst/>
              <a:cxnLst/>
              <a:rect l="l" t="t" r="r" b="b"/>
              <a:pathLst>
                <a:path w="4363719" h="2066925">
                  <a:moveTo>
                    <a:pt x="2008185" y="2066637"/>
                  </a:moveTo>
                  <a:lnTo>
                    <a:pt x="2175542" y="2066637"/>
                  </a:lnTo>
                </a:path>
                <a:path w="4363719" h="2066925">
                  <a:moveTo>
                    <a:pt x="3681684" y="2066637"/>
                  </a:moveTo>
                  <a:lnTo>
                    <a:pt x="4363155" y="2066637"/>
                  </a:lnTo>
                </a:path>
                <a:path w="4363719" h="2066925">
                  <a:moveTo>
                    <a:pt x="0" y="2066637"/>
                  </a:moveTo>
                  <a:lnTo>
                    <a:pt x="502043" y="2066637"/>
                  </a:lnTo>
                </a:path>
                <a:path w="4363719" h="2066925">
                  <a:moveTo>
                    <a:pt x="0" y="1377758"/>
                  </a:moveTo>
                  <a:lnTo>
                    <a:pt x="2175542" y="1377758"/>
                  </a:lnTo>
                </a:path>
                <a:path w="4363719" h="2066925">
                  <a:moveTo>
                    <a:pt x="3681684" y="1377758"/>
                  </a:moveTo>
                  <a:lnTo>
                    <a:pt x="4363155" y="1377758"/>
                  </a:lnTo>
                </a:path>
                <a:path w="4363719" h="2066925">
                  <a:moveTo>
                    <a:pt x="3681684" y="688879"/>
                  </a:moveTo>
                  <a:lnTo>
                    <a:pt x="4363155" y="688879"/>
                  </a:lnTo>
                </a:path>
                <a:path w="4363719" h="2066925">
                  <a:moveTo>
                    <a:pt x="0" y="688879"/>
                  </a:moveTo>
                  <a:lnTo>
                    <a:pt x="2175542" y="688879"/>
                  </a:lnTo>
                </a:path>
                <a:path w="4363719" h="2066925">
                  <a:moveTo>
                    <a:pt x="0" y="0"/>
                  </a:moveTo>
                  <a:lnTo>
                    <a:pt x="2175542" y="0"/>
                  </a:lnTo>
                </a:path>
                <a:path w="4363719" h="2066925">
                  <a:moveTo>
                    <a:pt x="3681684" y="0"/>
                  </a:moveTo>
                  <a:lnTo>
                    <a:pt x="4363155" y="0"/>
                  </a:lnTo>
                </a:path>
              </a:pathLst>
            </a:custGeom>
            <a:ln w="5235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6346402" y="4057960"/>
              <a:ext cx="1506220" cy="3376929"/>
            </a:xfrm>
            <a:custGeom>
              <a:avLst/>
              <a:gdLst/>
              <a:ahLst/>
              <a:cxnLst/>
              <a:rect l="l" t="t" r="r" b="b"/>
              <a:pathLst>
                <a:path w="1506219" h="3376929">
                  <a:moveTo>
                    <a:pt x="1506142" y="0"/>
                  </a:moveTo>
                  <a:lnTo>
                    <a:pt x="0" y="0"/>
                  </a:lnTo>
                  <a:lnTo>
                    <a:pt x="0" y="3376881"/>
                  </a:lnTo>
                  <a:lnTo>
                    <a:pt x="1506142" y="3376881"/>
                  </a:lnTo>
                  <a:lnTo>
                    <a:pt x="1506142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4672903" y="6277191"/>
              <a:ext cx="1506220" cy="1158240"/>
            </a:xfrm>
            <a:custGeom>
              <a:avLst/>
              <a:gdLst/>
              <a:ahLst/>
              <a:cxnLst/>
              <a:rect l="l" t="t" r="r" b="b"/>
              <a:pathLst>
                <a:path w="1506219" h="1158240">
                  <a:moveTo>
                    <a:pt x="1506142" y="0"/>
                  </a:moveTo>
                  <a:lnTo>
                    <a:pt x="0" y="0"/>
                  </a:lnTo>
                  <a:lnTo>
                    <a:pt x="0" y="1157661"/>
                  </a:lnTo>
                  <a:lnTo>
                    <a:pt x="1506142" y="1157661"/>
                  </a:lnTo>
                  <a:lnTo>
                    <a:pt x="1506142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452277" y="2663491"/>
            <a:ext cx="2537190" cy="1846770"/>
            <a:chOff x="2394206" y="4392295"/>
            <a:chExt cx="4184015" cy="3045460"/>
          </a:xfrm>
        </p:grpSpPr>
        <p:sp>
          <p:nvSpPr>
            <p:cNvPr id="33" name="object 33"/>
            <p:cNvSpPr/>
            <p:nvPr/>
          </p:nvSpPr>
          <p:spPr>
            <a:xfrm>
              <a:off x="2394206" y="7434846"/>
              <a:ext cx="4184015" cy="0"/>
            </a:xfrm>
            <a:custGeom>
              <a:avLst/>
              <a:gdLst/>
              <a:ahLst/>
              <a:cxnLst/>
              <a:rect l="l" t="t" r="r" b="b"/>
              <a:pathLst>
                <a:path w="4184015">
                  <a:moveTo>
                    <a:pt x="0" y="0"/>
                  </a:moveTo>
                  <a:lnTo>
                    <a:pt x="4183736" y="0"/>
                  </a:lnTo>
                </a:path>
              </a:pathLst>
            </a:custGeom>
            <a:ln w="5235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2394206" y="4564517"/>
              <a:ext cx="4184015" cy="2296795"/>
            </a:xfrm>
            <a:custGeom>
              <a:avLst/>
              <a:gdLst/>
              <a:ahLst/>
              <a:cxnLst/>
              <a:rect l="l" t="t" r="r" b="b"/>
              <a:pathLst>
                <a:path w="4184015" h="2296795">
                  <a:moveTo>
                    <a:pt x="2008193" y="2296263"/>
                  </a:moveTo>
                  <a:lnTo>
                    <a:pt x="2175538" y="2296263"/>
                  </a:lnTo>
                </a:path>
                <a:path w="4184015" h="2296795">
                  <a:moveTo>
                    <a:pt x="3681681" y="2296263"/>
                  </a:moveTo>
                  <a:lnTo>
                    <a:pt x="4183736" y="2296263"/>
                  </a:lnTo>
                </a:path>
                <a:path w="4184015" h="2296795">
                  <a:moveTo>
                    <a:pt x="0" y="2296263"/>
                  </a:moveTo>
                  <a:lnTo>
                    <a:pt x="502050" y="2296263"/>
                  </a:lnTo>
                </a:path>
                <a:path w="4184015" h="2296795">
                  <a:moveTo>
                    <a:pt x="0" y="1722197"/>
                  </a:moveTo>
                  <a:lnTo>
                    <a:pt x="2175538" y="1722197"/>
                  </a:lnTo>
                </a:path>
                <a:path w="4184015" h="2296795">
                  <a:moveTo>
                    <a:pt x="3681681" y="1722197"/>
                  </a:moveTo>
                  <a:lnTo>
                    <a:pt x="4183736" y="1722197"/>
                  </a:lnTo>
                </a:path>
                <a:path w="4184015" h="2296795">
                  <a:moveTo>
                    <a:pt x="0" y="1148131"/>
                  </a:moveTo>
                  <a:lnTo>
                    <a:pt x="2175538" y="1148131"/>
                  </a:lnTo>
                </a:path>
                <a:path w="4184015" h="2296795">
                  <a:moveTo>
                    <a:pt x="3681681" y="1148131"/>
                  </a:moveTo>
                  <a:lnTo>
                    <a:pt x="4183736" y="1148131"/>
                  </a:lnTo>
                </a:path>
                <a:path w="4184015" h="2296795">
                  <a:moveTo>
                    <a:pt x="3681681" y="574066"/>
                  </a:moveTo>
                  <a:lnTo>
                    <a:pt x="4183736" y="574066"/>
                  </a:lnTo>
                </a:path>
                <a:path w="4184015" h="2296795">
                  <a:moveTo>
                    <a:pt x="0" y="574066"/>
                  </a:moveTo>
                  <a:lnTo>
                    <a:pt x="2175538" y="574066"/>
                  </a:lnTo>
                </a:path>
                <a:path w="4184015" h="2296795">
                  <a:moveTo>
                    <a:pt x="0" y="0"/>
                  </a:moveTo>
                  <a:lnTo>
                    <a:pt x="2175538" y="0"/>
                  </a:lnTo>
                </a:path>
                <a:path w="4184015" h="2296795">
                  <a:moveTo>
                    <a:pt x="3681681" y="0"/>
                  </a:moveTo>
                  <a:lnTo>
                    <a:pt x="4183736" y="0"/>
                  </a:lnTo>
                </a:path>
              </a:pathLst>
            </a:custGeom>
            <a:ln w="5235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569745" y="4392295"/>
              <a:ext cx="1506220" cy="3042920"/>
            </a:xfrm>
            <a:custGeom>
              <a:avLst/>
              <a:gdLst/>
              <a:ahLst/>
              <a:cxnLst/>
              <a:rect l="l" t="t" r="r" b="b"/>
              <a:pathLst>
                <a:path w="1506220" h="3042920">
                  <a:moveTo>
                    <a:pt x="1506142" y="0"/>
                  </a:moveTo>
                  <a:lnTo>
                    <a:pt x="0" y="0"/>
                  </a:lnTo>
                  <a:lnTo>
                    <a:pt x="0" y="3042546"/>
                  </a:lnTo>
                  <a:lnTo>
                    <a:pt x="1506142" y="3042546"/>
                  </a:lnTo>
                  <a:lnTo>
                    <a:pt x="1506142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2896257" y="6550784"/>
              <a:ext cx="1506220" cy="884555"/>
            </a:xfrm>
            <a:custGeom>
              <a:avLst/>
              <a:gdLst/>
              <a:ahLst/>
              <a:cxnLst/>
              <a:rect l="l" t="t" r="r" b="b"/>
              <a:pathLst>
                <a:path w="1506220" h="884554">
                  <a:moveTo>
                    <a:pt x="1506142" y="0"/>
                  </a:moveTo>
                  <a:lnTo>
                    <a:pt x="0" y="0"/>
                  </a:lnTo>
                  <a:lnTo>
                    <a:pt x="0" y="884056"/>
                  </a:lnTo>
                  <a:lnTo>
                    <a:pt x="1506142" y="884056"/>
                  </a:lnTo>
                  <a:lnTo>
                    <a:pt x="1506142" y="0"/>
                  </a:lnTo>
                  <a:close/>
                </a:path>
              </a:pathLst>
            </a:custGeom>
            <a:solidFill>
              <a:srgbClr val="00417E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351980" y="4405553"/>
            <a:ext cx="68541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75215" y="4057437"/>
            <a:ext cx="145169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0,5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1405" y="3709324"/>
            <a:ext cx="139008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1,0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80262" y="3361209"/>
            <a:ext cx="140164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1,5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77691" y="3013095"/>
            <a:ext cx="142859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2,0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76548" y="2664981"/>
            <a:ext cx="144014" cy="12251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2,5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75882" y="2316866"/>
            <a:ext cx="2721251" cy="29262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lnSpc>
                <a:spcPts val="761"/>
              </a:lnSpc>
              <a:spcBef>
                <a:spcPts val="82"/>
              </a:spcBef>
              <a:tabLst>
                <a:tab pos="2713161" algn="l"/>
              </a:tabLst>
            </a:pP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3,0 </a:t>
            </a:r>
            <a:r>
              <a:rPr sz="728" u="sng" dirty="0">
                <a:solidFill>
                  <a:srgbClr val="003167"/>
                </a:solidFill>
                <a:uFill>
                  <a:solidFill>
                    <a:srgbClr val="C3C3C3"/>
                  </a:solidFill>
                </a:uFill>
                <a:latin typeface="Helvetica Neue LT W1G 55 Roman"/>
                <a:cs typeface="Helvetica Neue LT W1G 55 Roman"/>
              </a:rPr>
              <a:t>	</a:t>
            </a:r>
            <a:endParaRPr sz="728" dirty="0">
              <a:latin typeface="Helvetica Neue LT W1G 55 Roman"/>
              <a:cs typeface="Helvetica Neue LT W1G 55 Roman"/>
            </a:endParaRPr>
          </a:p>
          <a:p>
            <a:pPr marL="1800944">
              <a:lnSpc>
                <a:spcPts val="1380"/>
              </a:lnSpc>
            </a:pPr>
            <a:r>
              <a:rPr sz="1243" b="1" spc="21" dirty="0">
                <a:solidFill>
                  <a:srgbClr val="003167"/>
                </a:solidFill>
                <a:latin typeface="Helvetica Neue"/>
                <a:cs typeface="Helvetica Neue"/>
              </a:rPr>
              <a:t>2,</a:t>
            </a:r>
            <a:r>
              <a:rPr lang="lv-LV" sz="1243" b="1" spc="21" dirty="0">
                <a:solidFill>
                  <a:srgbClr val="003167"/>
                </a:solidFill>
                <a:latin typeface="Helvetica Neue"/>
                <a:cs typeface="Helvetica Neue"/>
              </a:rPr>
              <a:t>7</a:t>
            </a:r>
            <a:endParaRPr sz="1243" dirty="0">
              <a:latin typeface="Helvetica Neue"/>
              <a:cs typeface="Helvetica Neu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96149" y="4556796"/>
            <a:ext cx="562964" cy="23020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indent="40432">
              <a:lnSpc>
                <a:spcPct val="103099"/>
              </a:lnSpc>
              <a:spcBef>
                <a:spcPts val="55"/>
              </a:spcBef>
            </a:pP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Carnikavas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pasta</a:t>
            </a:r>
            <a:r>
              <a:rPr sz="728" spc="33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23242" y="4556796"/>
            <a:ext cx="983455" cy="34555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ctr">
              <a:lnSpc>
                <a:spcPct val="103099"/>
              </a:lnSpc>
              <a:spcBef>
                <a:spcPts val="55"/>
              </a:spcBef>
            </a:pP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Nodaļas</a:t>
            </a:r>
            <a:r>
              <a:rPr sz="728" spc="3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citur</a:t>
            </a:r>
            <a:r>
              <a:rPr sz="728" spc="4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Latvijā</a:t>
            </a:r>
            <a:r>
              <a:rPr sz="728" spc="4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-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teritorijās</a:t>
            </a:r>
            <a:r>
              <a:rPr sz="728" spc="2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ar</a:t>
            </a:r>
            <a:r>
              <a:rPr sz="728" spc="2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iedzīvotāju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skaitu</a:t>
            </a:r>
            <a:r>
              <a:rPr sz="728" spc="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&lt;</a:t>
            </a:r>
            <a:r>
              <a:rPr sz="728" spc="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10</a:t>
            </a:r>
            <a:r>
              <a:rPr sz="728" spc="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08576" y="4556796"/>
            <a:ext cx="983455" cy="34555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ctr">
              <a:lnSpc>
                <a:spcPct val="103099"/>
              </a:lnSpc>
              <a:spcBef>
                <a:spcPts val="55"/>
              </a:spcBef>
            </a:pP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Nodaļas</a:t>
            </a:r>
            <a:r>
              <a:rPr sz="728" spc="3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citur</a:t>
            </a:r>
            <a:r>
              <a:rPr sz="728" spc="4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Latvijā</a:t>
            </a:r>
            <a:r>
              <a:rPr sz="728" spc="4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-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teritorijās</a:t>
            </a:r>
            <a:r>
              <a:rPr sz="728" spc="2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ar</a:t>
            </a:r>
            <a:r>
              <a:rPr sz="728" spc="2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iedzīvotāju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skaitu</a:t>
            </a:r>
            <a:r>
              <a:rPr sz="728" spc="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&lt;</a:t>
            </a:r>
            <a:r>
              <a:rPr sz="728" spc="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10</a:t>
            </a:r>
            <a:r>
              <a:rPr sz="728" spc="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387007" y="4556796"/>
            <a:ext cx="562964" cy="23020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indent="40432">
              <a:lnSpc>
                <a:spcPct val="103099"/>
              </a:lnSpc>
              <a:spcBef>
                <a:spcPts val="55"/>
              </a:spcBef>
            </a:pP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Carnikavas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pasta</a:t>
            </a:r>
            <a:r>
              <a:rPr sz="728" spc="33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925255" y="4556796"/>
            <a:ext cx="983455" cy="34555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ctr">
              <a:lnSpc>
                <a:spcPct val="103099"/>
              </a:lnSpc>
              <a:spcBef>
                <a:spcPts val="55"/>
              </a:spcBef>
            </a:pP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Nodaļas</a:t>
            </a:r>
            <a:r>
              <a:rPr sz="728" spc="3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citur</a:t>
            </a:r>
            <a:r>
              <a:rPr sz="728" spc="4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Latvijā</a:t>
            </a:r>
            <a:r>
              <a:rPr sz="728" spc="42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30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-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teritorijās</a:t>
            </a:r>
            <a:r>
              <a:rPr sz="728" spc="2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ar</a:t>
            </a:r>
            <a:r>
              <a:rPr sz="728" spc="24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iedzīvotāju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skaitu</a:t>
            </a:r>
            <a:r>
              <a:rPr sz="728" spc="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&lt;</a:t>
            </a:r>
            <a:r>
              <a:rPr sz="728" spc="9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10</a:t>
            </a:r>
            <a:r>
              <a:rPr sz="728" spc="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15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000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03687" y="4556796"/>
            <a:ext cx="562964" cy="23020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indent="40432">
              <a:lnSpc>
                <a:spcPct val="103099"/>
              </a:lnSpc>
              <a:spcBef>
                <a:spcPts val="55"/>
              </a:spcBef>
            </a:pP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Carnikavas </a:t>
            </a:r>
            <a:r>
              <a:rPr sz="728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pasta</a:t>
            </a:r>
            <a:r>
              <a:rPr sz="728" spc="33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 </a:t>
            </a:r>
            <a:r>
              <a:rPr sz="728" spc="-6" dirty="0">
                <a:solidFill>
                  <a:srgbClr val="003167"/>
                </a:solidFill>
                <a:latin typeface="Helvetica Neue LT W1G 55 Roman"/>
                <a:cs typeface="Helvetica Neue LT W1G 55 Roman"/>
              </a:rPr>
              <a:t>nodaļa</a:t>
            </a:r>
            <a:endParaRPr sz="728" dirty="0">
              <a:latin typeface="Helvetica Neue LT W1G 55 Roman"/>
              <a:cs typeface="Helvetica Neue LT W1G 55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86609" y="1475898"/>
            <a:ext cx="1750118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Ieņēmumi</a:t>
            </a:r>
            <a:r>
              <a:rPr sz="1243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mēnesī,</a:t>
            </a:r>
            <a:r>
              <a:rPr sz="1243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b="1" spc="-15" dirty="0">
                <a:solidFill>
                  <a:srgbClr val="003167"/>
                </a:solidFill>
                <a:latin typeface="Helvetica Neue"/>
                <a:cs typeface="Helvetica Neue"/>
              </a:rPr>
              <a:t>EUR</a:t>
            </a:r>
            <a:endParaRPr sz="1243" dirty="0">
              <a:latin typeface="Helvetica Neue"/>
              <a:cs typeface="Helvetica Neu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855627" y="1475898"/>
            <a:ext cx="3087833" cy="38992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499"/>
              </a:lnSpc>
              <a:spcBef>
                <a:spcPts val="58"/>
              </a:spcBef>
            </a:pP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Pasta</a:t>
            </a:r>
            <a:r>
              <a:rPr sz="1243" spc="203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pakalpojumu</a:t>
            </a:r>
            <a:r>
              <a:rPr sz="1243" spc="212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spc="-6" dirty="0">
                <a:solidFill>
                  <a:srgbClr val="003167"/>
                </a:solidFill>
                <a:latin typeface="Helvetica Neue"/>
                <a:cs typeface="Helvetica Neue"/>
              </a:rPr>
              <a:t>pieprasījuma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pieaugums</a:t>
            </a:r>
            <a:r>
              <a:rPr sz="1243" spc="17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2023/2022</a:t>
            </a:r>
            <a:r>
              <a:rPr sz="1243" spc="17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(Covid</a:t>
            </a:r>
            <a:r>
              <a:rPr sz="1243" spc="17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ietekme),</a:t>
            </a:r>
            <a:r>
              <a:rPr sz="1243" spc="182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b="1" spc="-30" dirty="0">
                <a:solidFill>
                  <a:srgbClr val="003167"/>
                </a:solidFill>
                <a:latin typeface="Helvetica Neue"/>
                <a:cs typeface="Helvetica Neue"/>
              </a:rPr>
              <a:t>%</a:t>
            </a:r>
            <a:endParaRPr sz="1243" dirty="0">
              <a:latin typeface="Helvetica Neue"/>
              <a:cs typeface="Helvetica Neu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75271" y="1475898"/>
            <a:ext cx="2735114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lv-LV" sz="1243" dirty="0">
                <a:solidFill>
                  <a:srgbClr val="003167"/>
                </a:solidFill>
                <a:latin typeface="Helvetica Neue"/>
                <a:cs typeface="Helvetica Neue"/>
              </a:rPr>
              <a:t>Iedzīvotāju</a:t>
            </a:r>
            <a:r>
              <a:rPr sz="1243" spc="303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lang="lv-LV" sz="1243" dirty="0">
                <a:solidFill>
                  <a:srgbClr val="003167"/>
                </a:solidFill>
                <a:latin typeface="Helvetica Neue"/>
                <a:cs typeface="Helvetica Neue"/>
              </a:rPr>
              <a:t>pieprasījums</a:t>
            </a:r>
            <a:r>
              <a:rPr lang="lv-LV" sz="1243" spc="309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lang="lv-LV" sz="1243" spc="-15" dirty="0">
                <a:solidFill>
                  <a:srgbClr val="003167"/>
                </a:solidFill>
                <a:latin typeface="Helvetica Neue"/>
                <a:cs typeface="Helvetica Neue"/>
              </a:rPr>
              <a:t>pēc</a:t>
            </a:r>
            <a:endParaRPr lang="lv-LV" sz="1243" dirty="0">
              <a:latin typeface="Helvetica Neue"/>
              <a:cs typeface="Helvetica Neue"/>
            </a:endParaRPr>
          </a:p>
          <a:p>
            <a:pPr marL="7701">
              <a:spcBef>
                <a:spcPts val="9"/>
              </a:spcBef>
            </a:pP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pasta</a:t>
            </a:r>
            <a:r>
              <a:rPr sz="1243" spc="206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pakalpojumiem</a:t>
            </a:r>
            <a:r>
              <a:rPr sz="1243" spc="215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vidēji</a:t>
            </a:r>
            <a:r>
              <a:rPr sz="1243" spc="212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dirty="0">
                <a:solidFill>
                  <a:srgbClr val="003167"/>
                </a:solidFill>
                <a:latin typeface="Helvetica Neue"/>
                <a:cs typeface="Helvetica Neue"/>
              </a:rPr>
              <a:t>dienā,</a:t>
            </a:r>
            <a:r>
              <a:rPr sz="1243" spc="215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b="1" spc="-30" dirty="0">
                <a:solidFill>
                  <a:srgbClr val="003167"/>
                </a:solidFill>
                <a:latin typeface="Helvetica Neue"/>
                <a:cs typeface="Helvetica Neue"/>
              </a:rPr>
              <a:t>%</a:t>
            </a:r>
            <a:endParaRPr sz="1243" dirty="0">
              <a:latin typeface="Helvetica Neue"/>
              <a:cs typeface="Helvetica Neu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068013" y="3712370"/>
            <a:ext cx="330385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spc="-12" dirty="0">
                <a:solidFill>
                  <a:srgbClr val="003167"/>
                </a:solidFill>
                <a:latin typeface="Helvetica Neue"/>
                <a:cs typeface="Helvetica Neue"/>
              </a:rPr>
              <a:t>0,</a:t>
            </a:r>
            <a:r>
              <a:rPr lang="lv-LV" sz="1243" b="1" spc="-12" dirty="0">
                <a:solidFill>
                  <a:srgbClr val="003167"/>
                </a:solidFill>
                <a:latin typeface="Helvetica Neue"/>
                <a:cs typeface="Helvetica Neue"/>
              </a:rPr>
              <a:t>8</a:t>
            </a:r>
            <a:endParaRPr sz="1243" dirty="0">
              <a:latin typeface="Helvetica Neue"/>
              <a:cs typeface="Helvetica Neu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11536" y="3380288"/>
            <a:ext cx="250292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spc="21" dirty="0">
                <a:solidFill>
                  <a:srgbClr val="003167"/>
                </a:solidFill>
                <a:latin typeface="Helvetica Neue"/>
                <a:cs typeface="Helvetica Neue"/>
              </a:rPr>
              <a:t>3,4</a:t>
            </a:r>
            <a:endParaRPr sz="1243" dirty="0">
              <a:latin typeface="Helvetica Neue"/>
              <a:cs typeface="Helvetica Neu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183482" y="3558869"/>
            <a:ext cx="428962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243" b="1" dirty="0">
                <a:solidFill>
                  <a:srgbClr val="003167"/>
                </a:solidFill>
                <a:latin typeface="Helvetica Neue"/>
                <a:cs typeface="Helvetica Neue"/>
              </a:rPr>
              <a:t>3</a:t>
            </a:r>
            <a:r>
              <a:rPr sz="1243" b="1" spc="64" dirty="0">
                <a:solidFill>
                  <a:srgbClr val="003167"/>
                </a:solidFill>
                <a:latin typeface="Helvetica Neue"/>
                <a:cs typeface="Helvetica Neue"/>
              </a:rPr>
              <a:t> </a:t>
            </a:r>
            <a:r>
              <a:rPr sz="1243" b="1" spc="-15" dirty="0">
                <a:solidFill>
                  <a:srgbClr val="003167"/>
                </a:solidFill>
                <a:latin typeface="Helvetica Neue"/>
                <a:cs typeface="Helvetica Neue"/>
              </a:rPr>
              <a:t>361</a:t>
            </a:r>
            <a:endParaRPr sz="1243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30639-3A19-1240-BFF6-279C1EBA3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2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08057387A95D43BA8BEFB0E934CA44" ma:contentTypeVersion="6" ma:contentTypeDescription="Create a new document." ma:contentTypeScope="" ma:versionID="a952f7b6a33bdfcb7b95029360718ecd">
  <xsd:schema xmlns:xsd="http://www.w3.org/2001/XMLSchema" xmlns:xs="http://www.w3.org/2001/XMLSchema" xmlns:p="http://schemas.microsoft.com/office/2006/metadata/properties" xmlns:ns2="2a6d5410-bcd1-4823-9848-22b4a5ad926e" xmlns:ns3="05b1e126-0395-43af-beda-c73f48b91acb" targetNamespace="http://schemas.microsoft.com/office/2006/metadata/properties" ma:root="true" ma:fieldsID="0869b58642acb81e40b9436de95c9758" ns2:_="" ns3:_="">
    <xsd:import namespace="2a6d5410-bcd1-4823-9848-22b4a5ad926e"/>
    <xsd:import namespace="05b1e126-0395-43af-beda-c73f48b91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d5410-bcd1-4823-9848-22b4a5ad9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b1e126-0395-43af-beda-c73f48b91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35531A-4FF1-4760-8575-6FBEECFB3D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DBB74C-F640-497E-A619-FEAABD0EE0FE}">
  <ds:schemaRefs>
    <ds:schemaRef ds:uri="http://schemas.openxmlformats.org/package/2006/metadata/core-properties"/>
    <ds:schemaRef ds:uri="http://www.w3.org/XML/1998/namespace"/>
    <ds:schemaRef ds:uri="2a6d5410-bcd1-4823-9848-22b4a5ad926e"/>
    <ds:schemaRef ds:uri="05b1e126-0395-43af-beda-c73f48b91acb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46719E6-D0A9-4619-AFE2-5BCC622621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6d5410-bcd1-4823-9848-22b4a5ad926e"/>
    <ds:schemaRef ds:uri="05b1e126-0395-43af-beda-c73f48b91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273</Words>
  <Application>Microsoft Office PowerPoint</Application>
  <PresentationFormat>Widescreen</PresentationFormat>
  <Paragraphs>61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LT W1G 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Carnikavas pasta nodaļas darbības rezultātu salīdzinājums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Jevgēnija Sviridenkova</cp:lastModifiedBy>
  <cp:revision>22</cp:revision>
  <dcterms:created xsi:type="dcterms:W3CDTF">2024-01-10T06:35:45Z</dcterms:created>
  <dcterms:modified xsi:type="dcterms:W3CDTF">2024-02-01T13:33:23Z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0x010100C808057387A95D43BA8BEFB0E934CA44</vt:lpwstr>
  </property>
</Properties>
</file>