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1" r:id="rId2"/>
  </p:sldMasterIdLst>
  <p:notesMasterIdLst>
    <p:notesMasterId r:id="rId17"/>
  </p:notesMasterIdLst>
  <p:sldIdLst>
    <p:sldId id="431" r:id="rId3"/>
    <p:sldId id="293" r:id="rId4"/>
    <p:sldId id="445" r:id="rId5"/>
    <p:sldId id="296" r:id="rId6"/>
    <p:sldId id="442" r:id="rId7"/>
    <p:sldId id="306" r:id="rId8"/>
    <p:sldId id="444" r:id="rId9"/>
    <p:sldId id="298" r:id="rId10"/>
    <p:sldId id="304" r:id="rId11"/>
    <p:sldId id="446" r:id="rId12"/>
    <p:sldId id="300" r:id="rId13"/>
    <p:sldId id="301" r:id="rId14"/>
    <p:sldId id="307" r:id="rId15"/>
    <p:sldId id="441" r:id="rId16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3A983"/>
    <a:srgbClr val="7395AD"/>
    <a:srgbClr val="C95B46"/>
    <a:srgbClr val="828847"/>
    <a:srgbClr val="FFFFFF"/>
    <a:srgbClr val="404040"/>
    <a:srgbClr val="FFD966"/>
    <a:srgbClr val="ED7E3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5033" autoAdjust="0"/>
  </p:normalViewPr>
  <p:slideViewPr>
    <p:cSldViewPr snapToGrid="0">
      <p:cViewPr>
        <p:scale>
          <a:sx n="75" d="100"/>
          <a:sy n="75" d="100"/>
        </p:scale>
        <p:origin x="1027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Krope\AppData\Local\Temp\pid-32224\Bud&#382;eta%20atskaite%202023_gad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Krope\AppData\Local\Temp\pid-32224\Bud&#382;eta%20atskaite%202023_gad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Krope\Downloads\Copy%20of%20Bud&#382;eta%20atskaite%202023_gad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aura%20Krope\AppData\Local\Temp\pid-32224\Bud&#382;eta%20atskaite%202023_gad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75562150381921"/>
          <c:y val="0"/>
          <c:w val="0.63591714542390121"/>
          <c:h val="0.9174069401668231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828847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1.2742392028398967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2 739 376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750-4F6F-A1E9-CD20CD4375CA}"/>
                </c:ext>
              </c:extLst>
            </c:dLbl>
            <c:dLbl>
              <c:idx val="1"/>
              <c:layout>
                <c:manualLayout>
                  <c:x val="6.0386473429951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1 560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50-4F6F-A1E9-CD20CD4375CA}"/>
                </c:ext>
              </c:extLst>
            </c:dLbl>
            <c:dLbl>
              <c:idx val="2"/>
              <c:layout>
                <c:manualLayout>
                  <c:x val="9.661835748792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3 499 456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750-4F6F-A1E9-CD20CD4375CA}"/>
                </c:ext>
              </c:extLst>
            </c:dLbl>
            <c:dLbl>
              <c:idx val="3"/>
              <c:layout>
                <c:manualLayout>
                  <c:x val="4.830917874396135E-3"/>
                  <c:y val="-6.371196014199483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812 724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32-4165-BCD9-9BC2706EC4E4}"/>
                </c:ext>
              </c:extLst>
            </c:dLbl>
            <c:dLbl>
              <c:idx val="4"/>
              <c:layout>
                <c:manualLayout>
                  <c:x val="4.8309178743961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113 342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50-4F6F-A1E9-CD20CD4375CA}"/>
                </c:ext>
              </c:extLst>
            </c:dLbl>
            <c:dLbl>
              <c:idx val="5"/>
              <c:layout>
                <c:manualLayout>
                  <c:x val="9.6618357487922701E-3"/>
                  <c:y val="-3.398168961547504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199 604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50-4F6F-A1E9-CD20CD4375CA}"/>
                </c:ext>
              </c:extLst>
            </c:dLbl>
            <c:dLbl>
              <c:idx val="6"/>
              <c:layout>
                <c:manualLayout>
                  <c:x val="1.570048309178744E-2"/>
                  <c:y val="-3.70713623725671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7 364 046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(zāles pļāvējs Raideris, pārvietojamā invalīdu tualete, divi smilts kaisītāji, apģērbu un apavu žāvēšanas skapji, Ziemassvētku dekori, iekārta stadiona laukuma augsnes uzlabošanai, metāla plaukti angāram)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Izdevumi!$B$8:$B$14</c:f>
              <c:numCache>
                <c:formatCode>#,##0</c:formatCode>
                <c:ptCount val="7"/>
                <c:pt idx="0">
                  <c:v>2737360</c:v>
                </c:pt>
                <c:pt idx="1">
                  <c:v>1560</c:v>
                </c:pt>
                <c:pt idx="2">
                  <c:v>3499456</c:v>
                </c:pt>
                <c:pt idx="3">
                  <c:v>812724</c:v>
                </c:pt>
                <c:pt idx="4">
                  <c:v>113342</c:v>
                </c:pt>
                <c:pt idx="5">
                  <c:v>199604</c:v>
                </c:pt>
                <c:pt idx="6">
                  <c:v>7364046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F6F-A1E9-CD20CD4375CA}"/>
            </c:ext>
          </c:extLst>
        </c:ser>
        <c:ser>
          <c:idx val="1"/>
          <c:order val="1"/>
          <c:tx>
            <c:strRef>
              <c:f>Izdevumi!$C$7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95B46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3.8306973516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2 649 995 (97%)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0-4F6F-A1E9-CD20CD4375C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  <a:r>
                      <a:rPr lang="en-US" baseline="0"/>
                      <a:t> (2%)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E8-4125-8908-B077E73E7674}"/>
                </c:ext>
              </c:extLst>
            </c:dLbl>
            <c:dLbl>
              <c:idx val="2"/>
              <c:layout>
                <c:manualLayout>
                  <c:x val="8.4541062801931927E-3"/>
                  <c:y val="-6.95047594341771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988 680 </a:t>
                    </a:r>
                    <a:r>
                      <a:rPr lang="en-US" dirty="0"/>
                      <a:t>(85%)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750-4F6F-A1E9-CD20CD4375CA}"/>
                </c:ext>
              </c:extLst>
            </c:dLbl>
            <c:dLbl>
              <c:idx val="3"/>
              <c:layout>
                <c:manualLayout>
                  <c:x val="7.2463768115941588E-3"/>
                  <c:y val="-1.09587661646452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750 567(92%)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50-4F6F-A1E9-CD20CD4375CA}"/>
                </c:ext>
              </c:extLst>
            </c:dLbl>
            <c:dLbl>
              <c:idx val="4"/>
              <c:layout>
                <c:manualLayout>
                  <c:x val="6.038647342995169E-3"/>
                  <c:y val="-1.090481854735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102 651 (91%)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50-4F6F-A1E9-CD20CD4375CA}"/>
                </c:ext>
              </c:extLst>
            </c:dLbl>
            <c:dLbl>
              <c:idx val="5"/>
              <c:layout>
                <c:manualLayout>
                  <c:x val="8.4541062801932361E-3"/>
                  <c:y val="-1.095882013821488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168 177 </a:t>
                    </a:r>
                    <a:r>
                      <a:rPr lang="en-US" dirty="0"/>
                      <a:t>(84%)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50-4F6F-A1E9-CD20CD4375CA}"/>
                </c:ext>
              </c:extLst>
            </c:dLbl>
            <c:dLbl>
              <c:idx val="6"/>
              <c:layout>
                <c:manualLayout>
                  <c:x val="7.2463768115941588E-3"/>
                  <c:y val="-1.826479753052184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6 660 100 (90%)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Izdevumi!$A$8:$A$14</c:f>
              <c:strCache>
                <c:ptCount val="7"/>
                <c:pt idx="0">
                  <c:v>Atlīdzība</c:v>
                </c:pt>
                <c:pt idx="1">
                  <c:v>Komandējumi un dienesta braucieni</c:v>
                </c:pt>
                <c:pt idx="2">
                  <c:v>Pakalpojumi (elektroenerģija, gāze, ceļa bedrīšu remonts un sniega tīrīšana, a/m remonts, telpu uzkopšana Gaujas 33a un Carnikavas pamatskolā, apzaļumošanas darbi Ādažos, ielu apgaismojuma remonts)</c:v>
                </c:pt>
                <c:pt idx="3">
                  <c:v>Krājumi (ceļu uzturēšanas materiāli, degviela, saimniecības preces, a/m rezerves daļas, elektromateriāli, inventārs, remonta materiāli)</c:v>
                </c:pt>
                <c:pt idx="4">
                  <c:v>Budžeta iestāžu nodokļu maksājumi</c:v>
                </c:pt>
                <c:pt idx="5">
                  <c:v>Pamatlīdzekļi (zāles pļāvējs Raideris, pārvietojamā invalīdu tualete, divi smilts kaisītāji, apģērbu un apavu žāvēšanas skapji, Ziemassvētku dekori, iekārta stadiona laukuma augsnes uzlabošanai, metāla plaukti angāram)</c:v>
                </c:pt>
                <c:pt idx="6">
                  <c:v>Kopā (bez investīciju projektiem)</c:v>
                </c:pt>
              </c:strCache>
            </c:strRef>
          </c:cat>
          <c:val>
            <c:numRef>
              <c:f>Izdevumi!$C$8:$C$14</c:f>
              <c:numCache>
                <c:formatCode>#,##0</c:formatCode>
                <c:ptCount val="7"/>
                <c:pt idx="0">
                  <c:v>2649995</c:v>
                </c:pt>
                <c:pt idx="1">
                  <c:v>30</c:v>
                </c:pt>
                <c:pt idx="2">
                  <c:v>2988680</c:v>
                </c:pt>
                <c:pt idx="3">
                  <c:v>750567</c:v>
                </c:pt>
                <c:pt idx="4">
                  <c:v>102651</c:v>
                </c:pt>
                <c:pt idx="5">
                  <c:v>168177.01</c:v>
                </c:pt>
                <c:pt idx="6">
                  <c:v>6660100.0099999998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0-4F6F-A1E9-CD20CD437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7264"/>
        <c:axId val="199357656"/>
        <c:axId val="0"/>
      </c:bar3DChart>
      <c:catAx>
        <c:axId val="19935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8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7656"/>
        <c:crosses val="autoZero"/>
        <c:auto val="1"/>
        <c:lblAlgn val="ctr"/>
        <c:lblOffset val="100"/>
        <c:noMultiLvlLbl val="0"/>
      </c:catAx>
      <c:valAx>
        <c:axId val="1993576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9935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en-US" sz="1400" dirty="0">
                <a:latin typeface="Montserrat" panose="00000500000000000000" pitchFamily="2" charset="-70"/>
              </a:rPr>
              <a:t>DEBITORU SADALĪJUMS</a:t>
            </a:r>
            <a:r>
              <a:rPr lang="lv-LV" sz="1400" dirty="0">
                <a:latin typeface="Montserrat" panose="00000500000000000000" pitchFamily="2" charset="-70"/>
              </a:rPr>
              <a:t> PA</a:t>
            </a:r>
            <a:r>
              <a:rPr lang="lv-LV" sz="1400" baseline="0" dirty="0">
                <a:latin typeface="Montserrat" panose="00000500000000000000" pitchFamily="2" charset="-70"/>
              </a:rPr>
              <a:t> PERIODIEM</a:t>
            </a:r>
            <a:endParaRPr lang="en-US" sz="1400" dirty="0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6373190488101872"/>
          <c:y val="2.4012540099154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'Debitori-OK'!$A$4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'Debitori-OK'!$B$3:$E$3</c:f>
              <c:strCache>
                <c:ptCount val="4"/>
                <c:pt idx="0">
                  <c:v>Apmaksas termiņš  31.01.2024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'Debitori-OK'!$B$4:$E$4</c:f>
              <c:numCache>
                <c:formatCode>#,##0</c:formatCode>
                <c:ptCount val="4"/>
                <c:pt idx="0">
                  <c:v>144831</c:v>
                </c:pt>
                <c:pt idx="1">
                  <c:v>14887</c:v>
                </c:pt>
                <c:pt idx="2">
                  <c:v>3285</c:v>
                </c:pt>
                <c:pt idx="3">
                  <c:v>20350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B-46E6-9C12-C9E7351E9195}"/>
            </c:ext>
          </c:extLst>
        </c:ser>
        <c:ser>
          <c:idx val="1"/>
          <c:order val="1"/>
          <c:tx>
            <c:strRef>
              <c:f>'Debitori-OK'!$A$5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'Debitori-OK'!$B$3:$E$3</c:f>
              <c:strCache>
                <c:ptCount val="4"/>
                <c:pt idx="0">
                  <c:v>Apmaksas termiņš  31.01.2024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'Debitori-OK'!$B$5:$E$5</c:f>
              <c:numCache>
                <c:formatCode>#,##0</c:formatCode>
                <c:ptCount val="4"/>
                <c:pt idx="0">
                  <c:v>18748</c:v>
                </c:pt>
                <c:pt idx="1">
                  <c:v>2798</c:v>
                </c:pt>
                <c:pt idx="2">
                  <c:v>1650</c:v>
                </c:pt>
                <c:pt idx="3">
                  <c:v>5172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B-46E6-9C12-C9E7351E9195}"/>
            </c:ext>
          </c:extLst>
        </c:ser>
        <c:ser>
          <c:idx val="2"/>
          <c:order val="2"/>
          <c:tx>
            <c:strRef>
              <c:f>'Debitori-OK'!$A$6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rgbClr val="D3A9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'Debitori-OK'!$B$3:$E$3</c:f>
              <c:strCache>
                <c:ptCount val="4"/>
                <c:pt idx="0">
                  <c:v>Apmaksas termiņš  31.01.2024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'Debitori-OK'!$B$6:$E$6</c:f>
              <c:numCache>
                <c:formatCode>#,##0</c:formatCode>
                <c:ptCount val="4"/>
                <c:pt idx="0">
                  <c:v>28774</c:v>
                </c:pt>
                <c:pt idx="1">
                  <c:v>4243</c:v>
                </c:pt>
                <c:pt idx="2">
                  <c:v>2406</c:v>
                </c:pt>
                <c:pt idx="3">
                  <c:v>8388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B-46E6-9C12-C9E7351E9195}"/>
            </c:ext>
          </c:extLst>
        </c:ser>
        <c:ser>
          <c:idx val="3"/>
          <c:order val="3"/>
          <c:tx>
            <c:strRef>
              <c:f>'Debitori-OK'!$A$7</c:f>
              <c:strCache>
                <c:ptCount val="1"/>
                <c:pt idx="0">
                  <c:v>Pārējie debitori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'Debitori-OK'!$B$3:$E$3</c:f>
              <c:strCache>
                <c:ptCount val="4"/>
                <c:pt idx="0">
                  <c:v>Apmaksas termiņš  31.01.2024</c:v>
                </c:pt>
                <c:pt idx="1">
                  <c:v>Maksājumi kavēti 1-89 d</c:v>
                </c:pt>
                <c:pt idx="2">
                  <c:v>Maksājumi kavēti  90-179 d</c:v>
                </c:pt>
                <c:pt idx="3">
                  <c:v>Maksājumi kavēti 180-vairāk d</c:v>
                </c:pt>
              </c:strCache>
            </c:strRef>
          </c:cat>
          <c:val>
            <c:numRef>
              <c:f>'Debitori-OK'!$B$7:$E$7</c:f>
              <c:numCache>
                <c:formatCode>#,##0</c:formatCode>
                <c:ptCount val="4"/>
                <c:pt idx="0">
                  <c:v>1845</c:v>
                </c:pt>
                <c:pt idx="1">
                  <c:v>410</c:v>
                </c:pt>
                <c:pt idx="2">
                  <c:v>57</c:v>
                </c:pt>
                <c:pt idx="3">
                  <c:v>8636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6B-46E6-9C12-C9E7351E91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481788432"/>
        <c:axId val="481492960"/>
      </c:barChart>
      <c:catAx>
        <c:axId val="48178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1492960"/>
        <c:crosses val="autoZero"/>
        <c:auto val="1"/>
        <c:lblAlgn val="ctr"/>
        <c:lblOffset val="100"/>
        <c:noMultiLvlLbl val="0"/>
      </c:catAx>
      <c:valAx>
        <c:axId val="481492960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1788432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i="1">
                <a:latin typeface="Montserrat" panose="00000500000000000000" pitchFamily="2" charset="-70"/>
              </a:rPr>
              <a:t>ŠAUBĪGIE</a:t>
            </a:r>
            <a:r>
              <a:rPr lang="lv-LV" b="1" i="1" baseline="0">
                <a:latin typeface="Montserrat" panose="00000500000000000000" pitchFamily="2" charset="-70"/>
              </a:rPr>
              <a:t> DEBITORI</a:t>
            </a:r>
            <a:endParaRPr lang="lv-LV" b="1" i="1"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'Debitori-OK'!$E$3</c:f>
              <c:strCache>
                <c:ptCount val="1"/>
                <c:pt idx="0">
                  <c:v>Maksājumi kavēti 180-vairāk d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3148148148148997E-3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35-4CAD-A956-F4ABC31EE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'Debitori-OK'!$A$4:$A$7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</c:strCache>
            </c:strRef>
          </c:cat>
          <c:val>
            <c:numRef>
              <c:f>'Debitori-OK'!$E$4:$E$7</c:f>
              <c:numCache>
                <c:formatCode>#,##0</c:formatCode>
                <c:ptCount val="4"/>
                <c:pt idx="0">
                  <c:v>20350</c:v>
                </c:pt>
                <c:pt idx="1">
                  <c:v>5172</c:v>
                </c:pt>
                <c:pt idx="2">
                  <c:v>8388</c:v>
                </c:pt>
                <c:pt idx="3">
                  <c:v>8636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5-4CAD-A956-F4ABC31EEFD4}"/>
            </c:ext>
          </c:extLst>
        </c:ser>
        <c:ser>
          <c:idx val="1"/>
          <c:order val="1"/>
          <c:tx>
            <c:strRef>
              <c:f>'Debitori-OK'!$G$3</c:f>
              <c:strCache>
                <c:ptCount val="1"/>
                <c:pt idx="0">
                  <c:v>Tai skaitā piespiedu izpildē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148148148148147E-2"/>
                  <c:y val="-1.6006396508941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35-4CAD-A956-F4ABC31EEFD4}"/>
                </c:ext>
              </c:extLst>
            </c:dLbl>
            <c:dLbl>
              <c:idx val="1"/>
              <c:layout>
                <c:manualLayout>
                  <c:x val="2.0833333333333332E-2"/>
                  <c:y val="-1.280511720715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5-4CAD-A956-F4ABC31EEFD4}"/>
                </c:ext>
              </c:extLst>
            </c:dLbl>
            <c:dLbl>
              <c:idx val="2"/>
              <c:layout>
                <c:manualLayout>
                  <c:x val="2.7777777777777776E-2"/>
                  <c:y val="-1.2805117207153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35-4CAD-A956-F4ABC31EEFD4}"/>
                </c:ext>
              </c:extLst>
            </c:dLbl>
            <c:dLbl>
              <c:idx val="3"/>
              <c:layout>
                <c:manualLayout>
                  <c:x val="1.3888888888888888E-2"/>
                  <c:y val="-6.402558603576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5-4CAD-A956-F4ABC31EE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'Debitori-OK'!$A$4:$A$7</c:f>
              <c:strCache>
                <c:ptCount val="4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</c:strCache>
            </c:strRef>
          </c:cat>
          <c:val>
            <c:numRef>
              <c:f>'Debitori-OK'!$G$4:$G$7</c:f>
              <c:numCache>
                <c:formatCode>#,##0</c:formatCode>
                <c:ptCount val="4"/>
                <c:pt idx="0">
                  <c:v>9566.98</c:v>
                </c:pt>
                <c:pt idx="1">
                  <c:v>2161.4700000000003</c:v>
                </c:pt>
                <c:pt idx="2">
                  <c:v>3594.3199999999997</c:v>
                </c:pt>
                <c:pt idx="3">
                  <c:v>7374.5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35-4CAD-A956-F4ABC31EEF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1493744"/>
        <c:axId val="481494136"/>
      </c:barChart>
      <c:catAx>
        <c:axId val="4814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1494136"/>
        <c:crosses val="autoZero"/>
        <c:auto val="1"/>
        <c:lblAlgn val="ctr"/>
        <c:lblOffset val="100"/>
        <c:noMultiLvlLbl val="0"/>
      </c:catAx>
      <c:valAx>
        <c:axId val="481494136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1493744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908758575773525"/>
          <c:y val="3.537701631517167E-3"/>
          <c:w val="0.60501639941070351"/>
          <c:h val="0.947565913557287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'Investīciju projekti OK'!$B$7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'Investīciju projekti OK'!$A$8:$A$26</c:f>
              <c:strCache>
                <c:ptCount val="19"/>
                <c:pt idx="0">
                  <c:v>Baltezera kapu paplašināšanas projekts</c:v>
                </c:pt>
                <c:pt idx="1">
                  <c:v>Vecštāles caurteka</c:v>
                </c:pt>
                <c:pt idx="2">
                  <c:v>Draudzības iela posmā no Saules ielai līdz Podnieku ielai (paskaidrojuma raksts)</c:v>
                </c:pt>
                <c:pt idx="3">
                  <c:v>Pamatlīdzekļu novērtēšana
(saimnieciskās darbības nodošanai)</c:v>
                </c:pt>
                <c:pt idx="4">
                  <c:v>Dzirnupes ielas satiksmes organizācija</c:v>
                </c:pt>
                <c:pt idx="5">
                  <c:v>Medus ielas caurteka</c:v>
                </c:pt>
                <c:pt idx="6">
                  <c:v>Gaujas iela 33a remonta izmaksas</c:v>
                </c:pt>
                <c:pt idx="7">
                  <c:v>Kempinga "Artibuss" 26 ēku demontāža</c:v>
                </c:pt>
                <c:pt idx="8">
                  <c:v>Komunālās saimniecības investīcijas transportam (traktora
piekabe, treileris pusuzkabināms)</c:v>
                </c:pt>
                <c:pt idx="9">
                  <c:v>Ceļu audits </c:v>
                </c:pt>
                <c:pt idx="10">
                  <c:v>Divkāršās virsmas apstrāde (Lazdu, Kastaņu, Dārza, Gaujmalas ielas)</c:v>
                </c:pt>
                <c:pt idx="11">
                  <c:v>Ķiršu ielas III kārta no Saules ielas līdz Attekas ielai </c:v>
                </c:pt>
                <c:pt idx="12">
                  <c:v>Inženierbūvju reģistrācija zemes grāmatā </c:v>
                </c:pt>
                <c:pt idx="13">
                  <c:v>Smilšu ielas pārbūves projekts</c:v>
                </c:pt>
                <c:pt idx="14">
                  <c:v>Dzirnupes ielas tilta pārbūves projekts</c:v>
                </c:pt>
                <c:pt idx="15">
                  <c:v>Jūras ielas ātrumvalnis</c:v>
                </c:pt>
                <c:pt idx="16">
                  <c:v>Atpūtas iela</c:v>
                </c:pt>
                <c:pt idx="17">
                  <c:v>Liepu alejas pārbūve</c:v>
                </c:pt>
                <c:pt idx="18">
                  <c:v>Investīciju projekti kopā</c:v>
                </c:pt>
              </c:strCache>
            </c:strRef>
          </c:cat>
          <c:val>
            <c:numRef>
              <c:f>'Investīciju projekti OK'!$B$8:$B$26</c:f>
              <c:numCache>
                <c:formatCode>#,##0</c:formatCode>
                <c:ptCount val="19"/>
                <c:pt idx="0">
                  <c:v>15000</c:v>
                </c:pt>
                <c:pt idx="1">
                  <c:v>5000</c:v>
                </c:pt>
                <c:pt idx="2">
                  <c:v>6050</c:v>
                </c:pt>
                <c:pt idx="3">
                  <c:v>25000</c:v>
                </c:pt>
                <c:pt idx="4">
                  <c:v>10000</c:v>
                </c:pt>
                <c:pt idx="5">
                  <c:v>12000</c:v>
                </c:pt>
                <c:pt idx="6">
                  <c:v>13140</c:v>
                </c:pt>
                <c:pt idx="7">
                  <c:v>55300</c:v>
                </c:pt>
                <c:pt idx="8">
                  <c:v>33000</c:v>
                </c:pt>
                <c:pt idx="9">
                  <c:v>55000</c:v>
                </c:pt>
                <c:pt idx="10">
                  <c:v>253534</c:v>
                </c:pt>
                <c:pt idx="11">
                  <c:v>323472</c:v>
                </c:pt>
                <c:pt idx="12">
                  <c:v>25000</c:v>
                </c:pt>
                <c:pt idx="13">
                  <c:v>30000</c:v>
                </c:pt>
                <c:pt idx="14">
                  <c:v>30000</c:v>
                </c:pt>
                <c:pt idx="15">
                  <c:v>50000</c:v>
                </c:pt>
                <c:pt idx="16">
                  <c:v>105175</c:v>
                </c:pt>
                <c:pt idx="17">
                  <c:v>126000</c:v>
                </c:pt>
                <c:pt idx="18">
                  <c:v>1172671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12-44BA-97CD-70169A2E20A5}"/>
            </c:ext>
          </c:extLst>
        </c:ser>
        <c:ser>
          <c:idx val="1"/>
          <c:order val="1"/>
          <c:tx>
            <c:strRef>
              <c:f>'Investīciju projekti OK'!$C$7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594099082039679E-3"/>
                  <c:y val="-6.7084078711985686E-3"/>
                </c:manualLayout>
              </c:layout>
              <c:tx>
                <c:rich>
                  <a:bodyPr/>
                  <a:lstStyle/>
                  <a:p>
                    <a:fld id="{D012B831-B379-4B54-89A1-B12066A34E4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B12-44BA-97CD-70169A2E20A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87A319-2107-4223-BAAB-8AA546613A71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793-4B78-A360-4299BE0EF6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53294DB-72B8-4613-A173-62C13372F463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93-4B78-A360-4299BE0EF671}"/>
                </c:ext>
              </c:extLst>
            </c:dLbl>
            <c:dLbl>
              <c:idx val="3"/>
              <c:layout>
                <c:manualLayout>
                  <c:x val="9.2250930885439137E-3"/>
                  <c:y val="-4.4722719141323791E-3"/>
                </c:manualLayout>
              </c:layout>
              <c:tx>
                <c:rich>
                  <a:bodyPr/>
                  <a:lstStyle/>
                  <a:p>
                    <a:fld id="{CE8F7A54-D235-4EB1-B339-8F2E9B18552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(33%)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12-44BA-97CD-70169A2E20A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A4DAB3C-4D76-4495-9E3A-999CCBC76045}" type="VALUE">
                      <a:rPr lang="en-US" smtClean="0"/>
                      <a:pPr/>
                      <a:t>[VALUE]</a:t>
                    </a:fld>
                    <a:r>
                      <a:rPr lang="en-US"/>
                      <a:t>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793-4B78-A360-4299BE0EF67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C81A386-9F89-437C-8A90-9DC8AEF31EE1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93-4B78-A360-4299BE0EF67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B209707-3098-4D9E-A270-4639D0B5F714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93-4B78-A360-4299BE0EF671}"/>
                </c:ext>
              </c:extLst>
            </c:dLbl>
            <c:dLbl>
              <c:idx val="7"/>
              <c:layout>
                <c:manualLayout>
                  <c:x val="3.4594099082040524E-3"/>
                  <c:y val="-6.7084078711985686E-3"/>
                </c:manualLayout>
              </c:layout>
              <c:tx>
                <c:rich>
                  <a:bodyPr/>
                  <a:lstStyle/>
                  <a:p>
                    <a:fld id="{2494B655-0742-4772-9697-4E90C0624C7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(52%)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B12-44BA-97CD-70169A2E20A5}"/>
                </c:ext>
              </c:extLst>
            </c:dLbl>
            <c:dLbl>
              <c:idx val="8"/>
              <c:layout>
                <c:manualLayout>
                  <c:x val="2.3062732721359784E-3"/>
                  <c:y val="-2.2361359570661895E-3"/>
                </c:manualLayout>
              </c:layout>
              <c:tx>
                <c:rich>
                  <a:bodyPr/>
                  <a:lstStyle/>
                  <a:p>
                    <a:fld id="{314BF202-8E20-46D0-8A00-93B9A7EFFDA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12-44BA-97CD-70169A2E20A5}"/>
                </c:ext>
              </c:extLst>
            </c:dLbl>
            <c:dLbl>
              <c:idx val="9"/>
              <c:layout>
                <c:manualLayout>
                  <c:x val="3.4594099082038833E-3"/>
                  <c:y val="-1.1180679785330949E-2"/>
                </c:manualLayout>
              </c:layout>
              <c:tx>
                <c:rich>
                  <a:bodyPr/>
                  <a:lstStyle/>
                  <a:p>
                    <a:fld id="{7DA3AF86-9381-4B82-BA0E-79025960BBB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(87%)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B12-44BA-97CD-70169A2E20A5}"/>
                </c:ext>
              </c:extLst>
            </c:dLbl>
            <c:dLbl>
              <c:idx val="10"/>
              <c:layout>
                <c:manualLayout>
                  <c:x val="3.4594099082039679E-3"/>
                  <c:y val="-6.7084078711985686E-3"/>
                </c:manualLayout>
              </c:layout>
              <c:tx>
                <c:rich>
                  <a:bodyPr/>
                  <a:lstStyle/>
                  <a:p>
                    <a:fld id="{A706B672-2976-46B2-8D9E-79A24924DD5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B12-44BA-97CD-70169A2E20A5}"/>
                </c:ext>
              </c:extLst>
            </c:dLbl>
            <c:dLbl>
              <c:idx val="11"/>
              <c:layout>
                <c:manualLayout>
                  <c:x val="-1.6912475287972784E-16"/>
                  <c:y val="-1.3416815742397179E-2"/>
                </c:manualLayout>
              </c:layout>
              <c:tx>
                <c:rich>
                  <a:bodyPr/>
                  <a:lstStyle/>
                  <a:p>
                    <a:fld id="{78E04DD5-CDD5-4120-B31C-4E691AAB8AD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(79%)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12-44BA-97CD-70169A2E20A5}"/>
                </c:ext>
              </c:extLst>
            </c:dLbl>
            <c:dLbl>
              <c:idx val="18"/>
              <c:layout>
                <c:manualLayout>
                  <c:x val="-8.0762656992796797E-17"/>
                  <c:y val="-6.2814070351758814E-3"/>
                </c:manualLayout>
              </c:layout>
              <c:tx>
                <c:rich>
                  <a:bodyPr/>
                  <a:lstStyle/>
                  <a:p>
                    <a:fld id="{00D09A39-B3A3-4B85-AFA3-45F4F12DE36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BC8-4F01-8238-C71FA2F588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'Investīciju projekti OK'!$A$8:$A$26</c:f>
              <c:strCache>
                <c:ptCount val="19"/>
                <c:pt idx="0">
                  <c:v>Baltezera kapu paplašināšanas projekts</c:v>
                </c:pt>
                <c:pt idx="1">
                  <c:v>Vecštāles caurteka</c:v>
                </c:pt>
                <c:pt idx="2">
                  <c:v>Draudzības iela posmā no Saules ielai līdz Podnieku ielai (paskaidrojuma raksts)</c:v>
                </c:pt>
                <c:pt idx="3">
                  <c:v>Pamatlīdzekļu novērtēšana
(saimnieciskās darbības nodošanai)</c:v>
                </c:pt>
                <c:pt idx="4">
                  <c:v>Dzirnupes ielas satiksmes organizācija</c:v>
                </c:pt>
                <c:pt idx="5">
                  <c:v>Medus ielas caurteka</c:v>
                </c:pt>
                <c:pt idx="6">
                  <c:v>Gaujas iela 33a remonta izmaksas</c:v>
                </c:pt>
                <c:pt idx="7">
                  <c:v>Kempinga "Artibuss" 26 ēku demontāža</c:v>
                </c:pt>
                <c:pt idx="8">
                  <c:v>Komunālās saimniecības investīcijas transportam (traktora
piekabe, treileris pusuzkabināms)</c:v>
                </c:pt>
                <c:pt idx="9">
                  <c:v>Ceļu audits </c:v>
                </c:pt>
                <c:pt idx="10">
                  <c:v>Divkāršās virsmas apstrāde (Lazdu, Kastaņu, Dārza, Gaujmalas ielas)</c:v>
                </c:pt>
                <c:pt idx="11">
                  <c:v>Ķiršu ielas III kārta no Saules ielas līdz Attekas ielai </c:v>
                </c:pt>
                <c:pt idx="12">
                  <c:v>Inženierbūvju reģistrācija zemes grāmatā </c:v>
                </c:pt>
                <c:pt idx="13">
                  <c:v>Smilšu ielas pārbūves projekts</c:v>
                </c:pt>
                <c:pt idx="14">
                  <c:v>Dzirnupes ielas tilta pārbūves projekts</c:v>
                </c:pt>
                <c:pt idx="15">
                  <c:v>Jūras ielas ātrumvalnis</c:v>
                </c:pt>
                <c:pt idx="16">
                  <c:v>Atpūtas iela</c:v>
                </c:pt>
                <c:pt idx="17">
                  <c:v>Liepu alejas pārbūve</c:v>
                </c:pt>
                <c:pt idx="18">
                  <c:v>Investīciju projekti kopā</c:v>
                </c:pt>
              </c:strCache>
            </c:strRef>
          </c:cat>
          <c:val>
            <c:numRef>
              <c:f>'Investīciju projekti OK'!$C$8:$C$26</c:f>
              <c:numCache>
                <c:formatCode>#,##0</c:formatCode>
                <c:ptCount val="19"/>
                <c:pt idx="0">
                  <c:v>1110</c:v>
                </c:pt>
                <c:pt idx="1">
                  <c:v>5000</c:v>
                </c:pt>
                <c:pt idx="2">
                  <c:v>6050</c:v>
                </c:pt>
                <c:pt idx="3">
                  <c:v>8228</c:v>
                </c:pt>
                <c:pt idx="4">
                  <c:v>9813.1</c:v>
                </c:pt>
                <c:pt idx="5">
                  <c:v>12000</c:v>
                </c:pt>
                <c:pt idx="6">
                  <c:v>13139.06</c:v>
                </c:pt>
                <c:pt idx="7">
                  <c:v>28615.29</c:v>
                </c:pt>
                <c:pt idx="8">
                  <c:v>32004.5</c:v>
                </c:pt>
                <c:pt idx="9">
                  <c:v>48097.5</c:v>
                </c:pt>
                <c:pt idx="10">
                  <c:v>248838.68</c:v>
                </c:pt>
                <c:pt idx="11">
                  <c:v>255732.29</c:v>
                </c:pt>
                <c:pt idx="18">
                  <c:v>668628.42000000004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12-44BA-97CD-70169A2E20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80828504"/>
        <c:axId val="480828896"/>
        <c:axId val="0"/>
      </c:bar3DChart>
      <c:catAx>
        <c:axId val="480828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480828896"/>
        <c:crosses val="autoZero"/>
        <c:auto val="1"/>
        <c:lblAlgn val="r"/>
        <c:lblOffset val="100"/>
        <c:noMultiLvlLbl val="0"/>
      </c:catAx>
      <c:valAx>
        <c:axId val="480828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80828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20224388290818"/>
          <c:y val="0.9536768604343232"/>
          <c:w val="0.34315421576682148"/>
          <c:h val="3.9331009107571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TERITORIJU</a:t>
            </a:r>
            <a:r>
              <a:rPr lang="lv-LV" b="1" baseline="0" dirty="0">
                <a:latin typeface="Montserrat" panose="00000500000000000000" pitchFamily="2" charset="-70"/>
              </a:rPr>
              <a:t> UN ĪPAŠUMU APSAIMNIEKŠANA</a:t>
            </a:r>
            <a:endParaRPr lang="lv-LV" b="1" dirty="0"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33699901487874528"/>
          <c:y val="3.93731908093867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9432701707794767"/>
          <c:y val="4.1562911078041928E-2"/>
          <c:w val="0.6340213824916644"/>
          <c:h val="0.9101137914009992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JAUNS'!$C$7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6 075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8AA0-48FC-AAFB-E5C3AEC1049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181 747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AA0-48FC-AAFB-E5C3AEC1049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11 485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8AA0-48FC-AAFB-E5C3AEC104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348 685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118 317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AA0-48FC-AAFB-E5C3AEC104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4 834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AA0-48FC-AAFB-E5C3AEC1049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  <a:r>
                      <a:rPr lang="en-US" baseline="0" dirty="0"/>
                      <a:t> 816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FC5-4A1A-A5D3-933E1DD69D19}"/>
                </c:ext>
              </c:extLst>
            </c:dLbl>
            <c:dLbl>
              <c:idx val="10"/>
              <c:layout>
                <c:manualLayout>
                  <c:x val="5.2726320256680026E-3"/>
                  <c:y val="-2.1667940420063511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4 800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A4E-4CED-907B-C83E0202F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1">
                  <c:v>Inventārs, biroja preces (Ziemassvētku dekori, zāles pļāvēji, lapu pūtēji, trimmeri, darba apģērbs, biroja mēbeles, monitori)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6">
                  <c:v>Pamatlīdzekļi (zāles pļāvējs Raideris, invalīdu tualetes kabīne, divi smilts kaisītāji, apģērbu un apavu žāvēšanas skapji, 
Ziemassvētku dekori, iekārta stadiona laukuma augsnes uzlabošanai, metāla plaukti angāram)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JAUNS'!$C$8:$C$25</c:f>
              <c:numCache>
                <c:formatCode>#,##0</c:formatCode>
                <c:ptCount val="18"/>
                <c:pt idx="0">
                  <c:v>2164133</c:v>
                </c:pt>
                <c:pt idx="1">
                  <c:v>6075</c:v>
                </c:pt>
                <c:pt idx="2">
                  <c:v>181747</c:v>
                </c:pt>
                <c:pt idx="3">
                  <c:v>11485</c:v>
                </c:pt>
                <c:pt idx="4">
                  <c:v>348685</c:v>
                </c:pt>
                <c:pt idx="5">
                  <c:v>118317</c:v>
                </c:pt>
                <c:pt idx="6">
                  <c:v>4834</c:v>
                </c:pt>
                <c:pt idx="7">
                  <c:v>39816</c:v>
                </c:pt>
                <c:pt idx="8">
                  <c:v>491519</c:v>
                </c:pt>
                <c:pt idx="9">
                  <c:v>20956</c:v>
                </c:pt>
                <c:pt idx="10">
                  <c:v>4800</c:v>
                </c:pt>
                <c:pt idx="11">
                  <c:v>66785</c:v>
                </c:pt>
                <c:pt idx="12">
                  <c:v>190405</c:v>
                </c:pt>
                <c:pt idx="13">
                  <c:v>27222</c:v>
                </c:pt>
                <c:pt idx="14">
                  <c:v>155653</c:v>
                </c:pt>
                <c:pt idx="15">
                  <c:v>12275</c:v>
                </c:pt>
                <c:pt idx="16">
                  <c:v>82769</c:v>
                </c:pt>
                <c:pt idx="17">
                  <c:v>690068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A0-48FC-AAFB-E5C3AEC10499}"/>
            </c:ext>
          </c:extLst>
        </c:ser>
        <c:ser>
          <c:idx val="1"/>
          <c:order val="1"/>
          <c:tx>
            <c:strRef>
              <c:f>'EKK pašvaldības funkijas JAUNS'!$D$7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B8154E-ED76-4254-A6C4-790B9FFAC1F6}" type="VALUE">
                      <a:rPr lang="en-US" smtClean="0"/>
                      <a:pPr/>
                      <a:t>[VALUE]</a:t>
                    </a:fld>
                    <a:r>
                      <a:rPr lang="en-US"/>
                      <a:t> (97%)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8AA0-48FC-AAFB-E5C3AEC10499}"/>
                </c:ext>
              </c:extLst>
            </c:dLbl>
            <c:dLbl>
              <c:idx val="1"/>
              <c:layout>
                <c:manualLayout>
                  <c:x val="0"/>
                  <c:y val="-2.602472348731294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5 247 (86%)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8AA0-48FC-AAFB-E5C3AEC10499}"/>
                </c:ext>
              </c:extLst>
            </c:dLbl>
            <c:dLbl>
              <c:idx val="2"/>
              <c:layout>
                <c:manualLayout>
                  <c:x val="1.0550352930073923E-2"/>
                  <c:y val="-8.4716564723288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109 873 (60%)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8AA0-48FC-AAFB-E5C3AEC10499}"/>
                </c:ext>
              </c:extLst>
            </c:dLbl>
            <c:dLbl>
              <c:idx val="3"/>
              <c:layout>
                <c:manualLayout>
                  <c:x val="0"/>
                  <c:y val="-7.807417046193884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6 804 (59%)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8AA0-48FC-AAFB-E5C3AEC10499}"/>
                </c:ext>
              </c:extLst>
            </c:dLbl>
            <c:dLbl>
              <c:idx val="4"/>
              <c:layout>
                <c:manualLayout>
                  <c:x val="3.6813920415840768E-3"/>
                  <c:y val="-5.204944697462589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308 889 (89%)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8AA0-48FC-AAFB-E5C3AEC1049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87 093 </a:t>
                    </a:r>
                    <a:r>
                      <a:rPr lang="en-US" baseline="0" dirty="0"/>
                      <a:t>(74%)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AA0-48FC-AAFB-E5C3AEC1049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baseline="0" dirty="0"/>
                      <a:t> 926</a:t>
                    </a:r>
                    <a:r>
                      <a:rPr lang="en-US" dirty="0"/>
                      <a:t>(81%)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AA0-48FC-AAFB-E5C3AEC1049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30 005 (75%)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AA0-48FC-AAFB-E5C3AEC1049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E263E76-0F44-42CF-804A-4B86BC9763F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A0-48FC-AAFB-E5C3AEC1049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946B347-CB4D-4FC4-916D-34BBD977CF7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AA0-48FC-AAFB-E5C3AEC10499}"/>
                </c:ext>
              </c:extLst>
            </c:dLbl>
            <c:dLbl>
              <c:idx val="10"/>
              <c:layout>
                <c:manualLayout>
                  <c:x val="3.1635792154008019E-3"/>
                  <c:y val="-7.09140787525971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4 111(86%)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4E-4CED-907B-C83E0202FB2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74228E0-E4CC-46E9-AF87-EAF73B8CEC8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(97%)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F6A-46F5-BEF5-60A75F6AE1AD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62063731-1316-4A4E-87F4-63D9254E13F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6A-46F5-BEF5-60A75F6AE1A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A1671F53-83E1-4612-B222-9CD81F6B657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(95%)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6A-46F5-BEF5-60A75F6AE1A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7F6130D-DD3B-4149-B1E1-0D798D7A35A0}" type="VALUE">
                      <a:rPr lang="en-US" smtClean="0"/>
                      <a:pPr/>
                      <a:t>[VALUE]</a:t>
                    </a:fld>
                    <a:r>
                      <a:rPr lang="en-US"/>
                      <a:t> (98%)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43-4201-BA18-976A11C44EF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C2539F94-7C4B-4191-9CDF-F5BC09F28C96}" type="VALUE">
                      <a:rPr lang="en-US" smtClean="0"/>
                      <a:pPr/>
                      <a:t>[VALUE]</a:t>
                    </a:fld>
                    <a:r>
                      <a:rPr lang="en-US"/>
                      <a:t> (88%)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B43-4201-BA18-976A11C44EF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C2B163D-0E9C-4DBA-96DD-36B5B7EB2E63}" type="VALUE">
                      <a:rPr lang="en-US" smtClean="0"/>
                      <a:pPr/>
                      <a:t>[VALUE]</a:t>
                    </a:fld>
                    <a:r>
                      <a:rPr lang="en-US"/>
                      <a:t> (88%)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43-4201-BA18-976A11C44EF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63E0DDEE-6013-4AC8-B246-47BCBAB9D1F6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3-4201-BA18-976A11C44E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JAUNS'!$B$8:$B$25</c:f>
              <c:strCache>
                <c:ptCount val="18"/>
                <c:pt idx="0">
                  <c:v>Atlīdzība</c:v>
                </c:pt>
                <c:pt idx="1">
                  <c:v>Sakaru pakalpojumi</c:v>
                </c:pt>
                <c:pt idx="2">
                  <c:v>Izdevumi par apkuri</c:v>
                </c:pt>
                <c:pt idx="3">
                  <c:v>Ūdens un kanalizācija</c:v>
                </c:pt>
                <c:pt idx="4">
                  <c:v>Izdevumi par elektroenerģiju</c:v>
                </c:pt>
                <c:pt idx="5">
                  <c:v>Izdevumi par atkritumu izvešanu</c:v>
                </c:pt>
                <c:pt idx="6">
                  <c:v>Izdevumi par komunālajiem pakalpojumiem (īres dzīvokļi)</c:v>
                </c:pt>
                <c:pt idx="7">
                  <c:v>Ekspertu pakalpojumi, administratīvie izdevumi, bankas komisijas</c:v>
                </c:pt>
                <c:pt idx="8">
                  <c:v>Remontdarbi un iestāžu uzturēšana (telpu uzkopšana, ventilāciju apkope, telpu remonts, a/m remonts)</c:v>
                </c:pt>
                <c:pt idx="9">
                  <c:v>Informācijas tehnoloģiju pakalpojumi</c:v>
                </c:pt>
                <c:pt idx="10">
                  <c:v>Iekārtu un inventāra noma</c:v>
                </c:pt>
                <c:pt idx="11">
                  <c:v>Inventārs, biroja preces (Ziemassvētku dekori, zāles pļāvēji, lapu pūtēji, trimmeri, darba apģērbs, biroja mēbeles, monitori)</c:v>
                </c:pt>
                <c:pt idx="12">
                  <c:v>Degviela</c:v>
                </c:pt>
                <c:pt idx="13">
                  <c:v>Energomateriāli </c:v>
                </c:pt>
                <c:pt idx="14">
                  <c:v>Remonta un uzturēšanas materiāli (saimniecības preces, remonta materiāli, a/m rezerves daļas)</c:v>
                </c:pt>
                <c:pt idx="15">
                  <c:v>Budžeta iestāžu nodokļa maksājumi</c:v>
                </c:pt>
                <c:pt idx="16">
                  <c:v>Pamatlīdzekļi (zāles pļāvējs Raideris, invalīdu tualetes kabīne, divi smilts kaisītāji, apģērbu un apavu žāvēšanas skapji, 
Ziemassvētku dekori, iekārta stadiona laukuma augsnes uzlabošanai, metāla plaukti angāram)</c:v>
                </c:pt>
                <c:pt idx="17">
                  <c:v>Ceļu un ielu uzturēšana </c:v>
                </c:pt>
              </c:strCache>
            </c:strRef>
          </c:cat>
          <c:val>
            <c:numRef>
              <c:f>'EKK pašvaldības funkijas JAUNS'!$D$8:$D$25</c:f>
              <c:numCache>
                <c:formatCode>#,##0</c:formatCode>
                <c:ptCount val="18"/>
                <c:pt idx="0">
                  <c:v>2107502</c:v>
                </c:pt>
                <c:pt idx="1">
                  <c:v>5247</c:v>
                </c:pt>
                <c:pt idx="2">
                  <c:v>109873</c:v>
                </c:pt>
                <c:pt idx="3">
                  <c:v>6804</c:v>
                </c:pt>
                <c:pt idx="4">
                  <c:v>308889</c:v>
                </c:pt>
                <c:pt idx="5">
                  <c:v>87093</c:v>
                </c:pt>
                <c:pt idx="6">
                  <c:v>3926</c:v>
                </c:pt>
                <c:pt idx="7">
                  <c:v>30005</c:v>
                </c:pt>
                <c:pt idx="8">
                  <c:v>483973</c:v>
                </c:pt>
                <c:pt idx="9">
                  <c:v>20117</c:v>
                </c:pt>
                <c:pt idx="10">
                  <c:v>4111</c:v>
                </c:pt>
                <c:pt idx="11">
                  <c:v>64955</c:v>
                </c:pt>
                <c:pt idx="12">
                  <c:v>189670</c:v>
                </c:pt>
                <c:pt idx="13">
                  <c:v>25897</c:v>
                </c:pt>
                <c:pt idx="14">
                  <c:v>153278</c:v>
                </c:pt>
                <c:pt idx="15">
                  <c:v>10811</c:v>
                </c:pt>
                <c:pt idx="16">
                  <c:v>72662</c:v>
                </c:pt>
                <c:pt idx="17">
                  <c:v>688093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A0-48FC-AAFB-E5C3AEC104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68112"/>
        <c:axId val="118207304"/>
        <c:axId val="0"/>
      </c:bar3DChart>
      <c:catAx>
        <c:axId val="55681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b" anchorCtr="1"/>
          <a:lstStyle/>
          <a:p>
            <a:pPr>
              <a:lnSpc>
                <a:spcPct val="100000"/>
              </a:lnSpc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8207304"/>
        <c:crosses val="autoZero"/>
        <c:auto val="1"/>
        <c:lblAlgn val="r"/>
        <c:lblOffset val="100"/>
        <c:noMultiLvlLbl val="0"/>
      </c:catAx>
      <c:valAx>
        <c:axId val="118207304"/>
        <c:scaling>
          <c:orientation val="minMax"/>
          <c:max val="1800000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568112"/>
        <c:crosses val="autoZero"/>
        <c:crossBetween val="between"/>
        <c:majorUnit val="400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5677202211618011"/>
          <c:y val="0.95297844763548989"/>
          <c:w val="0.48645595576763984"/>
          <c:h val="4.70215523645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400" b="1" i="0" baseline="0" dirty="0">
                <a:effectLst/>
                <a:latin typeface="Montserrat" panose="00000500000000000000" pitchFamily="2" charset="-70"/>
              </a:rPr>
              <a:t>PIRMSKOLAS IZGLĪTĪBAS IESTĀDES</a:t>
            </a:r>
            <a:endParaRPr lang="lv-LV" sz="1100" b="1" dirty="0">
              <a:effectLst/>
              <a:latin typeface="Montserrat" panose="00000500000000000000" pitchFamily="2" charset="-70"/>
            </a:endParaRPr>
          </a:p>
        </c:rich>
      </c:tx>
      <c:layout>
        <c:manualLayout>
          <c:xMode val="edge"/>
          <c:yMode val="edge"/>
          <c:x val="0.25452493883562627"/>
          <c:y val="4.5269200888825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077129297152385"/>
          <c:y val="0.11980186226002447"/>
          <c:w val="0.48986754766064217"/>
          <c:h val="0.7556966133003307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OK'!$C$29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 OK'!$B$30,'EKK pašvaldības funkijas OK'!$B$32:$B$33,'EKK pašvaldības funkijas OK'!$B$34,'EKK pašvaldības funkijas OK'!$B$37:$B$40)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(t.sk.PII Riekstiņš siltumtrases pārbūve)</c:v>
                </c:pt>
              </c:strCache>
            </c:strRef>
          </c:cat>
          <c:val>
            <c:numRef>
              <c:f>('EKK pašvaldības funkijas OK'!$C$30,'EKK pašvaldības funkijas OK'!$C$32:$C$33,'EKK pašvaldības funkijas OK'!$C$34,'EKK pašvaldības funkijas OK'!$C$37:$C$40)</c:f>
              <c:numCache>
                <c:formatCode>#,##0</c:formatCode>
                <c:ptCount val="8"/>
                <c:pt idx="0">
                  <c:v>190884</c:v>
                </c:pt>
                <c:pt idx="1">
                  <c:v>3743</c:v>
                </c:pt>
                <c:pt idx="2">
                  <c:v>3380</c:v>
                </c:pt>
                <c:pt idx="3">
                  <c:v>32946</c:v>
                </c:pt>
                <c:pt idx="4">
                  <c:v>37150</c:v>
                </c:pt>
                <c:pt idx="5">
                  <c:v>28792</c:v>
                </c:pt>
                <c:pt idx="6">
                  <c:v>2190</c:v>
                </c:pt>
                <c:pt idx="7">
                  <c:v>20946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75-4016-92C2-FB66B968C973}"/>
            </c:ext>
          </c:extLst>
        </c:ser>
        <c:ser>
          <c:idx val="1"/>
          <c:order val="1"/>
          <c:tx>
            <c:strRef>
              <c:f>'EKK pašvaldības funkijas OK'!$D$29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F7A9D2-C8C8-4A00-B7AE-7E736B7803E0}" type="VALUE">
                      <a:rPr lang="en-US" smtClean="0"/>
                      <a:pPr/>
                      <a:t>[VALUE]</a:t>
                    </a:fld>
                    <a:r>
                      <a:rPr lang="en-US"/>
                      <a:t> (99%)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275-4016-92C2-FB66B968C9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60D85D-1BC0-4E98-BF07-2C7F4A6C8761}" type="VALUE">
                      <a:rPr lang="en-US" smtClean="0"/>
                      <a:pPr/>
                      <a:t>[VALUE]</a:t>
                    </a:fld>
                    <a:r>
                      <a:rPr lang="en-US"/>
                      <a:t> (93%)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75-4016-92C2-FB66B968C9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5AB7E15-EF14-4E16-A328-78DDF2F2D827}" type="VALUE">
                      <a:rPr lang="en-US" smtClean="0"/>
                      <a:pPr/>
                      <a:t>[VALUE]</a:t>
                    </a:fld>
                    <a:r>
                      <a:rPr lang="en-US"/>
                      <a:t> (7%)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275-4016-92C2-FB66B968C97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7FDE20C-F692-4DC6-95FB-0D13046A3AAD}" type="VALUE">
                      <a:rPr lang="en-US" smtClean="0"/>
                      <a:pPr/>
                      <a:t>[VALUE]</a:t>
                    </a:fld>
                    <a:r>
                      <a:rPr lang="en-US"/>
                      <a:t> (66%)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75-4016-92C2-FB66B968C97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3064A44-DA11-4DA2-A479-10EC1136A407}" type="VALUE">
                      <a:rPr lang="en-US" smtClean="0"/>
                      <a:pPr/>
                      <a:t>[VALUE]</a:t>
                    </a:fld>
                    <a:r>
                      <a:rPr lang="en-US"/>
                      <a:t> (56%)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275-4016-92C2-FB66B968C97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C39E0E1-8121-4E3D-8D5B-4C22DD467BFA}" type="VALUE">
                      <a:rPr lang="en-US" smtClean="0"/>
                      <a:pPr/>
                      <a:t>[VALUE]</a:t>
                    </a:fld>
                    <a:r>
                      <a:rPr lang="en-US"/>
                      <a:t> (76%)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275-4016-92C2-FB66B968C97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0BDBE33-AA0F-48F6-BBD1-1D7D53ED8DF9}" type="VALUE">
                      <a:rPr lang="en-US" smtClean="0"/>
                      <a:pPr/>
                      <a:t>[VALUE]</a:t>
                    </a:fld>
                    <a:r>
                      <a:rPr lang="en-US"/>
                      <a:t> (69%)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275-4016-92C2-FB66B968C97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AEB03EE-A9BB-439D-B055-095F4CA23B1A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275-4016-92C2-FB66B968C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('EKK pašvaldības funkijas OK'!$B$30,'EKK pašvaldības funkijas OK'!$B$32:$B$33,'EKK pašvaldības funkijas OK'!$B$34,'EKK pašvaldības funkijas OK'!$B$37:$B$40)</c:f>
              <c:strCache>
                <c:ptCount val="8"/>
                <c:pt idx="0">
                  <c:v>Atlīdzība</c:v>
                </c:pt>
                <c:pt idx="1">
                  <c:v>Izdevumi par atkritumu izvešanu</c:v>
                </c:pt>
                <c:pt idx="2">
                  <c:v>Ekspertu pakalpojumi, apmācības</c:v>
                </c:pt>
                <c:pt idx="3">
                  <c:v>Remontdarbi un iestāžu uzturēšana (ventilāciju apkope, telpu remonts)</c:v>
                </c:pt>
                <c:pt idx="4">
                  <c:v>Kurināmais (PII Piejūra granulas)</c:v>
                </c:pt>
                <c:pt idx="5">
                  <c:v>Krājumi, materiāli, energopreces (saimniecības preces)</c:v>
                </c:pt>
                <c:pt idx="6">
                  <c:v>Budžeta iestāžu nodokļa maksājumi</c:v>
                </c:pt>
                <c:pt idx="7">
                  <c:v>Pamatlīdzekļi (t.sk.PII Riekstiņš siltumtrases pārbūve)</c:v>
                </c:pt>
              </c:strCache>
            </c:strRef>
          </c:cat>
          <c:val>
            <c:numRef>
              <c:f>('EKK pašvaldības funkijas OK'!$D$30,'EKK pašvaldības funkijas OK'!$D$32:$D$33,'EKK pašvaldības funkijas OK'!$D$34,'EKK pašvaldības funkijas OK'!$D$37:$D$40)</c:f>
              <c:numCache>
                <c:formatCode>#,##0</c:formatCode>
                <c:ptCount val="8"/>
                <c:pt idx="0">
                  <c:v>188266</c:v>
                </c:pt>
                <c:pt idx="1">
                  <c:v>3490</c:v>
                </c:pt>
                <c:pt idx="2">
                  <c:v>251</c:v>
                </c:pt>
                <c:pt idx="3">
                  <c:v>21886</c:v>
                </c:pt>
                <c:pt idx="4">
                  <c:v>20691</c:v>
                </c:pt>
                <c:pt idx="5">
                  <c:v>21932</c:v>
                </c:pt>
                <c:pt idx="6">
                  <c:v>1516</c:v>
                </c:pt>
                <c:pt idx="7">
                  <c:v>20945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75-4016-92C2-FB66B968C9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3876400"/>
        <c:axId val="223879536"/>
        <c:axId val="0"/>
      </c:bar3DChart>
      <c:catAx>
        <c:axId val="22387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223879536"/>
        <c:crosses val="autoZero"/>
        <c:auto val="1"/>
        <c:lblAlgn val="ctr"/>
        <c:lblOffset val="100"/>
        <c:noMultiLvlLbl val="0"/>
      </c:catAx>
      <c:valAx>
        <c:axId val="22387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3876400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CARNIKAVAS PAMATSKOLA</a:t>
            </a:r>
          </a:p>
        </c:rich>
      </c:tx>
      <c:layout>
        <c:manualLayout>
          <c:xMode val="edge"/>
          <c:yMode val="edge"/>
          <c:x val="0.26247317776141332"/>
          <c:y val="4.51394056793014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448527088800201"/>
          <c:y val="0.1170361313295626"/>
          <c:w val="0.55037142181376553"/>
          <c:h val="0.7670247560556637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'EKK pašvaldības funkijas OK'!$C$44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OK'!$B$45:$B$50</c:f>
              <c:strCache>
                <c:ptCount val="6"/>
                <c:pt idx="0">
                  <c:v>Atlīdzība</c:v>
                </c:pt>
                <c:pt idx="1">
                  <c:v>Izdevumi par atkritumu izvešanu</c:v>
                </c:pt>
                <c:pt idx="2">
                  <c:v>Remontdarbi un iestāžu uzturēšana (telpu uzkopšana, ventilāciju apkope)</c:v>
                </c:pt>
                <c:pt idx="3">
                  <c:v>Krājumi, materiāli, energopreces (saimniecības preces)</c:v>
                </c:pt>
                <c:pt idx="4">
                  <c:v>Budžeta iestāžu nodokļa maksājumi</c:v>
                </c:pt>
                <c:pt idx="5">
                  <c:v>Pamatlīdzekļi </c:v>
                </c:pt>
              </c:strCache>
            </c:strRef>
          </c:cat>
          <c:val>
            <c:numRef>
              <c:f>'EKK pašvaldības funkijas OK'!$C$45:$C$50</c:f>
              <c:numCache>
                <c:formatCode>#,##0</c:formatCode>
                <c:ptCount val="6"/>
                <c:pt idx="0">
                  <c:v>113333</c:v>
                </c:pt>
                <c:pt idx="1">
                  <c:v>1924</c:v>
                </c:pt>
                <c:pt idx="2">
                  <c:v>116119</c:v>
                </c:pt>
                <c:pt idx="3">
                  <c:v>11279</c:v>
                </c:pt>
                <c:pt idx="4">
                  <c:v>976</c:v>
                </c:pt>
                <c:pt idx="5">
                  <c:v>1150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0-4C51-90FE-5C6F6161121A}"/>
            </c:ext>
          </c:extLst>
        </c:ser>
        <c:ser>
          <c:idx val="1"/>
          <c:order val="1"/>
          <c:tx>
            <c:strRef>
              <c:f>'EKK pašvaldības funkijas OK'!$D$44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ADCAAE-B10E-42FC-B7F4-59ACFCD0F933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390-4C51-90FE-5C6F616112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E8328F-F4A7-4417-BFA6-E313FA48BAF2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390-4C51-90FE-5C6F616112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ED7B74F-8350-46FA-BCED-2F6BF8238F78}" type="VALUE">
                      <a:rPr lang="en-US" smtClean="0"/>
                      <a:pPr/>
                      <a:t>[VALUE]</a:t>
                    </a:fld>
                    <a:r>
                      <a:rPr lang="en-US"/>
                      <a:t> (99%)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390-4C51-90FE-5C6F616112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AC218E-FC59-4B09-B666-48A3087C4F9E}" type="VALUE">
                      <a:rPr lang="en-US" smtClean="0"/>
                      <a:pPr/>
                      <a:t>[VALUE]</a:t>
                    </a:fld>
                    <a:r>
                      <a:rPr lang="en-US"/>
                      <a:t> (78%)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390-4C51-90FE-5C6F616112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AB13CF3-309D-40D3-BF15-6DEBF7623B96}" type="VALUE">
                      <a:rPr lang="en-US" smtClean="0"/>
                      <a:pPr/>
                      <a:t>[VALUE]</a:t>
                    </a:fld>
                    <a:r>
                      <a:rPr lang="en-US"/>
                      <a:t> (100%)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390-4C51-90FE-5C6F616112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9A49902-74D7-4F35-8D48-21A7E76C5FBB}" type="VALUE">
                      <a:rPr lang="en-US" smtClean="0"/>
                      <a:pPr/>
                      <a:t>[VALUE]</a:t>
                    </a:fld>
                    <a:r>
                      <a:rPr lang="en-US"/>
                      <a:t> (99%)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390-4C51-90FE-5C6F616112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'EKK pašvaldības funkijas OK'!$B$45:$B$50</c:f>
              <c:strCache>
                <c:ptCount val="6"/>
                <c:pt idx="0">
                  <c:v>Atlīdzība</c:v>
                </c:pt>
                <c:pt idx="1">
                  <c:v>Izdevumi par atkritumu izvešanu</c:v>
                </c:pt>
                <c:pt idx="2">
                  <c:v>Remontdarbi un iestāžu uzturēšana (telpu uzkopšana, ventilāciju apkope)</c:v>
                </c:pt>
                <c:pt idx="3">
                  <c:v>Krājumi, materiāli, energopreces (saimniecības preces)</c:v>
                </c:pt>
                <c:pt idx="4">
                  <c:v>Budžeta iestāžu nodokļa maksājumi</c:v>
                </c:pt>
                <c:pt idx="5">
                  <c:v>Pamatlīdzekļi </c:v>
                </c:pt>
              </c:strCache>
            </c:strRef>
          </c:cat>
          <c:val>
            <c:numRef>
              <c:f>'EKK pašvaldības funkijas OK'!$D$45:$D$50</c:f>
              <c:numCache>
                <c:formatCode>#,##0</c:formatCode>
                <c:ptCount val="6"/>
                <c:pt idx="0">
                  <c:v>113088</c:v>
                </c:pt>
                <c:pt idx="1">
                  <c:v>1924</c:v>
                </c:pt>
                <c:pt idx="2">
                  <c:v>114607</c:v>
                </c:pt>
                <c:pt idx="3">
                  <c:v>8831</c:v>
                </c:pt>
                <c:pt idx="4">
                  <c:v>976</c:v>
                </c:pt>
                <c:pt idx="5">
                  <c:v>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0-4C51-90FE-5C6F616112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666344"/>
        <c:axId val="142798720"/>
        <c:axId val="0"/>
      </c:bar3DChart>
      <c:catAx>
        <c:axId val="132666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42798720"/>
        <c:crosses val="autoZero"/>
        <c:auto val="1"/>
        <c:lblAlgn val="ctr"/>
        <c:lblOffset val="100"/>
        <c:noMultiLvlLbl val="0"/>
      </c:catAx>
      <c:valAx>
        <c:axId val="14279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2666344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0435339466479688"/>
          <c:y val="0.93863176585197494"/>
          <c:w val="0.59129321067040619"/>
          <c:h val="5.0244770932200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75562150381921"/>
          <c:y val="0"/>
          <c:w val="0.63591714542390121"/>
          <c:h val="0.8750811899277186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Izdevumi!$B$7</c:f>
              <c:strCache>
                <c:ptCount val="1"/>
                <c:pt idx="0">
                  <c:v>Budžeta plāns EUR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828847"/>
              </a:solidFill>
              <a:ln>
                <a:solidFill>
                  <a:srgbClr val="595959"/>
                </a:solidFill>
              </a:ln>
              <a:effectLst/>
              <a:sp3d>
                <a:contourClr>
                  <a:srgbClr val="595959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1.2742392028398967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143 00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750-4F6F-A1E9-CD20CD4375CA}"/>
                </c:ext>
              </c:extLst>
            </c:dLbl>
            <c:dLbl>
              <c:idx val="1"/>
              <c:layout>
                <c:manualLayout>
                  <c:x val="6.03864734299516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1 631 776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50-4F6F-A1E9-CD20CD4375CA}"/>
                </c:ext>
              </c:extLst>
            </c:dLbl>
            <c:dLbl>
              <c:idx val="2"/>
              <c:layout>
                <c:manualLayout>
                  <c:x val="9.661835748792270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204 613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750-4F6F-A1E9-CD20CD4375CA}"/>
                </c:ext>
              </c:extLst>
            </c:dLbl>
            <c:dLbl>
              <c:idx val="3"/>
              <c:layout>
                <c:manualLayout>
                  <c:x val="4.830917874396135E-3"/>
                  <c:y val="-6.3711960141994836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312 362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132-4165-BCD9-9BC2706EC4E4}"/>
                </c:ext>
              </c:extLst>
            </c:dLbl>
            <c:dLbl>
              <c:idx val="4"/>
              <c:layout>
                <c:manualLayout>
                  <c:x val="4.8309178743961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750-4F6F-A1E9-CD20CD4375CA}"/>
                </c:ext>
              </c:extLst>
            </c:dLbl>
            <c:dLbl>
              <c:idx val="5"/>
              <c:layout>
                <c:manualLayout>
                  <c:x val="9.6618357487922701E-3"/>
                  <c:y val="-3.398168961547504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750-4F6F-A1E9-CD20CD4375CA}"/>
                </c:ext>
              </c:extLst>
            </c:dLbl>
            <c:dLbl>
              <c:idx val="6"/>
              <c:layout>
                <c:manualLayout>
                  <c:x val="1.570048309178744E-2"/>
                  <c:y val="-3.707136237256719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8 500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750-4F6F-A1E9-CD20CD43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Izdevumi!$A$8:$A$15</c:f>
              <c:strCache>
                <c:ptCount val="8"/>
                <c:pt idx="0">
                  <c:v>Piedzītie zaudējumi </c:v>
                </c:pt>
                <c:pt idx="1">
                  <c:v>Siltumapgāde</c:v>
                </c:pt>
                <c:pt idx="2">
                  <c:v>Ūdensapgāde</c:v>
                </c:pt>
                <c:pt idx="3">
                  <c:v>Kanalizācija</c:v>
                </c:pt>
                <c:pt idx="4">
                  <c:v>Notekūdeņu savākšana</c:v>
                </c:pt>
                <c:pt idx="5">
                  <c:v>Sludinājumi, kopēšana</c:v>
                </c:pt>
                <c:pt idx="6">
                  <c:v>Kapu ieņēmumi</c:v>
                </c:pt>
                <c:pt idx="7">
                  <c:v>Stāvvietu ieņēmumi 2023 ( 2022. gada ieņēmumi 62 770 eur)</c:v>
                </c:pt>
              </c:strCache>
            </c:strRef>
          </c:cat>
          <c:val>
            <c:numRef>
              <c:f>Izdevumi!$B$8:$B$15</c:f>
              <c:numCache>
                <c:formatCode>#,##0</c:formatCode>
                <c:ptCount val="8"/>
                <c:pt idx="0">
                  <c:v>143000</c:v>
                </c:pt>
                <c:pt idx="1">
                  <c:v>1631776</c:v>
                </c:pt>
                <c:pt idx="2">
                  <c:v>204613</c:v>
                </c:pt>
                <c:pt idx="3">
                  <c:v>312362</c:v>
                </c:pt>
                <c:pt idx="4">
                  <c:v>25000</c:v>
                </c:pt>
                <c:pt idx="5">
                  <c:v>1500</c:v>
                </c:pt>
                <c:pt idx="6">
                  <c:v>8500</c:v>
                </c:pt>
                <c:pt idx="7">
                  <c:v>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0-4F6F-A1E9-CD20CD4375CA}"/>
            </c:ext>
          </c:extLst>
        </c:ser>
        <c:ser>
          <c:idx val="1"/>
          <c:order val="1"/>
          <c:tx>
            <c:strRef>
              <c:f>Izdevumi!$C$7</c:f>
              <c:strCache>
                <c:ptCount val="1"/>
                <c:pt idx="0">
                  <c:v>Budžeta izpilde EUR</c:v>
                </c:pt>
              </c:strCache>
            </c:strRef>
          </c:tx>
          <c:spPr>
            <a:solidFill>
              <a:srgbClr val="C95B46"/>
            </a:solidFill>
            <a:ln>
              <a:noFill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95B46"/>
              </a:solidFill>
              <a:ln>
                <a:noFill/>
              </a:ln>
              <a:effectLst/>
              <a:sp3d>
                <a:contourClr>
                  <a:schemeClr val="bg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50-4F6F-A1E9-CD20CD4375CA}"/>
              </c:ext>
            </c:extLst>
          </c:dPt>
          <c:dLbls>
            <c:dLbl>
              <c:idx val="0"/>
              <c:layout>
                <c:manualLayout>
                  <c:x val="6.038647342995169E-3"/>
                  <c:y val="-3.8306973516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143 858 (101%)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750-4F6F-A1E9-CD20CD4375CA}"/>
                </c:ext>
              </c:extLst>
            </c:dLbl>
            <c:dLbl>
              <c:idx val="1"/>
              <c:layout>
                <c:manualLayout>
                  <c:x val="6.4006961807079486E-3"/>
                  <c:y val="-1.29191803543008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1 206 732 (74%)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588-460C-89AF-ED06EA80D3B0}"/>
                </c:ext>
              </c:extLst>
            </c:dLbl>
            <c:dLbl>
              <c:idx val="2"/>
              <c:layout>
                <c:manualLayout>
                  <c:x val="8.4541062801931927E-3"/>
                  <c:y val="-6.9504759434177166E-3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>
                        <a:solidFill>
                          <a:srgbClr val="FF0000"/>
                        </a:solidFill>
                      </a:rPr>
                      <a:t>237 488 (116%)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750-4F6F-A1E9-CD20CD4375CA}"/>
                </c:ext>
              </c:extLst>
            </c:dLbl>
            <c:dLbl>
              <c:idx val="3"/>
              <c:layout>
                <c:manualLayout>
                  <c:x val="7.2463768115941588E-3"/>
                  <c:y val="-1.0958766164645282E-2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>
                        <a:solidFill>
                          <a:srgbClr val="FF0000"/>
                        </a:solidFill>
                      </a:rPr>
                      <a:t>352 222 (113%)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750-4F6F-A1E9-CD20CD4375CA}"/>
                </c:ext>
              </c:extLst>
            </c:dLbl>
            <c:dLbl>
              <c:idx val="4"/>
              <c:layout>
                <c:manualLayout>
                  <c:x val="6.038647342995169E-3"/>
                  <c:y val="-1.09048185473572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24 033 (96%)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750-4F6F-A1E9-CD20CD4375CA}"/>
                </c:ext>
              </c:extLst>
            </c:dLbl>
            <c:dLbl>
              <c:idx val="5"/>
              <c:layout>
                <c:manualLayout>
                  <c:x val="8.4541062801932361E-3"/>
                  <c:y val="-1.09588201382148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1 343 (90%)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750-4F6F-A1E9-CD20CD4375CA}"/>
                </c:ext>
              </c:extLst>
            </c:dLbl>
            <c:dLbl>
              <c:idx val="6"/>
              <c:layout>
                <c:manualLayout>
                  <c:x val="7.2463768115941588E-3"/>
                  <c:y val="-1.8264797530521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FF0000"/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8 400 (99%)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750-4F6F-A1E9-CD20CD4375C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460F8ED-354D-4212-9F52-1D4A7357CD67}" type="VALUE">
                      <a:rPr lang="en-US" smtClean="0"/>
                      <a:pPr/>
                      <a:t>[VALUE]</a:t>
                    </a:fld>
                    <a:r>
                      <a:rPr lang="en-US"/>
                      <a:t> (87%)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B7-498A-B245-C66520DD4B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Izdevumi!$A$8:$A$15</c:f>
              <c:strCache>
                <c:ptCount val="8"/>
                <c:pt idx="0">
                  <c:v>Piedzītie zaudējumi </c:v>
                </c:pt>
                <c:pt idx="1">
                  <c:v>Siltumapgāde</c:v>
                </c:pt>
                <c:pt idx="2">
                  <c:v>Ūdensapgāde</c:v>
                </c:pt>
                <c:pt idx="3">
                  <c:v>Kanalizācija</c:v>
                </c:pt>
                <c:pt idx="4">
                  <c:v>Notekūdeņu savākšana</c:v>
                </c:pt>
                <c:pt idx="5">
                  <c:v>Sludinājumi, kopēšana</c:v>
                </c:pt>
                <c:pt idx="6">
                  <c:v>Kapu ieņēmumi</c:v>
                </c:pt>
                <c:pt idx="7">
                  <c:v>Stāvvietu ieņēmumi 2023 ( 2022. gada ieņēmumi 62 770 eur)</c:v>
                </c:pt>
              </c:strCache>
            </c:strRef>
          </c:cat>
          <c:val>
            <c:numRef>
              <c:f>Izdevumi!$C$8:$C$15</c:f>
              <c:numCache>
                <c:formatCode>#,##0</c:formatCode>
                <c:ptCount val="8"/>
                <c:pt idx="0">
                  <c:v>143858</c:v>
                </c:pt>
                <c:pt idx="1">
                  <c:v>1206732</c:v>
                </c:pt>
                <c:pt idx="2">
                  <c:v>237488</c:v>
                </c:pt>
                <c:pt idx="3">
                  <c:v>352222</c:v>
                </c:pt>
                <c:pt idx="4">
                  <c:v>24033</c:v>
                </c:pt>
                <c:pt idx="5">
                  <c:v>1343</c:v>
                </c:pt>
                <c:pt idx="6">
                  <c:v>8400</c:v>
                </c:pt>
                <c:pt idx="7">
                  <c:v>56822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50-4F6F-A1E9-CD20CD437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7264"/>
        <c:axId val="199357656"/>
        <c:axId val="0"/>
      </c:bar3DChart>
      <c:catAx>
        <c:axId val="19935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7656"/>
        <c:crosses val="autoZero"/>
        <c:auto val="1"/>
        <c:lblAlgn val="r"/>
        <c:lblOffset val="100"/>
        <c:noMultiLvlLbl val="0"/>
      </c:catAx>
      <c:valAx>
        <c:axId val="199357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9935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46912304612017"/>
          <c:y val="6.8630738823977647E-2"/>
          <c:w val="0.5905699922052452"/>
          <c:h val="0.87590051117602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'Naudas atlikums'!$E$13</c:f>
              <c:strCache>
                <c:ptCount val="1"/>
                <c:pt idx="0">
                  <c:v>Beigu atlikums EUR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C95B46"/>
              </a:solidFill>
              <a:ln>
                <a:solidFill>
                  <a:srgbClr val="C95B46"/>
                </a:solidFill>
              </a:ln>
              <a:effectLst/>
              <a:sp3d>
                <a:contourClr>
                  <a:srgbClr val="C95B4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6BA7-4EB9-9C07-7EACFDC4F82B}"/>
              </c:ext>
            </c:extLst>
          </c:dPt>
          <c:dLbls>
            <c:dLbl>
              <c:idx val="0"/>
              <c:layout>
                <c:manualLayout>
                  <c:x val="6.6489361702127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1 091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BA7-4EB9-9C07-7EACFDC4F82B}"/>
                </c:ext>
              </c:extLst>
            </c:dLbl>
            <c:dLbl>
              <c:idx val="1"/>
              <c:layout>
                <c:manualLayout>
                  <c:x val="1.21897163120567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A7-4EB9-9C07-7EACFDC4F82B}"/>
                </c:ext>
              </c:extLst>
            </c:dLbl>
            <c:dLbl>
              <c:idx val="2"/>
              <c:layout>
                <c:manualLayout>
                  <c:x val="7.757092198581560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BA7-4EB9-9C07-7EACFDC4F82B}"/>
                </c:ext>
              </c:extLst>
            </c:dLbl>
            <c:dLbl>
              <c:idx val="3"/>
              <c:layout>
                <c:manualLayout>
                  <c:x val="-0.13725367795674168"/>
                  <c:y val="-3.798696659893412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- 44 413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BA7-4EB9-9C07-7EACFDC4F82B}"/>
                </c:ext>
              </c:extLst>
            </c:dLbl>
            <c:dLbl>
              <c:idx val="4"/>
              <c:layout>
                <c:manualLayout>
                  <c:x val="1.551418439716312E-2"/>
                  <c:y val="0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Montserrat" panose="00000500000000000000" pitchFamily="2" charset="-70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68 738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Montserrat" panose="00000500000000000000" pitchFamily="2" charset="-70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6BA7-4EB9-9C07-7EACFDC4F82B}"/>
                </c:ext>
              </c:extLst>
            </c:dLbl>
            <c:dLbl>
              <c:idx val="5"/>
              <c:layout>
                <c:manualLayout>
                  <c:x val="1.4406028368794245E-2"/>
                  <c:y val="-9.240484650982252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144 057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BA7-4EB9-9C07-7EACFDC4F82B}"/>
                </c:ext>
              </c:extLst>
            </c:dLbl>
            <c:dLbl>
              <c:idx val="6"/>
              <c:layout>
                <c:manualLayout>
                  <c:x val="1.99468085106382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310 246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BA7-4EB9-9C07-7EACFDC4F82B}"/>
                </c:ext>
              </c:extLst>
            </c:dLbl>
            <c:dLbl>
              <c:idx val="7"/>
              <c:layout>
                <c:manualLayout>
                  <c:x val="1.66223404255319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45 318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BA7-4EB9-9C07-7EACFDC4F8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190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'Naudas atlikums'!$A$14:$A$21</c:f>
              <c:strCache>
                <c:ptCount val="8"/>
                <c:pt idx="0">
                  <c:v>Ielu un ceļu uzturēšana  - Valsts mērķdotācija</c:v>
                </c:pt>
                <c:pt idx="1">
                  <c:v>Ielu un ceļu uzturēšana - Pašvaldības finansējums</c:v>
                </c:pt>
                <c:pt idx="2">
                  <c:v>Vides aizsardzība - Valsts mērķdotācija</c:v>
                </c:pt>
                <c:pt idx="3">
                  <c:v>Siltumapgāde  - saimnieciskā darbība</c:v>
                </c:pt>
                <c:pt idx="4">
                  <c:v>Ūdensapgāde - saimnieciskā darbība</c:v>
                </c:pt>
                <c:pt idx="5">
                  <c:v>Attīrīšana - saimnieciskā darbība</c:v>
                </c:pt>
                <c:pt idx="6">
                  <c:v>Teritorijas un ēku apsaimniekošana </c:v>
                </c:pt>
                <c:pt idx="7">
                  <c:v>Izglītības iestāžu apsaimniekošana</c:v>
                </c:pt>
              </c:strCache>
            </c:strRef>
          </c:cat>
          <c:val>
            <c:numRef>
              <c:f>'Naudas atlikums'!$E$14:$E$21</c:f>
              <c:numCache>
                <c:formatCode>#,##0</c:formatCode>
                <c:ptCount val="8"/>
                <c:pt idx="0">
                  <c:v>1091</c:v>
                </c:pt>
                <c:pt idx="1">
                  <c:v>1092</c:v>
                </c:pt>
                <c:pt idx="2">
                  <c:v>4549</c:v>
                </c:pt>
                <c:pt idx="3">
                  <c:v>-44413.010000000009</c:v>
                </c:pt>
                <c:pt idx="4">
                  <c:v>68738</c:v>
                </c:pt>
                <c:pt idx="5">
                  <c:v>144057</c:v>
                </c:pt>
                <c:pt idx="6">
                  <c:v>310246</c:v>
                </c:pt>
                <c:pt idx="7">
                  <c:v>45318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A7-4EB9-9C07-7EACFDC4F8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shape val="box"/>
        <c:axId val="199358440"/>
        <c:axId val="199358832"/>
        <c:axId val="0"/>
      </c:bar3DChart>
      <c:catAx>
        <c:axId val="199358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8832"/>
        <c:crosses val="autoZero"/>
        <c:auto val="1"/>
        <c:lblAlgn val="ctr"/>
        <c:lblOffset val="100"/>
        <c:tickLblSkip val="1"/>
        <c:tickMarkSkip val="10"/>
        <c:noMultiLvlLbl val="0"/>
      </c:catAx>
      <c:valAx>
        <c:axId val="199358832"/>
        <c:scaling>
          <c:orientation val="minMax"/>
          <c:min val="-5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99358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lv-LV" sz="1400" dirty="0">
                <a:solidFill>
                  <a:srgbClr val="595959"/>
                </a:solidFill>
                <a:latin typeface="Montserrat" panose="00000500000000000000" pitchFamily="2" charset="-70"/>
              </a:rPr>
              <a:t>DEBTORU PARĀDI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8281944293750095E-2"/>
          <c:y val="0.11470636788525505"/>
          <c:w val="0.88460777892597064"/>
          <c:h val="0.62474623889686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Debitori!$F$2</c:f>
              <c:strCache>
                <c:ptCount val="1"/>
                <c:pt idx="0">
                  <c:v>Pavisam kopā EUR</c:v>
                </c:pt>
              </c:strCache>
            </c:strRef>
          </c:tx>
          <c:spPr>
            <a:solidFill>
              <a:srgbClr val="7395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Debitori!$A$3:$A$7</c:f>
              <c:strCache>
                <c:ptCount val="5"/>
                <c:pt idx="0">
                  <c:v>Siltumapgādes</c:v>
                </c:pt>
                <c:pt idx="1">
                  <c:v>Ūdensapgādes </c:v>
                </c:pt>
                <c:pt idx="2">
                  <c:v>Kanalizācija</c:v>
                </c:pt>
                <c:pt idx="3">
                  <c:v>Pārējie debitori</c:v>
                </c:pt>
                <c:pt idx="4">
                  <c:v>Kopā EUR</c:v>
                </c:pt>
              </c:strCache>
            </c:strRef>
          </c:cat>
          <c:val>
            <c:numRef>
              <c:f>Debitori!$F$3:$F$7</c:f>
              <c:numCache>
                <c:formatCode>#,##0</c:formatCode>
                <c:ptCount val="5"/>
                <c:pt idx="0">
                  <c:v>183353</c:v>
                </c:pt>
                <c:pt idx="1">
                  <c:v>28368</c:v>
                </c:pt>
                <c:pt idx="2">
                  <c:v>43811</c:v>
                </c:pt>
                <c:pt idx="3">
                  <c:v>10948</c:v>
                </c:pt>
                <c:pt idx="4">
                  <c:v>266480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2-4865-A04C-6611EB3CC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418376"/>
        <c:axId val="118418768"/>
      </c:barChart>
      <c:catAx>
        <c:axId val="118418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1" i="0" u="none" strike="noStrike" kern="1200" baseline="0">
                <a:solidFill>
                  <a:srgbClr val="595959"/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18418768"/>
        <c:crosses val="autoZero"/>
        <c:auto val="1"/>
        <c:lblAlgn val="ctr"/>
        <c:lblOffset val="100"/>
        <c:noMultiLvlLbl val="0"/>
      </c:catAx>
      <c:valAx>
        <c:axId val="118418768"/>
        <c:scaling>
          <c:orientation val="minMax"/>
          <c:max val="3000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118418376"/>
        <c:crosses val="autoZero"/>
        <c:crossBetween val="between"/>
        <c:majorUnit val="40000"/>
        <c:minorUnit val="4000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>
                <a:latin typeface="Montserrat" panose="00000500000000000000" pitchFamily="2" charset="-70"/>
              </a:rPr>
              <a:t>DEBITORI</a:t>
            </a:r>
            <a:r>
              <a:rPr lang="lv-LV" b="1" baseline="0" dirty="0">
                <a:latin typeface="Montserrat" panose="00000500000000000000" pitchFamily="2" charset="-70"/>
              </a:rPr>
              <a:t> PA MĒNEŠIEM</a:t>
            </a:r>
            <a:endParaRPr lang="lv-LV" b="1" dirty="0">
              <a:latin typeface="Montserrat" panose="00000500000000000000" pitchFamily="2" charset="-7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'Debitori pa mēnešiem-OK'!$A$5</c:f>
              <c:strCache>
                <c:ptCount val="1"/>
                <c:pt idx="0">
                  <c:v>Siltumapgādes</c:v>
                </c:pt>
              </c:strCache>
            </c:strRef>
          </c:tx>
          <c:spPr>
            <a:solidFill>
              <a:srgbClr val="828847"/>
            </a:solidFill>
            <a:ln>
              <a:noFill/>
            </a:ln>
            <a:effectLst/>
          </c:spPr>
          <c:invertIfNegative val="0"/>
          <c:cat>
            <c:numRef>
              <c:f>'Debitori pa mēnešiem-OK'!$B$4:$M$4</c:f>
              <c:numCache>
                <c:formatCode>General</c:formatCode>
                <c:ptCount val="12"/>
                <c:pt idx="0">
                  <c:v>1.2022999999999999</c:v>
                </c:pt>
                <c:pt idx="1">
                  <c:v>2.2023000000000001</c:v>
                </c:pt>
                <c:pt idx="2">
                  <c:v>3.2023000000000001</c:v>
                </c:pt>
                <c:pt idx="3">
                  <c:v>4.2023000000000001</c:v>
                </c:pt>
                <c:pt idx="4">
                  <c:v>5.2023000000000001</c:v>
                </c:pt>
                <c:pt idx="5">
                  <c:v>6.2023000000000001</c:v>
                </c:pt>
                <c:pt idx="6">
                  <c:v>7.2023000000000001</c:v>
                </c:pt>
                <c:pt idx="7">
                  <c:v>8.2022999999999993</c:v>
                </c:pt>
                <c:pt idx="8">
                  <c:v>9.2022999999999993</c:v>
                </c:pt>
                <c:pt idx="9">
                  <c:v>10.202299999999999</c:v>
                </c:pt>
                <c:pt idx="10">
                  <c:v>11.202299999999999</c:v>
                </c:pt>
                <c:pt idx="11">
                  <c:v>12.202299999999999</c:v>
                </c:pt>
              </c:numCache>
            </c:numRef>
          </c:cat>
          <c:val>
            <c:numRef>
              <c:f>'Debitori pa mēnešiem-OK'!$B$5:$M$5</c:f>
              <c:numCache>
                <c:formatCode>#,##0</c:formatCode>
                <c:ptCount val="12"/>
                <c:pt idx="0">
                  <c:v>429651</c:v>
                </c:pt>
                <c:pt idx="1">
                  <c:v>159487</c:v>
                </c:pt>
                <c:pt idx="2">
                  <c:v>171371</c:v>
                </c:pt>
                <c:pt idx="3">
                  <c:v>110252</c:v>
                </c:pt>
                <c:pt idx="4">
                  <c:v>75450</c:v>
                </c:pt>
                <c:pt idx="5">
                  <c:v>58025</c:v>
                </c:pt>
                <c:pt idx="6">
                  <c:v>52318</c:v>
                </c:pt>
                <c:pt idx="7">
                  <c:v>57376</c:v>
                </c:pt>
                <c:pt idx="8">
                  <c:v>61393</c:v>
                </c:pt>
                <c:pt idx="9">
                  <c:v>103731</c:v>
                </c:pt>
                <c:pt idx="10">
                  <c:v>164304</c:v>
                </c:pt>
                <c:pt idx="11">
                  <c:v>183353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EE-40AD-8E1F-0A7CC52F90C4}"/>
            </c:ext>
          </c:extLst>
        </c:ser>
        <c:ser>
          <c:idx val="1"/>
          <c:order val="1"/>
          <c:tx>
            <c:strRef>
              <c:f>'Debitori pa mēnešiem-OK'!$A$6</c:f>
              <c:strCache>
                <c:ptCount val="1"/>
                <c:pt idx="0">
                  <c:v>Ūdensapgādes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'Debitori pa mēnešiem-OK'!$B$4:$M$4</c:f>
              <c:numCache>
                <c:formatCode>General</c:formatCode>
                <c:ptCount val="12"/>
                <c:pt idx="0">
                  <c:v>1.2022999999999999</c:v>
                </c:pt>
                <c:pt idx="1">
                  <c:v>2.2023000000000001</c:v>
                </c:pt>
                <c:pt idx="2">
                  <c:v>3.2023000000000001</c:v>
                </c:pt>
                <c:pt idx="3">
                  <c:v>4.2023000000000001</c:v>
                </c:pt>
                <c:pt idx="4">
                  <c:v>5.2023000000000001</c:v>
                </c:pt>
                <c:pt idx="5">
                  <c:v>6.2023000000000001</c:v>
                </c:pt>
                <c:pt idx="6">
                  <c:v>7.2023000000000001</c:v>
                </c:pt>
                <c:pt idx="7">
                  <c:v>8.2022999999999993</c:v>
                </c:pt>
                <c:pt idx="8">
                  <c:v>9.2022999999999993</c:v>
                </c:pt>
                <c:pt idx="9">
                  <c:v>10.202299999999999</c:v>
                </c:pt>
                <c:pt idx="10">
                  <c:v>11.202299999999999</c:v>
                </c:pt>
                <c:pt idx="11">
                  <c:v>12.202299999999999</c:v>
                </c:pt>
              </c:numCache>
            </c:numRef>
          </c:cat>
          <c:val>
            <c:numRef>
              <c:f>'Debitori pa mēnešiem-OK'!$B$6:$M$6</c:f>
              <c:numCache>
                <c:formatCode>#,##0</c:formatCode>
                <c:ptCount val="12"/>
                <c:pt idx="0">
                  <c:v>39241</c:v>
                </c:pt>
                <c:pt idx="1">
                  <c:v>40392</c:v>
                </c:pt>
                <c:pt idx="2">
                  <c:v>41017</c:v>
                </c:pt>
                <c:pt idx="3">
                  <c:v>41042</c:v>
                </c:pt>
                <c:pt idx="4">
                  <c:v>44122</c:v>
                </c:pt>
                <c:pt idx="5">
                  <c:v>47798</c:v>
                </c:pt>
                <c:pt idx="6">
                  <c:v>26792</c:v>
                </c:pt>
                <c:pt idx="7">
                  <c:v>28124</c:v>
                </c:pt>
                <c:pt idx="8">
                  <c:v>27656</c:v>
                </c:pt>
                <c:pt idx="9">
                  <c:v>29576</c:v>
                </c:pt>
                <c:pt idx="10">
                  <c:v>28887</c:v>
                </c:pt>
                <c:pt idx="11">
                  <c:v>28368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EE-40AD-8E1F-0A7CC52F90C4}"/>
            </c:ext>
          </c:extLst>
        </c:ser>
        <c:ser>
          <c:idx val="2"/>
          <c:order val="2"/>
          <c:tx>
            <c:strRef>
              <c:f>'Debitori pa mēnešiem-OK'!$A$7</c:f>
              <c:strCache>
                <c:ptCount val="1"/>
                <c:pt idx="0">
                  <c:v>Kanalizācija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'Debitori pa mēnešiem-OK'!$B$4:$M$4</c:f>
              <c:numCache>
                <c:formatCode>General</c:formatCode>
                <c:ptCount val="12"/>
                <c:pt idx="0">
                  <c:v>1.2022999999999999</c:v>
                </c:pt>
                <c:pt idx="1">
                  <c:v>2.2023000000000001</c:v>
                </c:pt>
                <c:pt idx="2">
                  <c:v>3.2023000000000001</c:v>
                </c:pt>
                <c:pt idx="3">
                  <c:v>4.2023000000000001</c:v>
                </c:pt>
                <c:pt idx="4">
                  <c:v>5.2023000000000001</c:v>
                </c:pt>
                <c:pt idx="5">
                  <c:v>6.2023000000000001</c:v>
                </c:pt>
                <c:pt idx="6">
                  <c:v>7.2023000000000001</c:v>
                </c:pt>
                <c:pt idx="7">
                  <c:v>8.2022999999999993</c:v>
                </c:pt>
                <c:pt idx="8">
                  <c:v>9.2022999999999993</c:v>
                </c:pt>
                <c:pt idx="9">
                  <c:v>10.202299999999999</c:v>
                </c:pt>
                <c:pt idx="10">
                  <c:v>11.202299999999999</c:v>
                </c:pt>
                <c:pt idx="11">
                  <c:v>12.202299999999999</c:v>
                </c:pt>
              </c:numCache>
            </c:numRef>
          </c:cat>
          <c:val>
            <c:numRef>
              <c:f>'Debitori pa mēnešiem-OK'!$B$7:$M$7</c:f>
              <c:numCache>
                <c:formatCode>#,##0</c:formatCode>
                <c:ptCount val="12"/>
                <c:pt idx="0">
                  <c:v>62403</c:v>
                </c:pt>
                <c:pt idx="1">
                  <c:v>64327</c:v>
                </c:pt>
                <c:pt idx="2">
                  <c:v>65255</c:v>
                </c:pt>
                <c:pt idx="3">
                  <c:v>63281</c:v>
                </c:pt>
                <c:pt idx="4">
                  <c:v>67187</c:v>
                </c:pt>
                <c:pt idx="5">
                  <c:v>71592</c:v>
                </c:pt>
                <c:pt idx="6">
                  <c:v>47594</c:v>
                </c:pt>
                <c:pt idx="7">
                  <c:v>48677</c:v>
                </c:pt>
                <c:pt idx="8">
                  <c:v>46215</c:v>
                </c:pt>
                <c:pt idx="9">
                  <c:v>46385</c:v>
                </c:pt>
                <c:pt idx="10">
                  <c:v>45771</c:v>
                </c:pt>
                <c:pt idx="11">
                  <c:v>43811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EE-40AD-8E1F-0A7CC52F90C4}"/>
            </c:ext>
          </c:extLst>
        </c:ser>
        <c:ser>
          <c:idx val="3"/>
          <c:order val="3"/>
          <c:tx>
            <c:strRef>
              <c:f>'Debitori pa mēnešiem-OK'!$A$8</c:f>
              <c:strCache>
                <c:ptCount val="1"/>
                <c:pt idx="0">
                  <c:v>Pārējie debitori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'Debitori pa mēnešiem-OK'!$B$4:$M$4</c:f>
              <c:numCache>
                <c:formatCode>General</c:formatCode>
                <c:ptCount val="12"/>
                <c:pt idx="0">
                  <c:v>1.2022999999999999</c:v>
                </c:pt>
                <c:pt idx="1">
                  <c:v>2.2023000000000001</c:v>
                </c:pt>
                <c:pt idx="2">
                  <c:v>3.2023000000000001</c:v>
                </c:pt>
                <c:pt idx="3">
                  <c:v>4.2023000000000001</c:v>
                </c:pt>
                <c:pt idx="4">
                  <c:v>5.2023000000000001</c:v>
                </c:pt>
                <c:pt idx="5">
                  <c:v>6.2023000000000001</c:v>
                </c:pt>
                <c:pt idx="6">
                  <c:v>7.2023000000000001</c:v>
                </c:pt>
                <c:pt idx="7">
                  <c:v>8.2022999999999993</c:v>
                </c:pt>
                <c:pt idx="8">
                  <c:v>9.2022999999999993</c:v>
                </c:pt>
                <c:pt idx="9">
                  <c:v>10.202299999999999</c:v>
                </c:pt>
                <c:pt idx="10">
                  <c:v>11.202299999999999</c:v>
                </c:pt>
                <c:pt idx="11">
                  <c:v>12.202299999999999</c:v>
                </c:pt>
              </c:numCache>
            </c:numRef>
          </c:cat>
          <c:val>
            <c:numRef>
              <c:f>'Debitori pa mēnešiem-OK'!$B$8:$M$8</c:f>
              <c:numCache>
                <c:formatCode>#,##0</c:formatCode>
                <c:ptCount val="12"/>
                <c:pt idx="0">
                  <c:v>11532</c:v>
                </c:pt>
                <c:pt idx="1">
                  <c:v>11440</c:v>
                </c:pt>
                <c:pt idx="2">
                  <c:v>13439</c:v>
                </c:pt>
                <c:pt idx="3">
                  <c:v>11863</c:v>
                </c:pt>
                <c:pt idx="4">
                  <c:v>12430</c:v>
                </c:pt>
                <c:pt idx="5">
                  <c:v>24689</c:v>
                </c:pt>
                <c:pt idx="6">
                  <c:v>27856</c:v>
                </c:pt>
                <c:pt idx="7">
                  <c:v>28173</c:v>
                </c:pt>
                <c:pt idx="8">
                  <c:v>19813</c:v>
                </c:pt>
                <c:pt idx="9">
                  <c:v>10453</c:v>
                </c:pt>
                <c:pt idx="10">
                  <c:v>11232</c:v>
                </c:pt>
                <c:pt idx="11">
                  <c:v>10948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EE-40AD-8E1F-0A7CC52F9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859919"/>
        <c:axId val="1450690463"/>
      </c:barChart>
      <c:lineChart>
        <c:grouping val="standard"/>
        <c:varyColors val="0"/>
        <c:ser>
          <c:idx val="4"/>
          <c:order val="4"/>
          <c:tx>
            <c:strRef>
              <c:f>'Debitori pa mēnešiem-OK'!$A$9</c:f>
              <c:strCache>
                <c:ptCount val="1"/>
                <c:pt idx="0">
                  <c:v>Kopā: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595959"/>
              </a:solidFill>
              <a:ln w="9525">
                <a:solidFill>
                  <a:srgbClr val="595959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3710973710698389E-2"/>
                  <c:y val="3.319994846352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EE-40AD-8E1F-0A7CC52F90C4}"/>
                </c:ext>
              </c:extLst>
            </c:dLbl>
            <c:dLbl>
              <c:idx val="2"/>
              <c:layout>
                <c:manualLayout>
                  <c:x val="-3.0354842854651645E-2"/>
                  <c:y val="-4.2685648024528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EE-40AD-8E1F-0A7CC52F90C4}"/>
                </c:ext>
              </c:extLst>
            </c:dLbl>
            <c:dLbl>
              <c:idx val="3"/>
              <c:layout>
                <c:manualLayout>
                  <c:x val="-8.4993559993024603E-3"/>
                  <c:y val="-4.505707291477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EE-40AD-8E1F-0A7CC52F90C4}"/>
                </c:ext>
              </c:extLst>
            </c:dLbl>
            <c:dLbl>
              <c:idx val="4"/>
              <c:layout>
                <c:manualLayout>
                  <c:x val="-4.1282586282326277E-2"/>
                  <c:y val="4.2685648024528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EE-40AD-8E1F-0A7CC52F90C4}"/>
                </c:ext>
              </c:extLst>
            </c:dLbl>
            <c:dLbl>
              <c:idx val="5"/>
              <c:layout>
                <c:manualLayout>
                  <c:x val="-3.0354842854651731E-2"/>
                  <c:y val="-3.319994846352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EEE-40AD-8E1F-0A7CC52F90C4}"/>
                </c:ext>
              </c:extLst>
            </c:dLbl>
            <c:dLbl>
              <c:idx val="6"/>
              <c:layout>
                <c:manualLayout>
                  <c:x val="-4.6139361139070585E-2"/>
                  <c:y val="3.7942798244025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EEE-40AD-8E1F-0A7CC52F90C4}"/>
                </c:ext>
              </c:extLst>
            </c:dLbl>
            <c:dLbl>
              <c:idx val="7"/>
              <c:layout>
                <c:manualLayout>
                  <c:x val="-3.0354842854651731E-2"/>
                  <c:y val="-4.505707291478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EEE-40AD-8E1F-0A7CC52F90C4}"/>
                </c:ext>
              </c:extLst>
            </c:dLbl>
            <c:dLbl>
              <c:idx val="8"/>
              <c:layout>
                <c:manualLayout>
                  <c:x val="-3.6425811425581885E-2"/>
                  <c:y val="3.3199948463522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EEE-40AD-8E1F-0A7CC52F90C4}"/>
                </c:ext>
              </c:extLst>
            </c:dLbl>
            <c:dLbl>
              <c:idx val="10"/>
              <c:layout>
                <c:manualLayout>
                  <c:x val="-4.3710973710698368E-2"/>
                  <c:y val="-4.742849780503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EEE-40AD-8E1F-0A7CC52F90C4}"/>
                </c:ext>
              </c:extLst>
            </c:dLbl>
            <c:dLbl>
              <c:idx val="11"/>
              <c:layout>
                <c:manualLayout>
                  <c:x val="-6.4516625681364324E-3"/>
                  <c:y val="4.5057013706619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EEE-40AD-8E1F-0A7CC52F90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70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'Debitori pa mēnešiem-OK'!$B$4:$M$4</c:f>
              <c:numCache>
                <c:formatCode>General</c:formatCode>
                <c:ptCount val="12"/>
                <c:pt idx="0">
                  <c:v>1.2022999999999999</c:v>
                </c:pt>
                <c:pt idx="1">
                  <c:v>2.2023000000000001</c:v>
                </c:pt>
                <c:pt idx="2">
                  <c:v>3.2023000000000001</c:v>
                </c:pt>
                <c:pt idx="3">
                  <c:v>4.2023000000000001</c:v>
                </c:pt>
                <c:pt idx="4">
                  <c:v>5.2023000000000001</c:v>
                </c:pt>
                <c:pt idx="5">
                  <c:v>6.2023000000000001</c:v>
                </c:pt>
                <c:pt idx="6">
                  <c:v>7.2023000000000001</c:v>
                </c:pt>
                <c:pt idx="7">
                  <c:v>8.2022999999999993</c:v>
                </c:pt>
                <c:pt idx="8">
                  <c:v>9.2022999999999993</c:v>
                </c:pt>
                <c:pt idx="9">
                  <c:v>10.202299999999999</c:v>
                </c:pt>
                <c:pt idx="10">
                  <c:v>11.202299999999999</c:v>
                </c:pt>
                <c:pt idx="11">
                  <c:v>12.202299999999999</c:v>
                </c:pt>
              </c:numCache>
            </c:numRef>
          </c:cat>
          <c:val>
            <c:numRef>
              <c:f>'Debitori pa mēnešiem-OK'!$B$9:$M$9</c:f>
              <c:numCache>
                <c:formatCode>#,##0</c:formatCode>
                <c:ptCount val="12"/>
                <c:pt idx="0">
                  <c:v>542828.2023</c:v>
                </c:pt>
                <c:pt idx="1">
                  <c:v>275648.2023</c:v>
                </c:pt>
                <c:pt idx="2">
                  <c:v>291085.2023</c:v>
                </c:pt>
                <c:pt idx="3">
                  <c:v>226442.2023</c:v>
                </c:pt>
                <c:pt idx="4">
                  <c:v>199194.2023</c:v>
                </c:pt>
                <c:pt idx="5">
                  <c:v>202110.2023</c:v>
                </c:pt>
                <c:pt idx="6">
                  <c:v>154560</c:v>
                </c:pt>
                <c:pt idx="7">
                  <c:v>162350</c:v>
                </c:pt>
                <c:pt idx="8">
                  <c:v>155077</c:v>
                </c:pt>
                <c:pt idx="9">
                  <c:v>190145</c:v>
                </c:pt>
                <c:pt idx="10">
                  <c:v>250194</c:v>
                </c:pt>
                <c:pt idx="11">
                  <c:v>266480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EEE-40AD-8E1F-0A7CC52F9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859919"/>
        <c:axId val="1450690463"/>
      </c:lineChart>
      <c:catAx>
        <c:axId val="1477859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70"/>
                <a:ea typeface="+mn-ea"/>
                <a:cs typeface="+mn-cs"/>
              </a:defRPr>
            </a:pPr>
            <a:endParaRPr lang="lv-LV"/>
          </a:p>
        </c:txPr>
        <c:crossAx val="1450690463"/>
        <c:crosses val="autoZero"/>
        <c:auto val="1"/>
        <c:lblAlgn val="ctr"/>
        <c:lblOffset val="100"/>
        <c:noMultiLvlLbl val="0"/>
      </c:catAx>
      <c:valAx>
        <c:axId val="1450690463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77859919"/>
        <c:crosses val="autoZero"/>
        <c:crossBetween val="between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7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0.17269</cdr:x>
      <cdr:y>0.02513</cdr:y>
    </cdr:from>
    <cdr:to>
      <cdr:x>0.35806</cdr:x>
      <cdr:y>0.067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2DC6B94-4A1E-6742-1F3D-A097FC57A97D}"/>
            </a:ext>
          </a:extLst>
        </cdr:cNvPr>
        <cdr:cNvSpPr txBox="1"/>
      </cdr:nvSpPr>
      <cdr:spPr>
        <a:xfrm xmlns:a="http://schemas.openxmlformats.org/drawingml/2006/main">
          <a:off x="1991360" y="152401"/>
          <a:ext cx="2137664" cy="253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lv-LV" sz="1000" b="1" dirty="0">
              <a:solidFill>
                <a:schemeClr val="tx1"/>
              </a:solidFill>
              <a:latin typeface="Montserrat" panose="00000500000000000000" pitchFamily="2" charset="-70"/>
            </a:rPr>
            <a:t>Investīciju projekti kopā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0.01615</cdr:x>
      <cdr:y>0.11747</cdr:y>
    </cdr:from>
    <cdr:to>
      <cdr:x>0.29204</cdr:x>
      <cdr:y>0.15449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BC78902-8600-B617-9041-C34A6BDC1325}"/>
            </a:ext>
          </a:extLst>
        </cdr:cNvPr>
        <cdr:cNvSpPr txBox="1"/>
      </cdr:nvSpPr>
      <cdr:spPr>
        <a:xfrm xmlns:a="http://schemas.openxmlformats.org/drawingml/2006/main">
          <a:off x="194388" y="740222"/>
          <a:ext cx="3321698" cy="233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v-LV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450BD-68D1-40F9-8570-F2E67B80A823}" type="datetimeFigureOut">
              <a:rPr lang="lv-LV" smtClean="0"/>
              <a:t>17.01.2024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23CE6-85A1-4374-B09E-1FDCEE7367C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224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737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2408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93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9220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95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3261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6577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4820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867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23CE6-85A1-4374-B09E-1FDCEE7367C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924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0B74-42FE-00AF-29AB-44AD5B29B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83FBF-9187-3E83-28C7-877AADC3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C4B0B-38CA-2ECE-7939-842C4AB3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D81-8DF6-410F-AAE0-C963E3396CA2}" type="datetime1">
              <a:rPr lang="lv-LV" smtClean="0"/>
              <a:t>17.01.2024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348B7-3AA4-7D33-7079-56654C366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7D0B-0957-8825-75B5-3684355DE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706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9586-EDE3-FB9E-EF7F-4546B464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E87A7E-2DD1-4E27-7978-CEB92BF5A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42F14-2939-346F-37A4-F4CFF5E8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905ED-80CB-4131-AF6A-18CE0C023BE6}" type="datetime1">
              <a:rPr lang="lv-LV" smtClean="0"/>
              <a:t>17.01.2024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94D7-61FB-C664-FCDC-53B2289F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0C153-9A0A-B471-069F-F3850FB1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201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C0F67-6693-E3C1-4A92-C2580CA77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C0FB9-2444-62F7-E4F7-8DCA6739B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687DF-B808-98AE-1556-DC8B62F2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1B6D-CBB8-47F6-8F4E-9C7C848E8D70}" type="datetime1">
              <a:rPr lang="lv-LV" smtClean="0"/>
              <a:t>17.01.2024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73EA-9A4A-27DF-56DD-B73F3649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2F604-233E-B639-B224-5D5DCC37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644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1C8-3AEE-92D0-6BC7-43B9298F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5853E-7624-0FE6-9FFF-82B092C16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A15C-33BA-109B-C718-857CACB9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DBD1-BBC6-144F-BB04-668AE50EEAA2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34E3-512D-C7E8-C9A1-C78861BE7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7C26C-60F9-7124-6965-208FDD90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5D27-CFB8-6153-AFDF-92C8AF72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23432-3351-EE92-DC29-797117BD9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66F2B-CBAE-511B-DF3A-726E8FE2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8FE41-FDFF-8047-B79B-356A78FD3E08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8B86A-7330-3189-51EC-BC8929C52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7A196-DFA2-AAF7-EC91-6BC8AA59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5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6080-85A1-2BCE-DD4A-744EDE67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CFDBD-BC6E-47B5-E97C-F392EFE3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650B6-31BE-D0E5-FBBD-D6C76947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4E0E-0A54-0C4A-A6CD-2D1CE1D43E84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3D1AE-D253-228A-7B9E-C7AC2A943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22A7-AC36-79E5-5420-725C999A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E326-4237-8C99-A138-C1AD8BB9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3024-7751-26EA-428C-2497E4D11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AC09D-1B7E-3147-32EF-ED6BCB15D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49EF-83E8-87AD-CBA1-DAC812DA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0C60-2641-914D-8720-24CB9E1544F8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8BB95-20DC-906F-19A8-2F37569E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908B5-0AAB-EE31-068F-43822183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844F-BA58-53F9-0B1E-A3AE1248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BB852-EB59-4733-F019-52D320C33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A709-738A-0ACA-8E91-C7EAE6E69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12C7B-5E80-8DB1-4700-6C29C2D72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01D052-34EE-7525-5892-BA95E22B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8A356C-9086-F788-A384-04A08B8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618D-AFDF-4441-B6AC-AB7256007DBD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61E3-D88C-E4D3-B411-2D18686F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AF31C9-BBD9-6921-93CF-46488A81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52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E216-8084-B633-9437-CBA62A0A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1758F-5162-D689-4336-005E6C00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66EA-52B9-B847-AD9B-694F049B33E6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B3810-4CF9-82A3-8E86-847DD431F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C755D-5FC6-111E-7F40-7D492478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3EF83-3619-4F9B-E568-FE7EED13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F490-1998-4A44-A624-42F54DBDC226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2AA65-086E-6BC2-BF9E-C82C5EEA6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80E-3244-9936-7994-24FEB990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8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56D6-553C-1328-806D-78813C4F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3D2-74A7-7103-2CEB-12001FA2E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0250-889D-60F7-4147-A5FED3A26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86620-40C3-9948-9875-F0890D75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FAB0-4578-A449-A906-ABE38DB7018B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6BF5-E51A-4DAF-8676-D9C8C961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B26A9-C2C1-690A-C2BC-BF351780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6314-E403-AFC0-1A46-E422809C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7EE6-FB5F-41CF-42C4-432E05025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D0677-CA8C-B2FA-39B2-900F9B2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EF7-E8DF-4E52-B6AD-253C52C52CA8}" type="datetime1">
              <a:rPr lang="lv-LV" smtClean="0"/>
              <a:t>17.01.2024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73EE2-F365-3491-DBB8-308173BC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289E-FEC5-7A12-9ADE-C8E5E92F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3138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27AA-DC63-A17E-AC4E-58AA75E6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9806E-8F6B-C676-3F01-A45287EFF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2FCF3-9663-C5C5-FA78-B176809D0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0C00F-2371-269C-218C-4EB909E1D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1D72-1054-794F-87B7-D0056D5203D5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921E-EAFD-D74A-0F32-ED7C19A8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1CAB2-07BA-9CE5-EC9C-2236DBE1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3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ECC4-E968-3D5F-03A5-A4E8DD09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C209E-3B70-2EEE-3172-85E0E4BC3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690F4-4792-117B-6615-1DA3855E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2B9F0-4552-AC48-AA4F-42211AD280FC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E789-7E16-BCEA-D165-29D3EA95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CF779-A07C-29D5-7113-0D73DB7D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9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F72C63-D56C-29F1-9C66-0F53431B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5D915-09E9-64BF-214D-C4117A112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A7ED-2898-66C5-8B14-CAF10E38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4B85-EE1C-824B-90CF-74BDD2F38CBA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0F789-33AC-09E2-11AD-9629C7886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5682-811F-8F9D-7DA1-21B71EA8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5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5F0-D03F-7D4C-8920-B75381E3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ED87A-6B2E-A384-BB0A-DC7B1AB5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7EED9-6EA9-6B1D-AC62-B2FA28A21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7D45-E41D-4212-8A26-E3C173054877}" type="datetime1">
              <a:rPr lang="lv-LV" smtClean="0"/>
              <a:t>17.01.2024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7290-706C-0ECC-6C0D-CECE87C2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73C53-BF5D-AC95-D18F-69F74699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76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D109-BC65-8082-92AD-0BBBFA1AE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393C-68CA-0190-914D-C7FCAE474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2F66C-46ED-BF47-DAFE-240427C72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65CF9-9586-48D7-1F1C-DE1F43CF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B477-112D-4307-A93A-665A33B331BD}" type="datetime1">
              <a:rPr lang="lv-LV" smtClean="0"/>
              <a:t>17.01.2024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FEE6D-B7AE-08EE-B7D5-934F774F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1D4B1-821D-1AD9-5C56-5336DBE7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368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CBD99-046B-F283-0274-35597AC4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E475-D2C2-F72A-B491-EE0030372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BBC9-2CD5-D0AB-C7EE-60062375A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28232-B2A5-BBCF-BF2A-F7D734A3F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2D294-8D10-F9D2-C1C5-AC55AE31FF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82BEC-DC39-DC38-D907-F99A4B68A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6927-ED67-407D-AEE1-274E266042EF}" type="datetime1">
              <a:rPr lang="lv-LV" smtClean="0"/>
              <a:t>17.01.2024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2AE56-7099-9C1D-A10B-A64857AA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0379A-692B-DA95-FD86-183585A0C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1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7BF3-D731-79DD-A036-17E0E3EA7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4DFAB8-E6DF-82BF-552B-BC9C92AB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24D5-D005-4D1B-9A66-ACD77F9F9B5C}" type="datetime1">
              <a:rPr lang="lv-LV" smtClean="0"/>
              <a:t>17.01.2024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EE640-674F-49BB-9BC9-33C153915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59F49-7744-6378-BAC4-7E7FB7C9E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6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02B5D-7988-0ABF-FA2E-8B96707B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530C-B699-4AE7-BBA8-90C10021A480}" type="datetime1">
              <a:rPr lang="lv-LV" smtClean="0"/>
              <a:t>17.01.2024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4BB0A-06B3-BB94-9272-C64AF387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F7BB2-FF1C-370B-72B6-39DC2E1FB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25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7FBC-D597-9E97-0501-61D29D95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19E5-6BFE-0A8D-328C-1974AE1E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DC9E-9EAD-744A-D7AC-3CC7EB0FD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B36F2-EA2D-2DE9-2EA7-08CAECFC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DF4-A49F-44C9-98E7-6F170D8B2905}" type="datetime1">
              <a:rPr lang="lv-LV" smtClean="0"/>
              <a:t>17.01.2024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6CA8-8871-76F2-CE0B-78C95A7C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BE963-7499-E9F4-F980-7DD0708A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6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5DE7A-58EA-343D-0ADA-178933C5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D2F11A-201D-63A6-CACE-5B7543D42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2E388-0DE3-470C-08E2-ECC702389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52D74-2B9B-118C-08D9-B4E3146F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5E3-80CD-4080-B052-024292CF15BC}" type="datetime1">
              <a:rPr lang="lv-LV" smtClean="0"/>
              <a:t>17.01.2024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0BBA-8464-CBF5-79AC-00635F91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E383B-E8A5-7BCF-6B06-C7F4B0AF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426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8E53C-282A-2B9F-BED9-440A07EE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427F-D370-343D-8DF1-8741CBA52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96DC-B0D8-3E38-33D6-90DC9E0A4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9554-4469-46EB-8880-1422571CEACE}" type="datetime1">
              <a:rPr lang="lv-LV" smtClean="0"/>
              <a:t>17.01.2024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7327A-A985-9CBF-C38F-6E355821A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FADE1-E8C3-9C18-8A29-7A533E6C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F4D8E-CD65-4F35-8BD0-06266F968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309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916EE-EC74-18A7-E5A4-4504273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9A7A5-BDBE-5F10-6794-A795F3BF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1445-A891-5DDD-B88C-909AC5DB6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00B1-4C03-4D41-B773-165D95B0D0CA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F3E9B-179C-D21C-7EF0-0D4601B54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Ādažu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E1A7A-0032-9C2B-8E90-115F829F0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95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06254985-7120-C57B-662F-36B1141C0B14}"/>
              </a:ext>
            </a:extLst>
          </p:cNvPr>
          <p:cNvSpPr txBox="1"/>
          <p:nvPr/>
        </p:nvSpPr>
        <p:spPr>
          <a:xfrm>
            <a:off x="-3180" y="4191000"/>
            <a:ext cx="1219518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P/A CARNIKAVAS KOMUNĀLSERVISA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BUDŽETA IZPILDE </a:t>
            </a:r>
            <a:br>
              <a:rPr kumimoji="0" lang="lv-LV" altLang="lv-LV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altLang="lv-LV" sz="3600" b="1" dirty="0">
                <a:solidFill>
                  <a:schemeClr val="bg1"/>
                </a:solidFill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GADA GRIEZUMĀ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0000500000000000000" pitchFamily="2" charset="-70"/>
              <a:ea typeface="+mn-ea"/>
              <a:cs typeface="+mn-cs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8DEB83C-A5E3-EA35-A943-63321E881E12}"/>
              </a:ext>
            </a:extLst>
          </p:cNvPr>
          <p:cNvSpPr txBox="1"/>
          <p:nvPr/>
        </p:nvSpPr>
        <p:spPr>
          <a:xfrm>
            <a:off x="60960" y="6380480"/>
            <a:ext cx="12070080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CARNIKAVAS KOMUNĀLSERVISS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 GUNĀRS DZENIS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	17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01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.202</a:t>
            </a:r>
            <a:r>
              <a:rPr kumimoji="0" lang="lv-LV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B2A215-8386-9EDE-5A19-F94513F13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76" y="380401"/>
            <a:ext cx="5160684" cy="25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5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54926-D707-E9CF-1B42-7463AB27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79" y="1665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FFE6F-8301-56BB-84F6-ECF4132CCBA8}"/>
              </a:ext>
            </a:extLst>
          </p:cNvPr>
          <p:cNvSpPr txBox="1"/>
          <p:nvPr/>
        </p:nvSpPr>
        <p:spPr>
          <a:xfrm>
            <a:off x="6636684" y="1377886"/>
            <a:ext cx="5323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Debitori, kuriem vēl nav iestājies apmaksas termiņš veido 73%  194 198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līdz 3 mēnešiem, veido 8% (22 338EUR);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2" charset="-70"/>
              </a:rPr>
              <a:t>Debitoru parādi, kas kavēti 6 mēnešus un vairāk, veido 16% (42 546EUR) no tiem 53% (22 697 EUR) atrodas piespiedu izpildē</a:t>
            </a:r>
            <a:r>
              <a:rPr lang="lv-LV" sz="1400" i="1" dirty="0">
                <a:latin typeface="Montserrat" panose="00000500000000000000" pitchFamily="2" charset="-7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C96ABD-C483-E625-D93E-94798A95F257}"/>
              </a:ext>
            </a:extLst>
          </p:cNvPr>
          <p:cNvSpPr/>
          <p:nvPr/>
        </p:nvSpPr>
        <p:spPr>
          <a:xfrm>
            <a:off x="4709881" y="4612640"/>
            <a:ext cx="2181225" cy="1919746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280363"/>
              </p:ext>
            </p:extLst>
          </p:nvPr>
        </p:nvGraphicFramePr>
        <p:xfrm>
          <a:off x="1" y="0"/>
          <a:ext cx="67842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Graphic 7" descr="Back RTL">
            <a:extLst>
              <a:ext uri="{FF2B5EF4-FFF2-40B4-BE49-F238E27FC236}">
                <a16:creationId xmlns:a16="http://schemas.microsoft.com/office/drawing/2014/main" id="{E18F07D5-8B47-62B2-1CF4-63C755CAC1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73292">
            <a:off x="5932684" y="3724503"/>
            <a:ext cx="1228724" cy="9144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880481"/>
              </p:ext>
            </p:extLst>
          </p:nvPr>
        </p:nvGraphicFramePr>
        <p:xfrm>
          <a:off x="6784220" y="3374563"/>
          <a:ext cx="5555316" cy="3301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50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9161A-2836-6727-39C8-B1BDE0EC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IV CETURKSNĪ</a:t>
            </a:r>
            <a:endParaRPr lang="lv-LV" b="1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B10FBF-6BA7-96CF-4FCD-29F19EFF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571347"/>
            <a:ext cx="10515601" cy="508409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lv-LV" sz="1600" b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Ceturtajā ceturksnī izsludināti 8 iepirkumi. Aktuālā informācija uz </a:t>
            </a:r>
            <a:r>
              <a:rPr lang="lv-LV" sz="1600" b="1" dirty="0">
                <a:solidFill>
                  <a:srgbClr val="FF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10.01.2024.:</a:t>
            </a:r>
            <a:endParaRPr lang="lv-LV" sz="1600" dirty="0">
              <a:solidFill>
                <a:srgbClr val="FF0000"/>
              </a:solidFill>
              <a:effectLst/>
              <a:latin typeface="Montserrat" panose="00000500000000000000" pitchFamily="2" charset="-7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lv-LV" sz="16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Kopumā noslēgti 7 līgumi 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divu </a:t>
            </a:r>
            <a:r>
              <a:rPr lang="lv-LV" sz="1600" i="1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pašgājējpļaujmašīnu</a:t>
            </a: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 iegādi operatīvajā līzingā;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gājēju pārejas ar </a:t>
            </a:r>
            <a:r>
              <a:rPr lang="lv-LV" sz="1600" i="1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ātrumvalni</a:t>
            </a: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 izbūvi Jūras ielā, Carnikavā;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Kempinga “</a:t>
            </a:r>
            <a:r>
              <a:rPr lang="lv-LV" sz="1600" i="1" dirty="0" err="1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Artibuss</a:t>
            </a: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” 22 ēku demontāžu;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darba apģērbu un individuālo aizsardzības līdzekļu iegādi’;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tehniskās sāls piegādi Ādažu novadam;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Ādažu novada ielu un ceļu attīrīšanu no sniega (vispārīgā vienošanās);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  <a:cs typeface="Times New Roman" panose="02020603050405020304" pitchFamily="18" charset="0"/>
              </a:rPr>
              <a:t>Par pārskata par hidroģeoloģisko izpēti sagatavošanu;</a:t>
            </a:r>
            <a:endParaRPr lang="lv-LV" sz="1600" dirty="0">
              <a:effectLst/>
              <a:latin typeface="Montserrat" panose="00000500000000000000" pitchFamily="2" charset="-7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6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Izsludināts iepirkums </a:t>
            </a: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par Liepu alejas pārbūvi no Ojāra Vācieša ielas līdz Krastmalas ielai Carnikavā</a:t>
            </a:r>
            <a:r>
              <a:rPr lang="lv-LV" sz="16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lv-LV" sz="16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Uz janvāra sākumu pieņemts lēmums </a:t>
            </a:r>
            <a:r>
              <a:rPr lang="lv-LV" sz="1600" i="1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EKII iepirkumā</a:t>
            </a:r>
            <a:r>
              <a:rPr lang="lv-LV" sz="1600" dirty="0">
                <a:solidFill>
                  <a:srgbClr val="000000"/>
                </a:solidFill>
                <a:effectLst/>
                <a:latin typeface="Montserrat" panose="00000500000000000000" pitchFamily="2" charset="-70"/>
                <a:ea typeface="Times New Roman" panose="02020603050405020304" pitchFamily="18" charset="0"/>
              </a:rPr>
              <a:t> (pārsūdzības termiņš).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 i="1" dirty="0"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8006-6412-E671-40DB-5AAA43F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0215" y="64928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3419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IV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662108"/>
              </p:ext>
            </p:extLst>
          </p:nvPr>
        </p:nvGraphicFramePr>
        <p:xfrm>
          <a:off x="224456" y="1396733"/>
          <a:ext cx="11884718" cy="52939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08152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540994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600262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274283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003363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1061173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1178174">
                  <a:extLst>
                    <a:ext uri="{9D8B030D-6E8A-4147-A177-3AD203B41FA5}">
                      <a16:colId xmlns:a16="http://schemas.microsoft.com/office/drawing/2014/main" val="1942509599"/>
                    </a:ext>
                  </a:extLst>
                </a:gridCol>
                <a:gridCol w="3618317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51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bez PVN)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 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172101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lv-LV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Marts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Aprīlis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Jūlijs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(2023/36)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LED gaismekļu piegāde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451 876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546 771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apspriede (?)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AK ES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pakalpojums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III cet.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11.08.2023. Saņemta sūdzība IUB. 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05.09.2023.IUB pieņēma lēmumu par labu CKS.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08.09.2023.Saņemta atkārtota sūdzība. Lēmums IUB vēl nav pieņemts.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Piedāvājumu iesniegšanas termiņš – 13.10.2023.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FFD966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LĒMUMS PIEŅEMTS.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4383177"/>
                  </a:ext>
                </a:extLst>
              </a:tr>
              <a:tr h="231192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2. </a:t>
                      </a:r>
                      <a:endParaRPr lang="lv-LV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Maijs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Augusts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(2023/45)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Darba apģērba un individuālo aizsarglīdzekļu iegāde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līdz 41 999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41 999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Nav zināms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9.pants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piegāde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III.cet. 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kern="120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PIEDĀVĀJUMU VĒRTĒŠANA.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kern="120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 ar SIA “GRIF” par 41 999 EUR bez PVN.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405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3. </a:t>
                      </a:r>
                      <a:endParaRPr lang="lv-LV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Aprīlis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Septembris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(2023/46)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Kempinga “Artibuss” 22 ēku demontāža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41 322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19 849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50 000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9.pants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būvdarbi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III.cet. 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kern="120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PIEDĀVĀJUMU VĒRTĒŠANA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kern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LĪGUMS NOSLĒGTS</a:t>
                      </a:r>
                      <a:r>
                        <a:rPr lang="lv-LV" sz="120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ar SIA “JAGUAR” par 19849,- EUR bez PVN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2113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lv-LV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4. </a:t>
                      </a:r>
                      <a:endParaRPr lang="lv-LV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Augusts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Septembris (2023/47)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Jūras ielas gājēju pārejas ar ātrumvalni izbūve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41 322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39 504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50 000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9.pants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būvdarbi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III cet.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LĒMUMS PIEŅEMTS. </a:t>
                      </a:r>
                      <a:r>
                        <a:rPr lang="lv-LV" sz="12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LĪGUMA PARAKSTĪŠANAS STADIJA</a:t>
                      </a:r>
                      <a:r>
                        <a:rPr lang="lv-LV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.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LĪGUMS NOSLĒGTS</a:t>
                      </a:r>
                      <a:r>
                        <a:rPr lang="lv-LV" sz="12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ar SIA “Ceļinieks 01” par 39 504,95 EUR bez PVN.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057436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8732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96CC-01B7-A837-2FD7-978AC76F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69550"/>
            <a:ext cx="10515600" cy="459454"/>
          </a:xfrm>
        </p:spPr>
        <p:txBody>
          <a:bodyPr>
            <a:normAutofit fontScale="90000"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IEPIRKUMI IV CETURKSNĪ</a:t>
            </a:r>
            <a:endParaRPr lang="lv-LV" sz="3600" b="1" dirty="0">
              <a:solidFill>
                <a:srgbClr val="595959"/>
              </a:solidFill>
              <a:latin typeface="Montserrat" panose="00000500000000000000" pitchFamily="2" charset="-7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EC6FF2-3837-5744-BE19-B62D13D15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276688"/>
              </p:ext>
            </p:extLst>
          </p:nvPr>
        </p:nvGraphicFramePr>
        <p:xfrm>
          <a:off x="127138" y="1322482"/>
          <a:ext cx="11937723" cy="48659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10864">
                  <a:extLst>
                    <a:ext uri="{9D8B030D-6E8A-4147-A177-3AD203B41FA5}">
                      <a16:colId xmlns:a16="http://schemas.microsoft.com/office/drawing/2014/main" val="4055029824"/>
                    </a:ext>
                  </a:extLst>
                </a:gridCol>
                <a:gridCol w="1517075">
                  <a:extLst>
                    <a:ext uri="{9D8B030D-6E8A-4147-A177-3AD203B41FA5}">
                      <a16:colId xmlns:a16="http://schemas.microsoft.com/office/drawing/2014/main" val="2140111292"/>
                    </a:ext>
                  </a:extLst>
                </a:gridCol>
                <a:gridCol w="1238491">
                  <a:extLst>
                    <a:ext uri="{9D8B030D-6E8A-4147-A177-3AD203B41FA5}">
                      <a16:colId xmlns:a16="http://schemas.microsoft.com/office/drawing/2014/main" val="1205885550"/>
                    </a:ext>
                  </a:extLst>
                </a:gridCol>
                <a:gridCol w="1342663">
                  <a:extLst>
                    <a:ext uri="{9D8B030D-6E8A-4147-A177-3AD203B41FA5}">
                      <a16:colId xmlns:a16="http://schemas.microsoft.com/office/drawing/2014/main" val="3531504803"/>
                    </a:ext>
                  </a:extLst>
                </a:gridCol>
                <a:gridCol w="1002391">
                  <a:extLst>
                    <a:ext uri="{9D8B030D-6E8A-4147-A177-3AD203B41FA5}">
                      <a16:colId xmlns:a16="http://schemas.microsoft.com/office/drawing/2014/main" val="600235530"/>
                    </a:ext>
                  </a:extLst>
                </a:gridCol>
                <a:gridCol w="988455">
                  <a:extLst>
                    <a:ext uri="{9D8B030D-6E8A-4147-A177-3AD203B41FA5}">
                      <a16:colId xmlns:a16="http://schemas.microsoft.com/office/drawing/2014/main" val="2497123531"/>
                    </a:ext>
                  </a:extLst>
                </a:gridCol>
                <a:gridCol w="1157586">
                  <a:extLst>
                    <a:ext uri="{9D8B030D-6E8A-4147-A177-3AD203B41FA5}">
                      <a16:colId xmlns:a16="http://schemas.microsoft.com/office/drawing/2014/main" val="1942509599"/>
                    </a:ext>
                  </a:extLst>
                </a:gridCol>
                <a:gridCol w="4080198">
                  <a:extLst>
                    <a:ext uri="{9D8B030D-6E8A-4147-A177-3AD203B41FA5}">
                      <a16:colId xmlns:a16="http://schemas.microsoft.com/office/drawing/2014/main" val="2571352310"/>
                    </a:ext>
                  </a:extLst>
                </a:gridCol>
              </a:tblGrid>
              <a:tr h="713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 err="1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Nr.p.k</a:t>
                      </a: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.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Plānotais iepirkuma izsludināšanas termiņš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nosaukums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summa (EUR bez PVN)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Budžeta summa (EUR ar PVN)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</a:t>
                      </a:r>
                      <a:endParaRPr lang="lv-LV" sz="105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Iepirkuma veids 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lv-LV" sz="1050" dirty="0">
                          <a:effectLst/>
                          <a:latin typeface="Montserrat" panose="00000500000000000000" pitchFamily="2" charset="-70"/>
                          <a:cs typeface="Times New Roman" panose="02020603050405020304" pitchFamily="18" charset="0"/>
                        </a:rPr>
                        <a:t> </a:t>
                      </a:r>
                      <a:endParaRPr lang="lv-LV" sz="1050" dirty="0">
                        <a:effectLst/>
                        <a:latin typeface="Montserrat" panose="00000500000000000000" pitchFamily="2" charset="-7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115" marR="23115" marT="0" marB="0" anchor="ctr"/>
                </a:tc>
                <a:extLst>
                  <a:ext uri="{0D108BD9-81ED-4DB2-BD59-A6C34878D82A}">
                    <a16:rowId xmlns:a16="http://schemas.microsoft.com/office/drawing/2014/main" val="3333207886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5.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Augusts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Oktobris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(2023/49)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Ziemas ceļu uzturēšana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123 966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138 840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150 000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AK LV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pakalpojums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NOSLĒGTA VISPĀRĪGĀ VIENOŠANĀS 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8208131"/>
                  </a:ext>
                </a:extLst>
              </a:tr>
              <a:tr h="760982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6.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strike="sng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Augusts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Oktobris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(2023/50)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Tehniskās sāls piegāde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91 800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62 084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111 078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apspriede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AK LV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prece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LĪGUMS NOSLĒGTS</a:t>
                      </a:r>
                      <a:r>
                        <a:rPr lang="lv-LV" sz="1200" dirty="0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ar SIA “</a:t>
                      </a:r>
                      <a:r>
                        <a:rPr lang="lv-LV" sz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Aktivators</a:t>
                      </a: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” par </a:t>
                      </a:r>
                      <a:r>
                        <a:rPr lang="lv-LV" sz="1200" dirty="0">
                          <a:effectLst/>
                          <a:latin typeface="Montserrat" panose="00000500000000000000" pitchFamily="2" charset="-70"/>
                          <a:ea typeface="Calibri" panose="020F0502020204030204" pitchFamily="34" charset="0"/>
                        </a:rPr>
                        <a:t>62 084.00 bez PVN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6910257"/>
                  </a:ext>
                </a:extLst>
              </a:tr>
              <a:tr h="1211084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7.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Novembris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(2023/51)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Hidroģeoloģiskās izpētes pārskata sagatavošana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28 925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rgbClr val="00B0F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11 000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35 000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9.pants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pakalpojums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VVD atteicās pagarināt pasu termiņu pirms netiks veikta hidroģeoloģiskā izpēte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>
                          <a:solidFill>
                            <a:srgbClr val="00B05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LĪGUMS NOSLĒGTS </a:t>
                      </a:r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ar SIA “GEO Consultant” par 11 000,- EUR bez PVN.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619572"/>
                  </a:ext>
                </a:extLst>
              </a:tr>
              <a:tr h="1453301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  <a:t>8.</a:t>
                      </a:r>
                      <a:br>
                        <a:rPr lang="lv-LV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-70"/>
                        </a:rPr>
                      </a:br>
                      <a:endParaRPr lang="lv-LV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strike="sng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Novembris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Decembris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(2023/52)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Liepu alejas asfaltbetona seguma atjaunošana un pārbūve (atkārtoti)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148 760</a:t>
                      </a:r>
                      <a:endParaRPr lang="lv-LV" sz="120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180 000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AK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būvdarbi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200" b="1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IV cet.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lv-LV" sz="1200" b="1" dirty="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IZSLUDINĀTS</a:t>
                      </a:r>
                      <a:r>
                        <a:rPr lang="lv-LV" sz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. Uz šo brīdi atvērti 7 piedāvājumi un norit </a:t>
                      </a:r>
                      <a:r>
                        <a:rPr lang="lv-LV" sz="1200" b="1" dirty="0">
                          <a:solidFill>
                            <a:srgbClr val="FFC000"/>
                          </a:solidFill>
                          <a:effectLst/>
                          <a:latin typeface="Montserrat" panose="00000500000000000000" pitchFamily="2" charset="-70"/>
                          <a:ea typeface="Times New Roman" panose="02020603050405020304" pitchFamily="18" charset="0"/>
                        </a:rPr>
                        <a:t>PIEDĀVĀJUMU VĒRTĒŠANA.</a:t>
                      </a:r>
                      <a:endParaRPr lang="lv-LV" sz="1200" dirty="0">
                        <a:effectLst/>
                        <a:latin typeface="Montserrat" panose="00000500000000000000" pitchFamily="2" charset="-7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240526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D015B-AC1E-DA97-1008-F7CB954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54426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822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1789">
            <a:off x="-3176" y="6326505"/>
            <a:ext cx="12198351" cy="0"/>
          </a:xfrm>
          <a:prstGeom prst="line">
            <a:avLst/>
          </a:prstGeom>
          <a:ln w="9525" cap="rnd">
            <a:solidFill>
              <a:schemeClr val="tx1">
                <a:lumMod val="65000"/>
                <a:lumOff val="35000"/>
              </a:scheme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CFCB85BE-8443-54E6-377B-0D2895F60974}"/>
              </a:ext>
            </a:extLst>
          </p:cNvPr>
          <p:cNvSpPr txBox="1"/>
          <p:nvPr/>
        </p:nvSpPr>
        <p:spPr>
          <a:xfrm>
            <a:off x="1574800" y="2449957"/>
            <a:ext cx="8893177" cy="7434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all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Paldies par uzmanību!</a:t>
            </a:r>
            <a:endParaRPr kumimoji="0" lang="en-US" altLang="x-none" sz="3334" b="1" i="1" u="none" strike="noStrike" kern="1200" cap="all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C2B34-072D-EC58-F50A-01C9280DCCCA}"/>
              </a:ext>
            </a:extLst>
          </p:cNvPr>
          <p:cNvSpPr txBox="1"/>
          <p:nvPr/>
        </p:nvSpPr>
        <p:spPr>
          <a:xfrm>
            <a:off x="2106613" y="4296715"/>
            <a:ext cx="782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PAŠVALDĪBAS AĢENTŪRA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lv-LV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lv-LV" sz="180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Montserrat" panose="00000500000000000000" pitchFamily="2" charset="-70"/>
                <a:ea typeface="Calibri" panose="020F0502020204030204" pitchFamily="34" charset="0"/>
                <a:cs typeface="Times New Roman" panose="02020603050405020304" pitchFamily="18" charset="0"/>
              </a:rPr>
              <a:t>“CARNIKAVAS KOMUNĀLSERVISS”</a:t>
            </a:r>
            <a:endParaRPr lang="lv-LV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6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7F57-CA7E-F7EB-8F2E-95973321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2"/>
            <a:ext cx="10515600" cy="1041588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IZDEVUMI KOPĀ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1CAF-F3B8-B21E-56F9-4918A3B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2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989045" y="834482"/>
            <a:ext cx="109074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latin typeface="Montserrat" panose="00000500000000000000" pitchFamily="50" charset="-70"/>
              </a:rPr>
              <a:t>Aģentūras 2023. gada budžeta plānotie izdevumi veido </a:t>
            </a:r>
            <a:r>
              <a:rPr lang="lv-LV" sz="1400" b="1" dirty="0">
                <a:latin typeface="Montserrat" panose="00000500000000000000" pitchFamily="50" charset="-70"/>
              </a:rPr>
              <a:t>7 364 046 EUR</a:t>
            </a:r>
            <a:r>
              <a:rPr lang="lv-LV" sz="1400" dirty="0">
                <a:latin typeface="Montserrat" panose="00000500000000000000" pitchFamily="50" charset="-70"/>
              </a:rPr>
              <a:t>, no tiem gada laikā apgūti </a:t>
            </a:r>
            <a:r>
              <a:rPr lang="lv-LV" sz="1400" b="1" dirty="0">
                <a:latin typeface="Montserrat" panose="00000500000000000000" pitchFamily="50" charset="-70"/>
              </a:rPr>
              <a:t>90% </a:t>
            </a:r>
            <a:r>
              <a:rPr lang="lv-LV" sz="1400" dirty="0">
                <a:latin typeface="Montserrat" panose="00000500000000000000" pitchFamily="50" charset="-70"/>
              </a:rPr>
              <a:t>(6 660 100 EUR). 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Izpilde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Pamatlīdzekļiem, kas veido 84% no plānotās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Atlīdzības, kas veido 97%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Pakalpojumiem, kas veido 84%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Krājumiem, kas veido 92% no plānotās  izpildes;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Tabulā apskatāma izdevumu izpilde attiecībā pret plānu.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53AE8-8836-E2F9-6878-774202BEDCBB}"/>
              </a:ext>
            </a:extLst>
          </p:cNvPr>
          <p:cNvGrpSpPr/>
          <p:nvPr/>
        </p:nvGrpSpPr>
        <p:grpSpPr>
          <a:xfrm>
            <a:off x="133165" y="2434920"/>
            <a:ext cx="11904955" cy="4500814"/>
            <a:chOff x="699771" y="484685"/>
            <a:chExt cx="10515600" cy="6358685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0000000-0008-0000-01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4360259"/>
                </p:ext>
              </p:extLst>
            </p:nvPr>
          </p:nvGraphicFramePr>
          <p:xfrm>
            <a:off x="699771" y="484685"/>
            <a:ext cx="10515600" cy="63586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A71B88C-A421-4427-0D62-FDB5E4B8F515}"/>
                </a:ext>
              </a:extLst>
            </p:cNvPr>
            <p:cNvSpPr txBox="1"/>
            <p:nvPr/>
          </p:nvSpPr>
          <p:spPr>
            <a:xfrm>
              <a:off x="2058866" y="729884"/>
              <a:ext cx="2157861" cy="6087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100" b="1" u="sng" dirty="0">
                  <a:solidFill>
                    <a:srgbClr val="595959"/>
                  </a:solidFill>
                  <a:latin typeface="Montserrat" panose="00000500000000000000" pitchFamily="2" charset="-70"/>
                </a:rPr>
                <a:t>KOPĀ (bez investīciju projektiem)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71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7F57-CA7E-F7EB-8F2E-95973321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33120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595959"/>
                </a:solidFill>
                <a:latin typeface="Montserrat" panose="00000500000000000000" pitchFamily="2" charset="-70"/>
              </a:rPr>
              <a:t>INVESTĪCIJU PROJEKTI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86728"/>
              </p:ext>
            </p:extLst>
          </p:nvPr>
        </p:nvGraphicFramePr>
        <p:xfrm>
          <a:off x="71120" y="680720"/>
          <a:ext cx="11531599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193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78" y="128228"/>
            <a:ext cx="11800665" cy="428505"/>
          </a:xfrm>
        </p:spPr>
        <p:txBody>
          <a:bodyPr>
            <a:noAutofit/>
          </a:bodyPr>
          <a:lstStyle/>
          <a:p>
            <a:pPr algn="ctr"/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PA IZDEVUMU VEIDIEM</a:t>
            </a:r>
            <a:endParaRPr lang="lv-LV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426048"/>
              </p:ext>
            </p:extLst>
          </p:nvPr>
        </p:nvGraphicFramePr>
        <p:xfrm>
          <a:off x="0" y="556733"/>
          <a:ext cx="12115800" cy="630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7533590" y="825566"/>
            <a:ext cx="441575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Ceļu un ielu uzturēšanas izmaksas veido 100%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lv-LV" sz="1200" dirty="0">
                <a:latin typeface="Montserrat" panose="00000500000000000000" pitchFamily="50" charset="-70"/>
              </a:rPr>
              <a:t>Teritorijas un īpašuma apsaimniekošanas izmaksas sastāv no: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Atlīdzība veido 97% no plānotajām izmaksām;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apkuri veido 60% no plānotajām izmaksām;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Izdevumi par elektroenerģiju veido 89% no plānotajām izmaksām;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98% no plānotajām izmaksām;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Atkritumu izvešana veido 74% no plānotajām izmaksām.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C8874-0DC5-8F71-3738-39028F284959}"/>
              </a:ext>
            </a:extLst>
          </p:cNvPr>
          <p:cNvSpPr txBox="1"/>
          <p:nvPr/>
        </p:nvSpPr>
        <p:spPr>
          <a:xfrm>
            <a:off x="76200" y="1138335"/>
            <a:ext cx="361094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lv-LV" sz="700" b="1" dirty="0">
                <a:solidFill>
                  <a:srgbClr val="595959"/>
                </a:solidFill>
                <a:latin typeface="Montserrat" panose="00000500000000000000" pitchFamily="2" charset="-70"/>
              </a:rPr>
              <a:t>Pamatlīdzekļi (zāles pļāvējs </a:t>
            </a:r>
            <a:r>
              <a:rPr lang="lv-LV" sz="700" b="1" dirty="0" err="1">
                <a:solidFill>
                  <a:srgbClr val="595959"/>
                </a:solidFill>
                <a:latin typeface="Montserrat" panose="00000500000000000000" pitchFamily="2" charset="-70"/>
              </a:rPr>
              <a:t>Raideris</a:t>
            </a:r>
            <a:r>
              <a:rPr lang="lv-LV" sz="700" b="1" dirty="0">
                <a:solidFill>
                  <a:srgbClr val="595959"/>
                </a:solidFill>
                <a:latin typeface="Montserrat" panose="00000500000000000000" pitchFamily="2" charset="-70"/>
              </a:rPr>
              <a:t>, invalīdu tualetes kabīne, divi smilts kaisītāji, apģērbu un apavu žāvēšanas skapji, Ziemassvētku dekori, iekārta stadiona laukuma augsnes uzlabošanai, metāla plaukti angāram)</a:t>
            </a:r>
          </a:p>
        </p:txBody>
      </p:sp>
    </p:spTree>
    <p:extLst>
      <p:ext uri="{BB962C8B-B14F-4D97-AF65-F5344CB8AC3E}">
        <p14:creationId xmlns:p14="http://schemas.microsoft.com/office/powerpoint/2010/main" val="174798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3067-EEBD-4B85-3481-EEE5C901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6" y="365125"/>
            <a:ext cx="10793083" cy="428505"/>
          </a:xfrm>
        </p:spPr>
        <p:txBody>
          <a:bodyPr>
            <a:noAutofit/>
          </a:bodyPr>
          <a:lstStyle/>
          <a:p>
            <a:pPr algn="ctr"/>
            <a:r>
              <a:rPr lang="lv-LV" sz="2400" b="1" cap="all" dirty="0" err="1">
                <a:solidFill>
                  <a:srgbClr val="58585B"/>
                </a:solidFill>
                <a:latin typeface="Montserrat" panose="00000500000000000000" pitchFamily="2" charset="-70"/>
              </a:rPr>
              <a:t>BuDŽETA</a:t>
            </a:r>
            <a:r>
              <a:rPr lang="lv-LV" sz="2400" b="1" cap="all" dirty="0">
                <a:solidFill>
                  <a:srgbClr val="58585B"/>
                </a:solidFill>
                <a:latin typeface="Montserrat" panose="00000500000000000000" pitchFamily="2" charset="-70"/>
              </a:rPr>
              <a:t> IZPILDE PA IZDEVUMU VEIDIEM</a:t>
            </a:r>
            <a:endParaRPr lang="lv-LV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521310" y="938548"/>
            <a:ext cx="5432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50" charset="-70"/>
              </a:rPr>
              <a:t>Pirmsskolas izglītības iestāžu izmaksas: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Darbinieku mēnešalgas veido 99%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66% no plānotajām izmaksām</a:t>
            </a:r>
            <a:r>
              <a:rPr lang="lv-LV" sz="1200" b="1" dirty="0">
                <a:latin typeface="Montserrat" panose="00000500000000000000" pitchFamily="50" charset="-70"/>
              </a:rPr>
              <a:t>;</a:t>
            </a:r>
            <a:endParaRPr lang="lv-LV" sz="1200" dirty="0">
              <a:latin typeface="Montserrat" panose="00000500000000000000" pitchFamily="50" charset="-7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Remontdarbi un iestāžu uzturēšana veido 66%% no plānotajām izmaksām;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PII ‘’Piejūra’’ kurināmais materiāls – granulas veido 56% no plānotajām izmaksām.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4C7DB-C2B9-1E32-FFC2-1053354001CA}"/>
              </a:ext>
            </a:extLst>
          </p:cNvPr>
          <p:cNvSpPr txBox="1"/>
          <p:nvPr/>
        </p:nvSpPr>
        <p:spPr>
          <a:xfrm>
            <a:off x="6096000" y="892381"/>
            <a:ext cx="5524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200" dirty="0">
                <a:latin typeface="Montserrat" panose="00000500000000000000" pitchFamily="2" charset="-70"/>
              </a:rPr>
              <a:t>Carnikavas pamatskolas izmaksas: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2" charset="-70"/>
              </a:rPr>
              <a:t>Remontdarbi un iestāžu uzturēšana veido 99% no plānotajām izmaksām;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Krājumi, materiāli veido 78% no plānotajām izmaksām;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lv-LV" sz="1200" dirty="0">
                <a:latin typeface="Montserrat" panose="00000500000000000000" pitchFamily="50" charset="-70"/>
              </a:rPr>
              <a:t>Atkritumu apsaimniekošana veido 100% no plānotajām izmaksām.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9E3CBC-4112-A641-7586-FD2869451251}"/>
              </a:ext>
            </a:extLst>
          </p:cNvPr>
          <p:cNvCxnSpPr>
            <a:cxnSpLocks/>
          </p:cNvCxnSpPr>
          <p:nvPr/>
        </p:nvCxnSpPr>
        <p:spPr>
          <a:xfrm>
            <a:off x="5953874" y="1170935"/>
            <a:ext cx="0" cy="110997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573627"/>
              </p:ext>
            </p:extLst>
          </p:nvPr>
        </p:nvGraphicFramePr>
        <p:xfrm>
          <a:off x="71456" y="2275821"/>
          <a:ext cx="6166671" cy="456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498120"/>
              </p:ext>
            </p:extLst>
          </p:nvPr>
        </p:nvGraphicFramePr>
        <p:xfrm>
          <a:off x="6238127" y="2280911"/>
          <a:ext cx="5893838" cy="456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122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77EE-8EA1-2DE4-45F8-B9DD34FD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cap="all" dirty="0">
                <a:solidFill>
                  <a:srgbClr val="595959"/>
                </a:solidFill>
                <a:latin typeface="Montserrat" panose="00000500000000000000" pitchFamily="2" charset="-70"/>
              </a:rPr>
              <a:t>Pašvaldības iestāžu uzturēšanas izmaksas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1BEF1-18D1-CE1C-F209-3036152C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6</a:t>
            </a:fld>
            <a:endParaRPr lang="lv-LV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261C2D-95C6-EDA9-7A6E-893EFFEA5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44255"/>
              </p:ext>
            </p:extLst>
          </p:nvPr>
        </p:nvGraphicFramePr>
        <p:xfrm>
          <a:off x="92363" y="1549818"/>
          <a:ext cx="12007274" cy="480653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93637">
                  <a:extLst>
                    <a:ext uri="{9D8B030D-6E8A-4147-A177-3AD203B41FA5}">
                      <a16:colId xmlns:a16="http://schemas.microsoft.com/office/drawing/2014/main" val="1009362219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151740125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369721005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517229379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1659966059"/>
                    </a:ext>
                  </a:extLst>
                </a:gridCol>
                <a:gridCol w="959917">
                  <a:extLst>
                    <a:ext uri="{9D8B030D-6E8A-4147-A177-3AD203B41FA5}">
                      <a16:colId xmlns:a16="http://schemas.microsoft.com/office/drawing/2014/main" val="32409581"/>
                    </a:ext>
                  </a:extLst>
                </a:gridCol>
                <a:gridCol w="618760">
                  <a:extLst>
                    <a:ext uri="{9D8B030D-6E8A-4147-A177-3AD203B41FA5}">
                      <a16:colId xmlns:a16="http://schemas.microsoft.com/office/drawing/2014/main" val="3965489870"/>
                    </a:ext>
                  </a:extLst>
                </a:gridCol>
                <a:gridCol w="652206">
                  <a:extLst>
                    <a:ext uri="{9D8B030D-6E8A-4147-A177-3AD203B41FA5}">
                      <a16:colId xmlns:a16="http://schemas.microsoft.com/office/drawing/2014/main" val="2139415304"/>
                    </a:ext>
                  </a:extLst>
                </a:gridCol>
                <a:gridCol w="785990">
                  <a:extLst>
                    <a:ext uri="{9D8B030D-6E8A-4147-A177-3AD203B41FA5}">
                      <a16:colId xmlns:a16="http://schemas.microsoft.com/office/drawing/2014/main" val="1741633575"/>
                    </a:ext>
                  </a:extLst>
                </a:gridCol>
                <a:gridCol w="710737">
                  <a:extLst>
                    <a:ext uri="{9D8B030D-6E8A-4147-A177-3AD203B41FA5}">
                      <a16:colId xmlns:a16="http://schemas.microsoft.com/office/drawing/2014/main" val="96451639"/>
                    </a:ext>
                  </a:extLst>
                </a:gridCol>
                <a:gridCol w="710737">
                  <a:extLst>
                    <a:ext uri="{9D8B030D-6E8A-4147-A177-3AD203B41FA5}">
                      <a16:colId xmlns:a16="http://schemas.microsoft.com/office/drawing/2014/main" val="2944102860"/>
                    </a:ext>
                  </a:extLst>
                </a:gridCol>
                <a:gridCol w="652206">
                  <a:extLst>
                    <a:ext uri="{9D8B030D-6E8A-4147-A177-3AD203B41FA5}">
                      <a16:colId xmlns:a16="http://schemas.microsoft.com/office/drawing/2014/main" val="1462556533"/>
                    </a:ext>
                  </a:extLst>
                </a:gridCol>
                <a:gridCol w="643844">
                  <a:extLst>
                    <a:ext uri="{9D8B030D-6E8A-4147-A177-3AD203B41FA5}">
                      <a16:colId xmlns:a16="http://schemas.microsoft.com/office/drawing/2014/main" val="2847079029"/>
                    </a:ext>
                  </a:extLst>
                </a:gridCol>
                <a:gridCol w="613986">
                  <a:extLst>
                    <a:ext uri="{9D8B030D-6E8A-4147-A177-3AD203B41FA5}">
                      <a16:colId xmlns:a16="http://schemas.microsoft.com/office/drawing/2014/main" val="963914639"/>
                    </a:ext>
                  </a:extLst>
                </a:gridCol>
                <a:gridCol w="531554">
                  <a:extLst>
                    <a:ext uri="{9D8B030D-6E8A-4147-A177-3AD203B41FA5}">
                      <a16:colId xmlns:a16="http://schemas.microsoft.com/office/drawing/2014/main" val="891050980"/>
                    </a:ext>
                  </a:extLst>
                </a:gridCol>
              </a:tblGrid>
              <a:tr h="670303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Objekts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2221/2321 Apkure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2222     Ūdens un kanalizācija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2223 Elektro-   enerģija</a:t>
                      </a:r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2224 Atkritumu izvešana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2229 Komunālie pakalpojumi</a:t>
                      </a: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2241    Telpu remonts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2243    Iekārtu remonts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2244 Nekustamā īpašuma uzturēšana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2264   Iekārtu,  inventāra  noma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2311/2314</a:t>
                      </a:r>
                    </a:p>
                    <a:p>
                      <a:pPr algn="ctr" fontAlgn="ctr"/>
                      <a:r>
                        <a:rPr lang="lv-L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Biroja preces</a:t>
                      </a: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 dirty="0">
                          <a:effectLst/>
                          <a:latin typeface="Montserrat" panose="00000500000000000000" pitchFamily="2" charset="-70"/>
                        </a:rPr>
                        <a:t>2312 Inventārs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2329         Elektro-   materiāli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2359 Dažādi materiāli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u="none" strike="noStrike"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  <a:endParaRPr lang="lv-LV" sz="10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70"/>
                      </a:endParaRPr>
                    </a:p>
                  </a:txBody>
                  <a:tcPr marL="6445" marR="6445" marT="644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75081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7,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6 596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1 394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16 999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3 485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6 928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2 918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2 343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2 138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3 681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49 208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76771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Stacijas 5,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9 129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9 491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713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739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5 465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27 576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6528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33A,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91 778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5 122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45 250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3 788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53 531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12 698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141 377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6 291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360 654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30044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Gaujas iela 16,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15 356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3 664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4 776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772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1 463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28 152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92383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Pirmā iela 42a,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17 587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11 345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1 784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641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2 683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2 541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38 301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052304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Garā iela 20,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7 312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6 744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25 891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1 039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3 641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706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890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2 863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51 194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52127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Jūras iela 4,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2 003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3 656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621890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Riekstiņš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48 050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8 481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1 890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13 177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3 425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2 393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9 555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87 971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198978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PII Piejūra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20 692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5 395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1 600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1 828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2 570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976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7 576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40 746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89355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pamatskola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37 086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5 959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1 924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6 661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107 947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7 720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167 508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881064"/>
                  </a:ext>
                </a:extLst>
              </a:tr>
              <a:tr h="52297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Tautas nams Ozolaine,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12 394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769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1 944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1 459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280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676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19 157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71055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Novadpētniecības centrs, Carnikava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1 258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147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1 896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68856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Ielu apgaismojums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164 885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46 010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2 157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213 052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269669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Polderi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57 644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7 889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65 581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54036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Stadioni, Pumpu trase, Zibeņi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7 133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12 730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458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3 548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23 869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448859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Kapi Siguļi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2 148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2 174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9560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Kapi Baltezers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187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25 408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794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2 883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29 574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45357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Angāri Carnikavas pagasts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9 987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6 191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10 183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528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472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811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1 886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30 589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393857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Angārs Elīzes iela 10, Kadaga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11 770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1 963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13 733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4665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Stāvlaukumi, Carnikavas pagasts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1 901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4 312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7 371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13 584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76868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Līgo laukums, Ādaži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5 442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194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1 450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7 086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324804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Carnikavas parks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2 597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351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809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3 782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101484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Sabiedriskās tualetes Ādažu novads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1 501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907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169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208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2 519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5 304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402813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Īres dzīvokļi, sociālie dzīvokļi Ādažu pagasts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279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3 272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58 694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127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1 413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426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1 397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65 691</a:t>
                      </a:r>
                    </a:p>
                  </a:txBody>
                  <a:tcPr marL="7620" marR="7620" marT="762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53732"/>
                  </a:ext>
                </a:extLst>
              </a:tr>
              <a:tr h="161283">
                <a:tc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Kopā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268 261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31 348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345 100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72 476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3 272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157 223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49 154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337 237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4 957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3 465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4 507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10 537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62 499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70"/>
                        </a:rPr>
                        <a:t>1 350 037</a:t>
                      </a:r>
                    </a:p>
                  </a:txBody>
                  <a:tcPr marL="7620" marR="7620" marT="7620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59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17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7F57-CA7E-F7EB-8F2E-95973321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95959"/>
                </a:solidFill>
                <a:latin typeface="Montserrat" panose="00000500000000000000" pitchFamily="2" charset="-70"/>
              </a:rPr>
              <a:t>PAŠU IEŅĒMUMI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D1CAF-F3B8-B21E-56F9-4918A3B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F4D8E-CD65-4F35-8BD0-06266F968DF1}" type="slidenum">
              <a:rPr lang="lv-LV" smtClean="0"/>
              <a:t>7</a:t>
            </a:fld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1477818" y="1403158"/>
            <a:ext cx="97375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Ieņēmumi sastāv no: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Kanalizācijas, kas veido 113% no plānotās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Ūdensapgādes, kas veido 116% no plānotās  izpildes;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Siltumapgādes, kas veido 74% no plānotās  izpildes.</a:t>
            </a:r>
          </a:p>
          <a:p>
            <a:pPr algn="just"/>
            <a:r>
              <a:rPr lang="lv-LV" sz="1400" dirty="0">
                <a:latin typeface="Montserrat" panose="00000500000000000000" pitchFamily="50" charset="-70"/>
              </a:rPr>
              <a:t>Tabulā apskatāma izdevumu izpilde attiecībā pret plānu.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66889"/>
              </p:ext>
            </p:extLst>
          </p:nvPr>
        </p:nvGraphicFramePr>
        <p:xfrm>
          <a:off x="-115444" y="2572709"/>
          <a:ext cx="11904955" cy="428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95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A025-963A-4CC6-7E81-892AD7A4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4" y="199162"/>
            <a:ext cx="10499785" cy="853262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NAUDAS</a:t>
            </a:r>
            <a:r>
              <a:rPr lang="lv-LV" sz="3600" b="1" baseline="0" dirty="0">
                <a:solidFill>
                  <a:srgbClr val="58585B"/>
                </a:solidFill>
                <a:latin typeface="Montserrat" panose="00000500000000000000" pitchFamily="2" charset="-70"/>
                <a:cs typeface="Times New Roman" panose="02020603050405020304" pitchFamily="18" charset="0"/>
              </a:rPr>
              <a:t> LĪDZEKĻU ATLIKUMS KONTĀ</a:t>
            </a:r>
            <a:endParaRPr lang="lv-LV" sz="3600" dirty="0">
              <a:solidFill>
                <a:srgbClr val="58585B"/>
              </a:solidFill>
              <a:latin typeface="Montserrat" panose="00000500000000000000" pitchFamily="2" charset="-7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2A232-AB97-5B3E-BA2E-822DB87A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531" y="6476275"/>
            <a:ext cx="2743200" cy="365125"/>
          </a:xfrm>
        </p:spPr>
        <p:txBody>
          <a:bodyPr/>
          <a:lstStyle/>
          <a:p>
            <a:fld id="{F27F4D8E-CD65-4F35-8BD0-06266F968DF1}" type="slidenum">
              <a:rPr lang="lv-LV" smtClean="0"/>
              <a:t>8</a:t>
            </a:fld>
            <a:endParaRPr lang="lv-LV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18854"/>
              </p:ext>
            </p:extLst>
          </p:nvPr>
        </p:nvGraphicFramePr>
        <p:xfrm>
          <a:off x="365760" y="1741040"/>
          <a:ext cx="11485929" cy="503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FFA78C-A86F-2645-8178-58570FAB723E}"/>
              </a:ext>
            </a:extLst>
          </p:cNvPr>
          <p:cNvSpPr txBox="1"/>
          <p:nvPr/>
        </p:nvSpPr>
        <p:spPr>
          <a:xfrm>
            <a:off x="1081271" y="109105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1400" dirty="0">
                <a:latin typeface="Montserrat" panose="00000500000000000000" pitchFamily="50" charset="-70"/>
              </a:rPr>
              <a:t>Naudas līdzekļu atlikumu veido: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Teritorijas un ēku apsaimniekošanai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Ielu un ceļu uzturēšanai saņemtais finansējums;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lv-LV" sz="1400" dirty="0">
                <a:latin typeface="Montserrat" panose="00000500000000000000" pitchFamily="50" charset="-70"/>
              </a:rPr>
              <a:t>Saimnieciskās darbības ieņēmumi, kur siltumapgādes atlikums uz gada beigām ir negatīvs .</a:t>
            </a:r>
          </a:p>
        </p:txBody>
      </p:sp>
    </p:spTree>
    <p:extLst>
      <p:ext uri="{BB962C8B-B14F-4D97-AF65-F5344CB8AC3E}">
        <p14:creationId xmlns:p14="http://schemas.microsoft.com/office/powerpoint/2010/main" val="189396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6CE7-3C2C-66D1-977D-A7692063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23" y="105250"/>
            <a:ext cx="5246255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58585B"/>
                </a:solidFill>
                <a:latin typeface="Montserrat" panose="00000500000000000000" pitchFamily="2" charset="-70"/>
              </a:rPr>
              <a:t>DEBITORI</a:t>
            </a:r>
            <a:endParaRPr lang="lv-LV" sz="3600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01F7F-4A54-801A-38DB-E5F3B9DC6E27}"/>
              </a:ext>
            </a:extLst>
          </p:cNvPr>
          <p:cNvSpPr txBox="1"/>
          <p:nvPr/>
        </p:nvSpPr>
        <p:spPr>
          <a:xfrm>
            <a:off x="328124" y="1536063"/>
            <a:ext cx="458931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lv-LV" sz="1300" dirty="0">
                <a:latin typeface="Montserrat" panose="00000500000000000000" pitchFamily="2" charset="-70"/>
              </a:rPr>
              <a:t>Kopējais debitoru parāds veido 266 tūkst. </a:t>
            </a:r>
            <a:r>
              <a:rPr lang="lv-LV" sz="1300" i="1" dirty="0">
                <a:latin typeface="Montserrat" panose="00000500000000000000" pitchFamily="2" charset="-70"/>
              </a:rPr>
              <a:t>eiro</a:t>
            </a:r>
            <a:r>
              <a:rPr lang="lv-LV" sz="1300" dirty="0">
                <a:latin typeface="Montserrat" panose="00000500000000000000" pitchFamily="2" charset="-70"/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latin typeface="Montserrat" panose="00000500000000000000" pitchFamily="2" charset="-70"/>
              </a:rPr>
              <a:t>Siltumapgādes debitori veido 69% (183 353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latin typeface="Montserrat" panose="00000500000000000000" pitchFamily="2" charset="-70"/>
              </a:rPr>
              <a:t>Ūdensapgādes debitori veido 11% (28 368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latin typeface="Montserrat" panose="00000500000000000000" pitchFamily="2" charset="-70"/>
              </a:rPr>
              <a:t>Kanalizācijas debitori veido 30% (43 811 EUR);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300" dirty="0">
                <a:latin typeface="Montserrat" panose="00000500000000000000" pitchFamily="2" charset="-70"/>
              </a:rPr>
              <a:t>Pārējie debitori veido 4% (10 948 EUR).</a:t>
            </a:r>
          </a:p>
          <a:p>
            <a:pPr algn="just">
              <a:spcBef>
                <a:spcPts val="600"/>
              </a:spcBef>
            </a:pPr>
            <a:r>
              <a:rPr lang="lv-LV" sz="1300" dirty="0">
                <a:latin typeface="Montserrat" panose="00000500000000000000" pitchFamily="2" charset="-70"/>
              </a:rPr>
              <a:t>Debitoru kopējai parāds ziemas sezonā ir pieaudzis.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784612"/>
              </p:ext>
            </p:extLst>
          </p:nvPr>
        </p:nvGraphicFramePr>
        <p:xfrm>
          <a:off x="-22881" y="3134029"/>
          <a:ext cx="5038725" cy="417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A48A6C-6D54-C3C0-96B6-220738E860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826797"/>
              </p:ext>
            </p:extLst>
          </p:nvPr>
        </p:nvGraphicFramePr>
        <p:xfrm>
          <a:off x="4917440" y="0"/>
          <a:ext cx="727455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526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51191</TotalTime>
  <Words>2064</Words>
  <Application>Microsoft Office PowerPoint</Application>
  <PresentationFormat>Widescreen</PresentationFormat>
  <Paragraphs>698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Medium</vt:lpstr>
      <vt:lpstr>Symbol</vt:lpstr>
      <vt:lpstr>Times New Roman</vt:lpstr>
      <vt:lpstr>Wingdings</vt:lpstr>
      <vt:lpstr>Office Theme</vt:lpstr>
      <vt:lpstr>1_Office Theme</vt:lpstr>
      <vt:lpstr>PowerPoint Presentation</vt:lpstr>
      <vt:lpstr>IZDEVUMI KOPĀ</vt:lpstr>
      <vt:lpstr>INVESTĪCIJU PROJEKTI</vt:lpstr>
      <vt:lpstr>BuDŽETA IZPILDE PA IZDEVUMU VEIDIEM</vt:lpstr>
      <vt:lpstr>BuDŽETA IZPILDE PA IZDEVUMU VEIDIEM</vt:lpstr>
      <vt:lpstr>Pašvaldības iestāžu uzturēšanas izmaksas</vt:lpstr>
      <vt:lpstr>PAŠU IEŅĒMUMI</vt:lpstr>
      <vt:lpstr>NAUDAS LĪDZEKĻU ATLIKUMS KONTĀ</vt:lpstr>
      <vt:lpstr>DEBITORI</vt:lpstr>
      <vt:lpstr>DEBITORI</vt:lpstr>
      <vt:lpstr>IEPIRKUMI IV CETURKSNĪ</vt:lpstr>
      <vt:lpstr>IEPIRKUMI IV CETURKSNĪ</vt:lpstr>
      <vt:lpstr>IEPIRKUMI IV CETURKSNĪ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Laura Krope</cp:lastModifiedBy>
  <cp:revision>291</cp:revision>
  <cp:lastPrinted>2024-01-17T06:47:34Z</cp:lastPrinted>
  <dcterms:created xsi:type="dcterms:W3CDTF">2022-12-08T15:15:20Z</dcterms:created>
  <dcterms:modified xsi:type="dcterms:W3CDTF">2024-01-17T06:58:09Z</dcterms:modified>
</cp:coreProperties>
</file>