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22"/>
  </p:notesMasterIdLst>
  <p:sldIdLst>
    <p:sldId id="456" r:id="rId2"/>
    <p:sldId id="455" r:id="rId3"/>
    <p:sldId id="259" r:id="rId4"/>
    <p:sldId id="258" r:id="rId5"/>
    <p:sldId id="457" r:id="rId6"/>
    <p:sldId id="432" r:id="rId7"/>
    <p:sldId id="434" r:id="rId8"/>
    <p:sldId id="442" r:id="rId9"/>
    <p:sldId id="448" r:id="rId10"/>
    <p:sldId id="450" r:id="rId11"/>
    <p:sldId id="449" r:id="rId12"/>
    <p:sldId id="444" r:id="rId13"/>
    <p:sldId id="452" r:id="rId14"/>
    <p:sldId id="451" r:id="rId15"/>
    <p:sldId id="447" r:id="rId16"/>
    <p:sldId id="453" r:id="rId17"/>
    <p:sldId id="445" r:id="rId18"/>
    <p:sldId id="446" r:id="rId19"/>
    <p:sldId id="458" r:id="rId20"/>
    <p:sldId id="282"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ontserrat" panose="00000500000000000000" pitchFamily="50" charset="-70"/>
      <p:regular r:id="rId29"/>
      <p:bold r:id="rId30"/>
      <p:italic r:id="rId31"/>
      <p:boldItalic r:id="rId32"/>
    </p:embeddedFont>
    <p:embeddedFont>
      <p:font typeface="Montserrat Classic Bold" panose="020B0604020202020204" charset="0"/>
      <p:regular r:id="rId33"/>
      <p:bold r:id="rId34"/>
      <p:italic r:id="rId35"/>
      <p:boldItalic r:id="rId36"/>
    </p:embeddedFont>
    <p:embeddedFont>
      <p:font typeface="Montserrat Semi-Bold Bold" panose="020B0604020202020204" charset="0"/>
      <p:regular r:id="rId37"/>
      <p:bold r:id="rId38"/>
      <p:italic r:id="rId39"/>
      <p:boldItalic r:id="rId40"/>
    </p:embeddedFont>
  </p:embeddedFontLst>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5BC134-7B5B-B442-AA6C-8768B5ED0E5D}">
          <p14:sldIdLst>
            <p14:sldId id="456"/>
            <p14:sldId id="455"/>
            <p14:sldId id="259"/>
            <p14:sldId id="258"/>
            <p14:sldId id="457"/>
            <p14:sldId id="432"/>
            <p14:sldId id="434"/>
            <p14:sldId id="442"/>
            <p14:sldId id="448"/>
            <p14:sldId id="450"/>
            <p14:sldId id="449"/>
            <p14:sldId id="444"/>
            <p14:sldId id="452"/>
            <p14:sldId id="451"/>
            <p14:sldId id="447"/>
            <p14:sldId id="453"/>
            <p14:sldId id="445"/>
            <p14:sldId id="446"/>
            <p14:sldId id="458"/>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4839"/>
    <a:srgbClr val="4D4D4C"/>
    <a:srgbClr val="0F162B"/>
    <a:srgbClr val="C04900"/>
    <a:srgbClr val="CDC847"/>
    <a:srgbClr val="77A4BE"/>
    <a:srgbClr val="E1BF41"/>
    <a:srgbClr val="DBDE49"/>
    <a:srgbClr val="DBEB00"/>
    <a:srgbClr val="6E7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5" autoAdjust="0"/>
    <p:restoredTop sz="94674" autoAdjust="0"/>
  </p:normalViewPr>
  <p:slideViewPr>
    <p:cSldViewPr>
      <p:cViewPr varScale="1">
        <p:scale>
          <a:sx n="52" d="100"/>
          <a:sy n="52" d="100"/>
        </p:scale>
        <p:origin x="1142" y="62"/>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E5A0-D6E5-8549-9779-CFE680BF9E89}" type="datetimeFigureOut">
              <a:rPr lang="en-LV" smtClean="0"/>
              <a:t>02/08/2024</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E27AA-9BC7-E84F-8718-96696ED692D6}" type="slidenum">
              <a:rPr lang="en-LV" smtClean="0"/>
              <a:t>‹#›</a:t>
            </a:fld>
            <a:endParaRPr lang="en-LV"/>
          </a:p>
        </p:txBody>
      </p:sp>
    </p:spTree>
    <p:extLst>
      <p:ext uri="{BB962C8B-B14F-4D97-AF65-F5344CB8AC3E}">
        <p14:creationId xmlns:p14="http://schemas.microsoft.com/office/powerpoint/2010/main" val="42288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41C8-3AEE-92D0-6BC7-43B9298F413D}"/>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en-LV"/>
          </a:p>
        </p:txBody>
      </p:sp>
      <p:sp>
        <p:nvSpPr>
          <p:cNvPr id="3" name="Subtitle 2">
            <a:extLst>
              <a:ext uri="{FF2B5EF4-FFF2-40B4-BE49-F238E27FC236}">
                <a16:creationId xmlns:a16="http://schemas.microsoft.com/office/drawing/2014/main" id="{DDB5853E-7624-0FE6-9FFF-82B092C161C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LV"/>
          </a:p>
        </p:txBody>
      </p:sp>
      <p:sp>
        <p:nvSpPr>
          <p:cNvPr id="4" name="Date Placeholder 3">
            <a:extLst>
              <a:ext uri="{FF2B5EF4-FFF2-40B4-BE49-F238E27FC236}">
                <a16:creationId xmlns:a16="http://schemas.microsoft.com/office/drawing/2014/main" id="{CE96A15C-33BA-109B-C718-857CACB9953B}"/>
              </a:ext>
            </a:extLst>
          </p:cNvPr>
          <p:cNvSpPr>
            <a:spLocks noGrp="1"/>
          </p:cNvSpPr>
          <p:nvPr>
            <p:ph type="dt" sz="half" idx="10"/>
          </p:nvPr>
        </p:nvSpPr>
        <p:spPr/>
        <p:txBody>
          <a:bodyPr/>
          <a:lstStyle/>
          <a:p>
            <a:fld id="{E713DBD1-BBC6-144F-BB04-668AE50EEAA2}" type="datetime1">
              <a:rPr lang="en-US" smtClean="0"/>
              <a:t>2/8/2024</a:t>
            </a:fld>
            <a:endParaRPr lang="en-US"/>
          </a:p>
        </p:txBody>
      </p:sp>
      <p:sp>
        <p:nvSpPr>
          <p:cNvPr id="5" name="Footer Placeholder 4">
            <a:extLst>
              <a:ext uri="{FF2B5EF4-FFF2-40B4-BE49-F238E27FC236}">
                <a16:creationId xmlns:a16="http://schemas.microsoft.com/office/drawing/2014/main" id="{14FF34E3-512D-C7E8-C9A1-C78861BE7332}"/>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A727C26C-60F9-7124-6965-208FDD9097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72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ECC4-E968-3D5F-03A5-A4E8DD09E750}"/>
              </a:ext>
            </a:extLst>
          </p:cNvPr>
          <p:cNvSpPr>
            <a:spLocks noGrp="1"/>
          </p:cNvSpPr>
          <p:nvPr>
            <p:ph type="title"/>
          </p:nvPr>
        </p:nvSpPr>
        <p:spPr/>
        <p:txBody>
          <a:bodyPr/>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B74C209E-3B70-2EEE-3172-85E0E4BC3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08E690F4-4792-117B-6615-1DA3855EC3DE}"/>
              </a:ext>
            </a:extLst>
          </p:cNvPr>
          <p:cNvSpPr>
            <a:spLocks noGrp="1"/>
          </p:cNvSpPr>
          <p:nvPr>
            <p:ph type="dt" sz="half" idx="10"/>
          </p:nvPr>
        </p:nvSpPr>
        <p:spPr/>
        <p:txBody>
          <a:bodyPr/>
          <a:lstStyle/>
          <a:p>
            <a:fld id="{4B22B9F0-4552-AC48-AA4F-42211AD280FC}" type="datetime1">
              <a:rPr lang="en-US" smtClean="0"/>
              <a:t>2/8/2024</a:t>
            </a:fld>
            <a:endParaRPr lang="en-US"/>
          </a:p>
        </p:txBody>
      </p:sp>
      <p:sp>
        <p:nvSpPr>
          <p:cNvPr id="5" name="Footer Placeholder 4">
            <a:extLst>
              <a:ext uri="{FF2B5EF4-FFF2-40B4-BE49-F238E27FC236}">
                <a16:creationId xmlns:a16="http://schemas.microsoft.com/office/drawing/2014/main" id="{C7E5E789-7E16-BCEA-D165-29D3EA95E40B}"/>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29CCF779-A07C-29D5-7113-0D73DB7D8E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59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2C63-D56C-29F1-9C66-0F53431B77F2}"/>
              </a:ext>
            </a:extLst>
          </p:cNvPr>
          <p:cNvSpPr>
            <a:spLocks noGrp="1"/>
          </p:cNvSpPr>
          <p:nvPr>
            <p:ph type="title" orient="vert"/>
          </p:nvPr>
        </p:nvSpPr>
        <p:spPr>
          <a:xfrm>
            <a:off x="13087350" y="547688"/>
            <a:ext cx="3943350" cy="8717757"/>
          </a:xfrm>
        </p:spPr>
        <p:txBody>
          <a:bodyPr vert="eaVert"/>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33B5D915-09E9-64BF-214D-C4117A112EB7}"/>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94E2A7ED-2898-66C5-8B14-CAF10E38CDF3}"/>
              </a:ext>
            </a:extLst>
          </p:cNvPr>
          <p:cNvSpPr>
            <a:spLocks noGrp="1"/>
          </p:cNvSpPr>
          <p:nvPr>
            <p:ph type="dt" sz="half" idx="10"/>
          </p:nvPr>
        </p:nvSpPr>
        <p:spPr/>
        <p:txBody>
          <a:bodyPr/>
          <a:lstStyle/>
          <a:p>
            <a:fld id="{B77F4B85-EE1C-824B-90CF-74BDD2F38CBA}" type="datetime1">
              <a:rPr lang="en-US" smtClean="0"/>
              <a:t>2/8/2024</a:t>
            </a:fld>
            <a:endParaRPr lang="en-US"/>
          </a:p>
        </p:txBody>
      </p:sp>
      <p:sp>
        <p:nvSpPr>
          <p:cNvPr id="5" name="Footer Placeholder 4">
            <a:extLst>
              <a:ext uri="{FF2B5EF4-FFF2-40B4-BE49-F238E27FC236}">
                <a16:creationId xmlns:a16="http://schemas.microsoft.com/office/drawing/2014/main" id="{D620F789-33AC-09E2-11AD-9629C78860C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95ED5682-811F-8F9D-7DA1-21B71EA85A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465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5D27-CFB8-6153-AFDF-92C8AF72B967}"/>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7A323432-3351-EE92-DC29-797117BD9D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D8366F2B-CBAE-511B-DF3A-726E8FE20A09}"/>
              </a:ext>
            </a:extLst>
          </p:cNvPr>
          <p:cNvSpPr>
            <a:spLocks noGrp="1"/>
          </p:cNvSpPr>
          <p:nvPr>
            <p:ph type="dt" sz="half" idx="10"/>
          </p:nvPr>
        </p:nvSpPr>
        <p:spPr/>
        <p:txBody>
          <a:bodyPr/>
          <a:lstStyle/>
          <a:p>
            <a:fld id="{1AC8FE41-FDFF-8047-B79B-356A78FD3E08}" type="datetime1">
              <a:rPr lang="en-US" smtClean="0"/>
              <a:t>2/8/2024</a:t>
            </a:fld>
            <a:endParaRPr lang="en-US"/>
          </a:p>
        </p:txBody>
      </p:sp>
      <p:sp>
        <p:nvSpPr>
          <p:cNvPr id="5" name="Footer Placeholder 4">
            <a:extLst>
              <a:ext uri="{FF2B5EF4-FFF2-40B4-BE49-F238E27FC236}">
                <a16:creationId xmlns:a16="http://schemas.microsoft.com/office/drawing/2014/main" id="{89F8B86A-7330-3189-51EC-BC8929C5282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83C7A196-DFA2-AAF7-EC91-6BC8AA594F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107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6080-85A1-2BCE-DD4A-744EDE67428A}"/>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en-LV"/>
          </a:p>
        </p:txBody>
      </p:sp>
      <p:sp>
        <p:nvSpPr>
          <p:cNvPr id="3" name="Text Placeholder 2">
            <a:extLst>
              <a:ext uri="{FF2B5EF4-FFF2-40B4-BE49-F238E27FC236}">
                <a16:creationId xmlns:a16="http://schemas.microsoft.com/office/drawing/2014/main" id="{75DCFDBD-BC6E-47B5-E97C-F392EFE330F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650B6-31BE-D0E5-FBBD-D6C76947F50F}"/>
              </a:ext>
            </a:extLst>
          </p:cNvPr>
          <p:cNvSpPr>
            <a:spLocks noGrp="1"/>
          </p:cNvSpPr>
          <p:nvPr>
            <p:ph type="dt" sz="half" idx="10"/>
          </p:nvPr>
        </p:nvSpPr>
        <p:spPr/>
        <p:txBody>
          <a:bodyPr/>
          <a:lstStyle/>
          <a:p>
            <a:fld id="{B1FB4E0E-0A54-0C4A-A6CD-2D1CE1D43E84}" type="datetime1">
              <a:rPr lang="en-US" smtClean="0"/>
              <a:t>2/8/2024</a:t>
            </a:fld>
            <a:endParaRPr lang="en-US"/>
          </a:p>
        </p:txBody>
      </p:sp>
      <p:sp>
        <p:nvSpPr>
          <p:cNvPr id="5" name="Footer Placeholder 4">
            <a:extLst>
              <a:ext uri="{FF2B5EF4-FFF2-40B4-BE49-F238E27FC236}">
                <a16:creationId xmlns:a16="http://schemas.microsoft.com/office/drawing/2014/main" id="{AE73D1AE-D253-228A-7B9E-C7AC2A94346A}"/>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4EA522A7-AC36-79E5-5420-725C999A14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587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326-4237-8C99-A138-C1AD8BB9E38D}"/>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A0963024-7751-26EA-428C-2497E4D11A3C}"/>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Content Placeholder 3">
            <a:extLst>
              <a:ext uri="{FF2B5EF4-FFF2-40B4-BE49-F238E27FC236}">
                <a16:creationId xmlns:a16="http://schemas.microsoft.com/office/drawing/2014/main" id="{92FAC09D-1B7E-3147-32EF-ED6BCB15D32E}"/>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Date Placeholder 4">
            <a:extLst>
              <a:ext uri="{FF2B5EF4-FFF2-40B4-BE49-F238E27FC236}">
                <a16:creationId xmlns:a16="http://schemas.microsoft.com/office/drawing/2014/main" id="{138949EF-83E8-87AD-CBA1-DAC812DA593A}"/>
              </a:ext>
            </a:extLst>
          </p:cNvPr>
          <p:cNvSpPr>
            <a:spLocks noGrp="1"/>
          </p:cNvSpPr>
          <p:nvPr>
            <p:ph type="dt" sz="half" idx="10"/>
          </p:nvPr>
        </p:nvSpPr>
        <p:spPr/>
        <p:txBody>
          <a:bodyPr/>
          <a:lstStyle/>
          <a:p>
            <a:fld id="{59D80C60-2641-914D-8720-24CB9E1544F8}" type="datetime1">
              <a:rPr lang="en-US" smtClean="0"/>
              <a:t>2/8/2024</a:t>
            </a:fld>
            <a:endParaRPr lang="en-US"/>
          </a:p>
        </p:txBody>
      </p:sp>
      <p:sp>
        <p:nvSpPr>
          <p:cNvPr id="6" name="Footer Placeholder 5">
            <a:extLst>
              <a:ext uri="{FF2B5EF4-FFF2-40B4-BE49-F238E27FC236}">
                <a16:creationId xmlns:a16="http://schemas.microsoft.com/office/drawing/2014/main" id="{B2D8BB95-20DC-906F-19A8-2F37569E0FE5}"/>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1E0908B5-0AAB-EE31-068F-43822183CD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579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844F-BA58-53F9-0B1E-A3AE12488D79}"/>
              </a:ext>
            </a:extLst>
          </p:cNvPr>
          <p:cNvSpPr>
            <a:spLocks noGrp="1"/>
          </p:cNvSpPr>
          <p:nvPr>
            <p:ph type="title"/>
          </p:nvPr>
        </p:nvSpPr>
        <p:spPr>
          <a:xfrm>
            <a:off x="1259682" y="547688"/>
            <a:ext cx="15773400" cy="1988345"/>
          </a:xfrm>
        </p:spPr>
        <p:txBody>
          <a:bodyPr/>
          <a:lstStyle/>
          <a:p>
            <a:r>
              <a:rPr lang="en-GB"/>
              <a:t>Click to edit Master title style</a:t>
            </a:r>
            <a:endParaRPr lang="en-LV"/>
          </a:p>
        </p:txBody>
      </p:sp>
      <p:sp>
        <p:nvSpPr>
          <p:cNvPr id="3" name="Text Placeholder 2">
            <a:extLst>
              <a:ext uri="{FF2B5EF4-FFF2-40B4-BE49-F238E27FC236}">
                <a16:creationId xmlns:a16="http://schemas.microsoft.com/office/drawing/2014/main" id="{C65BB852-EB59-4733-F019-52D320C33EE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5F41A709-738A-0ACA-8E91-C7EAE6E69E1F}"/>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Text Placeholder 4">
            <a:extLst>
              <a:ext uri="{FF2B5EF4-FFF2-40B4-BE49-F238E27FC236}">
                <a16:creationId xmlns:a16="http://schemas.microsoft.com/office/drawing/2014/main" id="{4DE12C7B-5E80-8DB1-4700-6C29C2D72B5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1D052-34EE-7525-5892-BA95E22BEDE8}"/>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7" name="Date Placeholder 6">
            <a:extLst>
              <a:ext uri="{FF2B5EF4-FFF2-40B4-BE49-F238E27FC236}">
                <a16:creationId xmlns:a16="http://schemas.microsoft.com/office/drawing/2014/main" id="{AB8A356C-9086-F788-A384-04A08B872770}"/>
              </a:ext>
            </a:extLst>
          </p:cNvPr>
          <p:cNvSpPr>
            <a:spLocks noGrp="1"/>
          </p:cNvSpPr>
          <p:nvPr>
            <p:ph type="dt" sz="half" idx="10"/>
          </p:nvPr>
        </p:nvSpPr>
        <p:spPr/>
        <p:txBody>
          <a:bodyPr/>
          <a:lstStyle/>
          <a:p>
            <a:fld id="{CFE1618D-AFDF-4441-B6AC-AB7256007DBD}" type="datetime1">
              <a:rPr lang="en-US" smtClean="0"/>
              <a:t>2/8/2024</a:t>
            </a:fld>
            <a:endParaRPr lang="en-US"/>
          </a:p>
        </p:txBody>
      </p:sp>
      <p:sp>
        <p:nvSpPr>
          <p:cNvPr id="8" name="Footer Placeholder 7">
            <a:extLst>
              <a:ext uri="{FF2B5EF4-FFF2-40B4-BE49-F238E27FC236}">
                <a16:creationId xmlns:a16="http://schemas.microsoft.com/office/drawing/2014/main" id="{345E61E3-D88C-E4D3-B411-2D18686FF5BA}"/>
              </a:ext>
            </a:extLst>
          </p:cNvPr>
          <p:cNvSpPr>
            <a:spLocks noGrp="1"/>
          </p:cNvSpPr>
          <p:nvPr>
            <p:ph type="ftr" sz="quarter" idx="11"/>
          </p:nvPr>
        </p:nvSpPr>
        <p:spPr/>
        <p:txBody>
          <a:bodyPr/>
          <a:lstStyle/>
          <a:p>
            <a:r>
              <a:rPr lang="en-US"/>
              <a:t>Ādažu</a:t>
            </a:r>
          </a:p>
        </p:txBody>
      </p:sp>
      <p:sp>
        <p:nvSpPr>
          <p:cNvPr id="9" name="Slide Number Placeholder 8">
            <a:extLst>
              <a:ext uri="{FF2B5EF4-FFF2-40B4-BE49-F238E27FC236}">
                <a16:creationId xmlns:a16="http://schemas.microsoft.com/office/drawing/2014/main" id="{F3AF31C9-BBD9-6921-93CF-46488A8114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53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E216-8084-B633-9437-CBA62A0AA53D}"/>
              </a:ext>
            </a:extLst>
          </p:cNvPr>
          <p:cNvSpPr>
            <a:spLocks noGrp="1"/>
          </p:cNvSpPr>
          <p:nvPr>
            <p:ph type="title"/>
          </p:nvPr>
        </p:nvSpPr>
        <p:spPr/>
        <p:txBody>
          <a:bodyPr/>
          <a:lstStyle/>
          <a:p>
            <a:r>
              <a:rPr lang="en-GB"/>
              <a:t>Click to edit Master title style</a:t>
            </a:r>
            <a:endParaRPr lang="en-LV"/>
          </a:p>
        </p:txBody>
      </p:sp>
      <p:sp>
        <p:nvSpPr>
          <p:cNvPr id="3" name="Date Placeholder 2">
            <a:extLst>
              <a:ext uri="{FF2B5EF4-FFF2-40B4-BE49-F238E27FC236}">
                <a16:creationId xmlns:a16="http://schemas.microsoft.com/office/drawing/2014/main" id="{A691758F-5162-D689-4336-005E6C00DACB}"/>
              </a:ext>
            </a:extLst>
          </p:cNvPr>
          <p:cNvSpPr>
            <a:spLocks noGrp="1"/>
          </p:cNvSpPr>
          <p:nvPr>
            <p:ph type="dt" sz="half" idx="10"/>
          </p:nvPr>
        </p:nvSpPr>
        <p:spPr/>
        <p:txBody>
          <a:bodyPr/>
          <a:lstStyle/>
          <a:p>
            <a:fld id="{7E6D66EA-52B9-B847-AD9B-694F049B33E6}" type="datetime1">
              <a:rPr lang="en-US" smtClean="0"/>
              <a:t>2/8/2024</a:t>
            </a:fld>
            <a:endParaRPr lang="en-US"/>
          </a:p>
        </p:txBody>
      </p:sp>
      <p:sp>
        <p:nvSpPr>
          <p:cNvPr id="4" name="Footer Placeholder 3">
            <a:extLst>
              <a:ext uri="{FF2B5EF4-FFF2-40B4-BE49-F238E27FC236}">
                <a16:creationId xmlns:a16="http://schemas.microsoft.com/office/drawing/2014/main" id="{780B3810-4CF9-82A3-8E86-847DD431FDDF}"/>
              </a:ext>
            </a:extLst>
          </p:cNvPr>
          <p:cNvSpPr>
            <a:spLocks noGrp="1"/>
          </p:cNvSpPr>
          <p:nvPr>
            <p:ph type="ftr" sz="quarter" idx="11"/>
          </p:nvPr>
        </p:nvSpPr>
        <p:spPr/>
        <p:txBody>
          <a:bodyPr/>
          <a:lstStyle/>
          <a:p>
            <a:r>
              <a:rPr lang="en-US"/>
              <a:t>Ādažu</a:t>
            </a:r>
          </a:p>
        </p:txBody>
      </p:sp>
      <p:sp>
        <p:nvSpPr>
          <p:cNvPr id="5" name="Slide Number Placeholder 4">
            <a:extLst>
              <a:ext uri="{FF2B5EF4-FFF2-40B4-BE49-F238E27FC236}">
                <a16:creationId xmlns:a16="http://schemas.microsoft.com/office/drawing/2014/main" id="{D23C755D-5FC6-111E-7F40-7D49247886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40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EF83-3619-4F9B-E568-FE7EED13213C}"/>
              </a:ext>
            </a:extLst>
          </p:cNvPr>
          <p:cNvSpPr>
            <a:spLocks noGrp="1"/>
          </p:cNvSpPr>
          <p:nvPr>
            <p:ph type="dt" sz="half" idx="10"/>
          </p:nvPr>
        </p:nvSpPr>
        <p:spPr/>
        <p:txBody>
          <a:bodyPr/>
          <a:lstStyle/>
          <a:p>
            <a:fld id="{B4A9F490-1998-4A44-A624-42F54DBDC226}" type="datetime1">
              <a:rPr lang="en-US" smtClean="0"/>
              <a:t>2/8/2024</a:t>
            </a:fld>
            <a:endParaRPr lang="en-US"/>
          </a:p>
        </p:txBody>
      </p:sp>
      <p:sp>
        <p:nvSpPr>
          <p:cNvPr id="3" name="Footer Placeholder 2">
            <a:extLst>
              <a:ext uri="{FF2B5EF4-FFF2-40B4-BE49-F238E27FC236}">
                <a16:creationId xmlns:a16="http://schemas.microsoft.com/office/drawing/2014/main" id="{E242AA65-086E-6BC2-BF9E-C82C5EEA62D1}"/>
              </a:ext>
            </a:extLst>
          </p:cNvPr>
          <p:cNvSpPr>
            <a:spLocks noGrp="1"/>
          </p:cNvSpPr>
          <p:nvPr>
            <p:ph type="ftr" sz="quarter" idx="11"/>
          </p:nvPr>
        </p:nvSpPr>
        <p:spPr/>
        <p:txBody>
          <a:bodyPr/>
          <a:lstStyle/>
          <a:p>
            <a:r>
              <a:rPr lang="en-US"/>
              <a:t>Ādažu</a:t>
            </a:r>
          </a:p>
        </p:txBody>
      </p:sp>
      <p:sp>
        <p:nvSpPr>
          <p:cNvPr id="4" name="Slide Number Placeholder 3">
            <a:extLst>
              <a:ext uri="{FF2B5EF4-FFF2-40B4-BE49-F238E27FC236}">
                <a16:creationId xmlns:a16="http://schemas.microsoft.com/office/drawing/2014/main" id="{D4E7080E-3244-9936-7994-24FEB990A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11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D6-553C-1328-806D-78813C4F0AB9}"/>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LV"/>
          </a:p>
        </p:txBody>
      </p:sp>
      <p:sp>
        <p:nvSpPr>
          <p:cNvPr id="3" name="Content Placeholder 2">
            <a:extLst>
              <a:ext uri="{FF2B5EF4-FFF2-40B4-BE49-F238E27FC236}">
                <a16:creationId xmlns:a16="http://schemas.microsoft.com/office/drawing/2014/main" id="{0FBA23D2-74A7-7103-2CEB-12001FA2E5F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Text Placeholder 3">
            <a:extLst>
              <a:ext uri="{FF2B5EF4-FFF2-40B4-BE49-F238E27FC236}">
                <a16:creationId xmlns:a16="http://schemas.microsoft.com/office/drawing/2014/main" id="{02E10250-889D-60F7-4147-A5FED3A2641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07086620-40C3-9948-9875-F0890D75597D}"/>
              </a:ext>
            </a:extLst>
          </p:cNvPr>
          <p:cNvSpPr>
            <a:spLocks noGrp="1"/>
          </p:cNvSpPr>
          <p:nvPr>
            <p:ph type="dt" sz="half" idx="10"/>
          </p:nvPr>
        </p:nvSpPr>
        <p:spPr/>
        <p:txBody>
          <a:bodyPr/>
          <a:lstStyle/>
          <a:p>
            <a:fld id="{CE4BFAB0-4578-A449-A906-ABE38DB7018B}" type="datetime1">
              <a:rPr lang="en-US" smtClean="0"/>
              <a:t>2/8/2024</a:t>
            </a:fld>
            <a:endParaRPr lang="en-US"/>
          </a:p>
        </p:txBody>
      </p:sp>
      <p:sp>
        <p:nvSpPr>
          <p:cNvPr id="6" name="Footer Placeholder 5">
            <a:extLst>
              <a:ext uri="{FF2B5EF4-FFF2-40B4-BE49-F238E27FC236}">
                <a16:creationId xmlns:a16="http://schemas.microsoft.com/office/drawing/2014/main" id="{B5BE6BF5-E51A-4DAF-8676-D9C8C961F03B}"/>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FBDB26A9-C2C1-690A-C2BC-BF3517804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83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7AA-DC63-A17E-AC4E-58AA75E6EA79}"/>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LV"/>
          </a:p>
        </p:txBody>
      </p:sp>
      <p:sp>
        <p:nvSpPr>
          <p:cNvPr id="3" name="Picture Placeholder 2">
            <a:extLst>
              <a:ext uri="{FF2B5EF4-FFF2-40B4-BE49-F238E27FC236}">
                <a16:creationId xmlns:a16="http://schemas.microsoft.com/office/drawing/2014/main" id="{B719806E-8F6B-C676-3F01-A45287EFF5E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LV"/>
          </a:p>
        </p:txBody>
      </p:sp>
      <p:sp>
        <p:nvSpPr>
          <p:cNvPr id="4" name="Text Placeholder 3">
            <a:extLst>
              <a:ext uri="{FF2B5EF4-FFF2-40B4-BE49-F238E27FC236}">
                <a16:creationId xmlns:a16="http://schemas.microsoft.com/office/drawing/2014/main" id="{B2C2FCF3-9663-C5C5-FA78-B176809D058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8430C00F-2371-269C-218C-4EB909E1DAE4}"/>
              </a:ext>
            </a:extLst>
          </p:cNvPr>
          <p:cNvSpPr>
            <a:spLocks noGrp="1"/>
          </p:cNvSpPr>
          <p:nvPr>
            <p:ph type="dt" sz="half" idx="10"/>
          </p:nvPr>
        </p:nvSpPr>
        <p:spPr/>
        <p:txBody>
          <a:bodyPr/>
          <a:lstStyle/>
          <a:p>
            <a:fld id="{D50F1D72-1054-794F-87B7-D0056D5203D5}" type="datetime1">
              <a:rPr lang="en-US" smtClean="0"/>
              <a:t>2/8/2024</a:t>
            </a:fld>
            <a:endParaRPr lang="en-US"/>
          </a:p>
        </p:txBody>
      </p:sp>
      <p:sp>
        <p:nvSpPr>
          <p:cNvPr id="6" name="Footer Placeholder 5">
            <a:extLst>
              <a:ext uri="{FF2B5EF4-FFF2-40B4-BE49-F238E27FC236}">
                <a16:creationId xmlns:a16="http://schemas.microsoft.com/office/drawing/2014/main" id="{6F46921E-EAFD-D74A-0F32-ED7C19A8ED80}"/>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9CB1CAB2-07BA-9CE5-EC9C-2236DBE1EC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19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916EE-EC74-18A7-E5A4-45042737725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endParaRPr lang="en-LV"/>
          </a:p>
        </p:txBody>
      </p:sp>
      <p:sp>
        <p:nvSpPr>
          <p:cNvPr id="3" name="Text Placeholder 2">
            <a:extLst>
              <a:ext uri="{FF2B5EF4-FFF2-40B4-BE49-F238E27FC236}">
                <a16:creationId xmlns:a16="http://schemas.microsoft.com/office/drawing/2014/main" id="{5D49A7A5-BDBE-5F10-6794-A795F3BF661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15EF1445-A891-5DDD-B88C-909AC5DB637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43800B1-4C03-4D41-B773-165D95B0D0CA}" type="datetime1">
              <a:rPr lang="en-US" smtClean="0"/>
              <a:t>2/8/2024</a:t>
            </a:fld>
            <a:endParaRPr lang="en-US"/>
          </a:p>
        </p:txBody>
      </p:sp>
      <p:sp>
        <p:nvSpPr>
          <p:cNvPr id="5" name="Footer Placeholder 4">
            <a:extLst>
              <a:ext uri="{FF2B5EF4-FFF2-40B4-BE49-F238E27FC236}">
                <a16:creationId xmlns:a16="http://schemas.microsoft.com/office/drawing/2014/main" id="{809F3E9B-179C-D21C-7EF0-0D4601B5451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Ādažu</a:t>
            </a:r>
          </a:p>
        </p:txBody>
      </p:sp>
      <p:sp>
        <p:nvSpPr>
          <p:cNvPr id="6" name="Slide Number Placeholder 5">
            <a:extLst>
              <a:ext uri="{FF2B5EF4-FFF2-40B4-BE49-F238E27FC236}">
                <a16:creationId xmlns:a16="http://schemas.microsoft.com/office/drawing/2014/main" id="{166E1A7A-0032-9C2B-8E90-115F829F0D5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349411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LV"/>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likumi.lv/ta/id/340016#p8.2" TargetMode="External"/><Relationship Id="rId2" Type="http://schemas.openxmlformats.org/officeDocument/2006/relationships/hyperlink" Target="https://likumi.lv/ta/id/340016#p8.1" TargetMode="External"/><Relationship Id="rId1" Type="http://schemas.openxmlformats.org/officeDocument/2006/relationships/slideLayout" Target="../slideLayouts/slideLayout2.xml"/><Relationship Id="rId4" Type="http://schemas.openxmlformats.org/officeDocument/2006/relationships/hyperlink" Target="https://likumi.lv/ta/id/340016#p8.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rgbClr val="FFFFFF"/>
            </a:solidFill>
            <a:prstDash val="solid"/>
            <a:headEnd type="none" w="sm" len="sm"/>
            <a:tailEnd type="none" w="sm" len="sm"/>
          </a:ln>
        </p:spPr>
      </p:sp>
      <p:pic>
        <p:nvPicPr>
          <p:cNvPr id="5" name="Picture 4">
            <a:extLst>
              <a:ext uri="{FF2B5EF4-FFF2-40B4-BE49-F238E27FC236}">
                <a16:creationId xmlns:a16="http://schemas.microsoft.com/office/drawing/2014/main" id="{EA0FD06E-0991-2162-A412-99693045A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716" y="307765"/>
            <a:ext cx="6151798" cy="5999902"/>
          </a:xfrm>
          <a:prstGeom prst="rect">
            <a:avLst/>
          </a:prstGeom>
        </p:spPr>
      </p:pic>
      <p:sp>
        <p:nvSpPr>
          <p:cNvPr id="4" name="TextBox 4">
            <a:extLst>
              <a:ext uri="{FF2B5EF4-FFF2-40B4-BE49-F238E27FC236}">
                <a16:creationId xmlns:a16="http://schemas.microsoft.com/office/drawing/2014/main" id="{F0ABA4C5-EB5D-5532-6F5E-3B742DD37B8D}"/>
              </a:ext>
            </a:extLst>
          </p:cNvPr>
          <p:cNvSpPr txBox="1"/>
          <p:nvPr/>
        </p:nvSpPr>
        <p:spPr>
          <a:xfrm>
            <a:off x="-4770" y="6286500"/>
            <a:ext cx="18292770" cy="2929456"/>
          </a:xfrm>
          <a:prstGeom prst="rect">
            <a:avLst/>
          </a:prstGeom>
        </p:spPr>
        <p:txBody>
          <a:bodyPr lIns="0" tIns="0" rIns="0" bIns="0" rtlCol="0" anchor="t">
            <a:spAutoFit/>
          </a:bodyPr>
          <a:lstStyle/>
          <a:p>
            <a:pPr algn="ctr">
              <a:lnSpc>
                <a:spcPts val="7920"/>
              </a:lnSpc>
            </a:pPr>
            <a:r>
              <a:rPr lang="lv-LV" sz="4800" i="1" dirty="0">
                <a:solidFill>
                  <a:schemeClr val="bg1"/>
                </a:solidFill>
                <a:latin typeface="Montserrat Semi-Bold Bold"/>
              </a:rPr>
              <a:t>Ziņojums</a:t>
            </a:r>
          </a:p>
          <a:p>
            <a:pPr algn="ctr">
              <a:lnSpc>
                <a:spcPts val="7920"/>
              </a:lnSpc>
            </a:pPr>
            <a:r>
              <a:rPr lang="lv-LV" sz="4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“Kārtība bērnu reģistrēšanai un uzņemšanai 1. klasē Ādažu novada pašvaldības vispārējās izglītības iestādēs”</a:t>
            </a:r>
            <a:endParaRPr lang="en-US" sz="4800" dirty="0">
              <a:solidFill>
                <a:schemeClr val="bg1"/>
              </a:solidFill>
              <a:latin typeface="Montserrat Semi-Bold Bold"/>
            </a:endParaRPr>
          </a:p>
        </p:txBody>
      </p:sp>
    </p:spTree>
    <p:extLst>
      <p:ext uri="{BB962C8B-B14F-4D97-AF65-F5344CB8AC3E}">
        <p14:creationId xmlns:p14="http://schemas.microsoft.com/office/powerpoint/2010/main" val="1616993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DC847"/>
        </a:solidFill>
        <a:effectLst/>
      </p:bgPr>
    </p:bg>
    <p:spTree>
      <p:nvGrpSpPr>
        <p:cNvPr id="1" name=""/>
        <p:cNvGrpSpPr/>
        <p:nvPr/>
      </p:nvGrpSpPr>
      <p:grpSpPr>
        <a:xfrm>
          <a:off x="0" y="0"/>
          <a:ext cx="0" cy="0"/>
          <a:chOff x="0" y="0"/>
          <a:chExt cx="0" cy="0"/>
        </a:xfrm>
      </p:grpSpPr>
      <p:sp>
        <p:nvSpPr>
          <p:cNvPr id="2" name="TextBox 2"/>
          <p:cNvSpPr txBox="1"/>
          <p:nvPr/>
        </p:nvSpPr>
        <p:spPr>
          <a:xfrm>
            <a:off x="91440" y="2749799"/>
            <a:ext cx="18297530" cy="8111388"/>
          </a:xfrm>
          <a:prstGeom prst="rect">
            <a:avLst/>
          </a:prstGeom>
        </p:spPr>
        <p:txBody>
          <a:bodyPr lIns="0" tIns="0" rIns="0" bIns="0" rtlCol="0" anchor="t">
            <a:spAutoFit/>
          </a:bodyPr>
          <a:lstStyle/>
          <a:p>
            <a:pPr algn="ctr">
              <a:lnSpc>
                <a:spcPct val="150000"/>
              </a:lnSpc>
            </a:pPr>
            <a:r>
              <a:rPr lang="lv-LV" altLang="en-LV" sz="7200" b="1" dirty="0">
                <a:solidFill>
                  <a:schemeClr val="tx1">
                    <a:lumMod val="65000"/>
                    <a:lumOff val="35000"/>
                  </a:schemeClr>
                </a:solidFill>
                <a:latin typeface="Montserrat" pitchFamily="2" charset="77"/>
              </a:rPr>
              <a:t>Risinājums Nr. 1:</a:t>
            </a:r>
          </a:p>
          <a:p>
            <a:pPr algn="ctr">
              <a:lnSpc>
                <a:spcPct val="150000"/>
              </a:lnSpc>
            </a:pPr>
            <a:r>
              <a:rPr lang="lv-LV" sz="6600" dirty="0">
                <a:solidFill>
                  <a:schemeClr val="tx1">
                    <a:lumMod val="65000"/>
                    <a:lumOff val="35000"/>
                  </a:schemeClr>
                </a:solidFill>
                <a:latin typeface="Montserrat" pitchFamily="2" charset="77"/>
              </a:rPr>
              <a:t>skolēnu pārvadāšana ar </a:t>
            </a:r>
            <a:r>
              <a:rPr lang="lv-LV" sz="7200" dirty="0">
                <a:solidFill>
                  <a:schemeClr val="tx1">
                    <a:lumMod val="65000"/>
                    <a:lumOff val="35000"/>
                  </a:schemeClr>
                </a:solidFill>
                <a:latin typeface="Montserrat" pitchFamily="2" charset="77"/>
              </a:rPr>
              <a:t>SIA “Latvijas Sabiedriskais Autobuss” maršruta autobusiem</a:t>
            </a:r>
          </a:p>
          <a:p>
            <a:pPr algn="ctr" eaLnBrk="1" hangingPunct="1">
              <a:lnSpc>
                <a:spcPct val="150000"/>
              </a:lnSpc>
            </a:pPr>
            <a:endParaRPr lang="en-US" altLang="en-LV" sz="7200" b="1" dirty="0">
              <a:solidFill>
                <a:schemeClr val="tx1">
                  <a:lumMod val="65000"/>
                  <a:lumOff val="35000"/>
                </a:schemeClr>
              </a:solidFill>
              <a:latin typeface="Montserrat" pitchFamily="2" charset="77"/>
            </a:endParaRPr>
          </a:p>
        </p:txBody>
      </p:sp>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Tree>
    <p:extLst>
      <p:ext uri="{BB962C8B-B14F-4D97-AF65-F5344CB8AC3E}">
        <p14:creationId xmlns:p14="http://schemas.microsoft.com/office/powerpoint/2010/main" val="3686572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3657600" y="547688"/>
            <a:ext cx="13373100" cy="1988345"/>
          </a:xfrm>
        </p:spPr>
        <p:txBody>
          <a:bodyPr/>
          <a:lstStyle/>
          <a:p>
            <a:pPr eaLnBrk="1" fontAlgn="auto" hangingPunct="1">
              <a:spcBef>
                <a:spcPts val="0"/>
              </a:spcBef>
              <a:spcAft>
                <a:spcPts val="0"/>
              </a:spcAft>
              <a:defRPr/>
            </a:pPr>
            <a:r>
              <a:rPr lang="lv-LV" b="1" dirty="0">
                <a:solidFill>
                  <a:schemeClr val="tx1">
                    <a:lumMod val="65000"/>
                    <a:lumOff val="35000"/>
                  </a:schemeClr>
                </a:solidFill>
                <a:latin typeface="Montserrat" pitchFamily="2" charset="77"/>
              </a:rPr>
              <a:t>M</a:t>
            </a:r>
            <a:r>
              <a:rPr lang="lv-LV" sz="6600" b="1" dirty="0">
                <a:solidFill>
                  <a:schemeClr val="tx1">
                    <a:lumMod val="65000"/>
                    <a:lumOff val="35000"/>
                  </a:schemeClr>
                </a:solidFill>
                <a:latin typeface="Montserrat" pitchFamily="2" charset="77"/>
              </a:rPr>
              <a:t>aršruta autobusi</a:t>
            </a:r>
            <a:endParaRPr lang="en-US" sz="66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2118815" y="2400300"/>
            <a:ext cx="14897100" cy="6527007"/>
          </a:xfrm>
        </p:spPr>
        <p:txBody>
          <a:bodyPr>
            <a:normAutofit fontScale="92500" lnSpcReduction="10000"/>
          </a:bodyPr>
          <a:lstStyle/>
          <a:p>
            <a:pPr marL="0" indent="0">
              <a:buNone/>
            </a:pPr>
            <a:r>
              <a:rPr lang="lv-LV" dirty="0">
                <a:solidFill>
                  <a:schemeClr val="tx1">
                    <a:lumMod val="65000"/>
                    <a:lumOff val="35000"/>
                  </a:schemeClr>
                </a:solidFill>
                <a:latin typeface="Times New Roman" panose="02020603050405020304" pitchFamily="18" charset="0"/>
                <a:cs typeface="Times New Roman" panose="02020603050405020304" pitchFamily="18" charset="0"/>
              </a:rPr>
              <a:t>P</a:t>
            </a:r>
            <a:r>
              <a:rPr lang="lv-LV" sz="4800" dirty="0">
                <a:solidFill>
                  <a:schemeClr val="tx1">
                    <a:lumMod val="65000"/>
                    <a:lumOff val="35000"/>
                  </a:schemeClr>
                </a:solidFill>
                <a:latin typeface="Times New Roman" panose="02020603050405020304" pitchFamily="18" charset="0"/>
                <a:cs typeface="Times New Roman" panose="02020603050405020304" pitchFamily="18" charset="0"/>
              </a:rPr>
              <a:t>ar skolēnu pārvadājumiem 2023. gadā no LSA saņemtie rēķini</a:t>
            </a:r>
            <a:r>
              <a:rPr lang="fr-FR" sz="4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lv-LV" sz="4800" dirty="0">
                <a:solidFill>
                  <a:schemeClr val="tx1">
                    <a:lumMod val="65000"/>
                    <a:lumOff val="35000"/>
                  </a:schemeClr>
                </a:solidFill>
                <a:latin typeface="Times New Roman" panose="02020603050405020304" pitchFamily="18" charset="0"/>
                <a:cs typeface="Times New Roman" panose="02020603050405020304" pitchFamily="18" charset="0"/>
              </a:rPr>
              <a:t>bija </a:t>
            </a:r>
            <a:r>
              <a:rPr lang="fr-FR" sz="4800" dirty="0">
                <a:solidFill>
                  <a:schemeClr val="tx1">
                    <a:lumMod val="65000"/>
                    <a:lumOff val="35000"/>
                  </a:schemeClr>
                </a:solidFill>
                <a:latin typeface="Times New Roman" panose="02020603050405020304" pitchFamily="18" charset="0"/>
                <a:cs typeface="Times New Roman" panose="02020603050405020304" pitchFamily="18" charset="0"/>
              </a:rPr>
              <a:t>43</a:t>
            </a:r>
            <a:r>
              <a:rPr lang="lv-LV" sz="4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fr-FR" sz="4800" dirty="0">
                <a:solidFill>
                  <a:schemeClr val="tx1">
                    <a:lumMod val="65000"/>
                    <a:lumOff val="35000"/>
                  </a:schemeClr>
                </a:solidFill>
                <a:latin typeface="Times New Roman" panose="02020603050405020304" pitchFamily="18" charset="0"/>
                <a:cs typeface="Times New Roman" panose="02020603050405020304" pitchFamily="18" charset="0"/>
              </a:rPr>
              <a:t>697</a:t>
            </a:r>
            <a:r>
              <a:rPr lang="lv-LV" sz="4800" dirty="0">
                <a:solidFill>
                  <a:schemeClr val="tx1">
                    <a:lumMod val="65000"/>
                    <a:lumOff val="35000"/>
                  </a:schemeClr>
                </a:solidFill>
                <a:latin typeface="Times New Roman" panose="02020603050405020304" pitchFamily="18" charset="0"/>
                <a:cs typeface="Times New Roman" panose="02020603050405020304" pitchFamily="18" charset="0"/>
              </a:rPr>
              <a:t>,</a:t>
            </a:r>
            <a:r>
              <a:rPr lang="fr-FR" sz="4800" dirty="0">
                <a:solidFill>
                  <a:schemeClr val="tx1">
                    <a:lumMod val="65000"/>
                    <a:lumOff val="35000"/>
                  </a:schemeClr>
                </a:solidFill>
                <a:latin typeface="Times New Roman" panose="02020603050405020304" pitchFamily="18" charset="0"/>
                <a:cs typeface="Times New Roman" panose="02020603050405020304" pitchFamily="18" charset="0"/>
              </a:rPr>
              <a:t>45 EUR</a:t>
            </a:r>
            <a:r>
              <a:rPr lang="lv-LV" sz="4800" dirty="0">
                <a:solidFill>
                  <a:schemeClr val="tx1">
                    <a:lumMod val="65000"/>
                    <a:lumOff val="35000"/>
                  </a:schemeClr>
                </a:solidFill>
                <a:latin typeface="Times New Roman" panose="02020603050405020304" pitchFamily="18" charset="0"/>
                <a:cs typeface="Times New Roman" panose="02020603050405020304" pitchFamily="18" charset="0"/>
              </a:rPr>
              <a:t> </a:t>
            </a:r>
          </a:p>
          <a:p>
            <a:pPr marL="0" indent="0">
              <a:buNone/>
            </a:pPr>
            <a:r>
              <a:rPr lang="lv-LV" sz="4800" dirty="0">
                <a:solidFill>
                  <a:schemeClr val="tx1">
                    <a:lumMod val="65000"/>
                    <a:lumOff val="35000"/>
                  </a:schemeClr>
                </a:solidFill>
                <a:latin typeface="Times New Roman" panose="02020603050405020304" pitchFamily="18" charset="0"/>
                <a:cs typeface="Times New Roman" panose="02020603050405020304" pitchFamily="18" charset="0"/>
              </a:rPr>
              <a:t>Saziņa ar pārvadātāju:</a:t>
            </a:r>
          </a:p>
          <a:p>
            <a:pPr algn="just"/>
            <a:r>
              <a:rPr lang="lv-LV" sz="2400" dirty="0">
                <a:effectLst/>
                <a:latin typeface="Times New Roman" panose="02020603050405020304" pitchFamily="18" charset="0"/>
                <a:ea typeface="Calibri" panose="020F0502020204030204" pitchFamily="34" charset="0"/>
                <a:cs typeface="Times New Roman" panose="02020603050405020304" pitchFamily="18" charset="0"/>
              </a:rPr>
              <a:t>Ņemot vērā </a:t>
            </a:r>
            <a:r>
              <a:rPr lang="lv-LV" sz="2600" dirty="0">
                <a:effectLst/>
                <a:latin typeface="Times New Roman" panose="02020603050405020304" pitchFamily="18" charset="0"/>
                <a:ea typeface="Calibri" panose="020F0502020204030204" pitchFamily="34" charset="0"/>
                <a:cs typeface="Times New Roman" panose="02020603050405020304" pitchFamily="18" charset="0"/>
              </a:rPr>
              <a:t>Ādažu novada nodrošināto maršrutu tīkla specifiku, novada maršrutiem ir daudzfunkcionāla nozīme, ietekmējot gan skolēnu nokļūšanu mācību iestādēs, gan nodrošinot sabiedrisko transportu pasažieriem par pilnu maksu, kā arī pasažieriem ar braukšanas maksas atvieglojumiem, lai ikdienā nodrošinātu nokļūšanu uz darba vietām, ārstniecības iestādēm, valsts un pašvaldību institūcijām, kā arī dzīvesvietām novada ietvaros un ārpus tā.</a:t>
            </a:r>
          </a:p>
          <a:p>
            <a:pPr marL="0" indent="0" algn="just">
              <a:buNone/>
            </a:pPr>
            <a:r>
              <a:rPr lang="lv-LV" sz="2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lv-LV" sz="2600" dirty="0">
                <a:effectLst/>
                <a:latin typeface="Times New Roman" panose="02020603050405020304" pitchFamily="18" charset="0"/>
                <a:ea typeface="Calibri" panose="020F0502020204030204" pitchFamily="34" charset="0"/>
                <a:cs typeface="Times New Roman" panose="02020603050405020304" pitchFamily="18" charset="0"/>
              </a:rPr>
              <a:t>Mēs, kā pārvadātājs, izvērtējot esošās izlaides darba dienās un reisu piepildījumu, kas saistīti ar skolēniem, esam pārplānojuši reisu laikus, pagarinot pasažieru uzņemšanu noslogotākajās novada pieturvietās. Kas būtiski ietekmē reisu kavējumus rīta un vakara stundās abos kustību virzienos no </a:t>
            </a:r>
            <a:r>
              <a:rPr lang="lv-LV" sz="2600" dirty="0" err="1">
                <a:effectLst/>
                <a:latin typeface="Times New Roman" panose="02020603050405020304" pitchFamily="18" charset="0"/>
                <a:ea typeface="Calibri" panose="020F0502020204030204" pitchFamily="34" charset="0"/>
                <a:cs typeface="Times New Roman" panose="02020603050405020304" pitchFamily="18" charset="0"/>
              </a:rPr>
              <a:t>Kadagas</a:t>
            </a:r>
            <a:r>
              <a:rPr lang="lv-LV" sz="2600" dirty="0">
                <a:effectLst/>
                <a:latin typeface="Times New Roman" panose="02020603050405020304" pitchFamily="18" charset="0"/>
                <a:ea typeface="Calibri" panose="020F0502020204030204" pitchFamily="34" charset="0"/>
                <a:cs typeface="Times New Roman" panose="02020603050405020304" pitchFamily="18" charset="0"/>
              </a:rPr>
              <a:t>, Carnikavas un Podniekiem. Šie reisu uzlabojumi tuvākajā laikā tiks nosūtīti uz izvērtēšanu Autotransporta direkcijai.</a:t>
            </a:r>
          </a:p>
          <a:p>
            <a:pPr marL="0" indent="0" algn="just">
              <a:buNone/>
            </a:pPr>
            <a:endParaRPr lang="lv-LV"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v-LV" sz="2600" dirty="0">
                <a:effectLst/>
                <a:latin typeface="Times New Roman" panose="02020603050405020304" pitchFamily="18" charset="0"/>
                <a:ea typeface="Calibri" panose="020F0502020204030204" pitchFamily="34" charset="0"/>
                <a:cs typeface="Times New Roman" panose="02020603050405020304" pitchFamily="18" charset="0"/>
              </a:rPr>
              <a:t>Papildus reisu nodrošinājumam jums kā pašvaldībai ir jāvēršas atsevišķi pie Autotransporta direkcijas. Mūsu resursi ir ierobežoti un pielāgoti esošajiem maršrutiem tīkla izpildei.</a:t>
            </a:r>
          </a:p>
          <a:p>
            <a:pPr marL="0" indent="0">
              <a:buNone/>
            </a:pPr>
            <a:endParaRPr lang="lv-LV" sz="26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lv-LV" sz="4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indent="0">
              <a:buNone/>
            </a:pPr>
            <a:endParaRPr lang="en-LV"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74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91440" y="-85728"/>
            <a:ext cx="16939260" cy="1390657"/>
          </a:xfrm>
        </p:spPr>
        <p:txBody>
          <a:bodyPr>
            <a:normAutofit/>
          </a:bodyPr>
          <a:lstStyle/>
          <a:p>
            <a:pPr algn="ctr" eaLnBrk="1" fontAlgn="auto" hangingPunct="1">
              <a:spcBef>
                <a:spcPts val="0"/>
              </a:spcBef>
              <a:spcAft>
                <a:spcPts val="0"/>
              </a:spcAft>
              <a:defRPr/>
            </a:pPr>
            <a:r>
              <a:rPr lang="lv-LV" sz="4400" b="1" dirty="0">
                <a:solidFill>
                  <a:schemeClr val="tx1">
                    <a:lumMod val="65000"/>
                    <a:lumOff val="35000"/>
                  </a:schemeClr>
                </a:solidFill>
                <a:latin typeface="Montserrat" pitchFamily="2" charset="77"/>
              </a:rPr>
              <a:t>MARŠRUTA</a:t>
            </a:r>
            <a:r>
              <a:rPr lang="lv-LV" sz="4800" b="1" dirty="0">
                <a:solidFill>
                  <a:schemeClr val="tx1">
                    <a:lumMod val="65000"/>
                    <a:lumOff val="35000"/>
                  </a:schemeClr>
                </a:solidFill>
                <a:latin typeface="Montserrat" pitchFamily="2" charset="77"/>
              </a:rPr>
              <a:t> </a:t>
            </a:r>
            <a:r>
              <a:rPr lang="lv-LV" sz="4400" b="1" dirty="0">
                <a:solidFill>
                  <a:schemeClr val="tx1">
                    <a:lumMod val="65000"/>
                    <a:lumOff val="35000"/>
                  </a:schemeClr>
                </a:solidFill>
                <a:latin typeface="Montserrat" pitchFamily="2" charset="77"/>
              </a:rPr>
              <a:t>AUTOBUSU</a:t>
            </a:r>
            <a:r>
              <a:rPr lang="lv-LV" sz="4800" b="1" dirty="0">
                <a:solidFill>
                  <a:schemeClr val="tx1">
                    <a:lumMod val="65000"/>
                    <a:lumOff val="35000"/>
                  </a:schemeClr>
                </a:solidFill>
                <a:latin typeface="Montserrat" pitchFamily="2" charset="77"/>
              </a:rPr>
              <a:t> </a:t>
            </a:r>
            <a:r>
              <a:rPr lang="lv-LV" sz="4400" b="1" dirty="0">
                <a:solidFill>
                  <a:schemeClr val="tx1">
                    <a:lumMod val="65000"/>
                    <a:lumOff val="35000"/>
                  </a:schemeClr>
                </a:solidFill>
                <a:latin typeface="Montserrat" pitchFamily="2" charset="77"/>
              </a:rPr>
              <a:t>SARAKSTS</a:t>
            </a:r>
            <a:r>
              <a:rPr lang="lv-LV" sz="4800" b="1" dirty="0">
                <a:solidFill>
                  <a:schemeClr val="tx1">
                    <a:lumMod val="65000"/>
                    <a:lumOff val="35000"/>
                  </a:schemeClr>
                </a:solidFill>
                <a:latin typeface="Montserrat" pitchFamily="2" charset="77"/>
              </a:rPr>
              <a:t> uz Carnikavu</a:t>
            </a:r>
            <a:endParaRPr lang="en-US" sz="48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8862060" y="2747011"/>
            <a:ext cx="9334500" cy="6527007"/>
          </a:xfrm>
        </p:spPr>
        <p:txBody>
          <a:bodyPr>
            <a:normAutofit/>
          </a:bodyPr>
          <a:lstStyle/>
          <a:p>
            <a:r>
              <a:rPr lang="lv-LV" sz="3200" dirty="0" err="1">
                <a:solidFill>
                  <a:schemeClr val="tx1">
                    <a:lumMod val="65000"/>
                    <a:lumOff val="35000"/>
                  </a:schemeClr>
                </a:solidFill>
                <a:latin typeface="Montserrat" pitchFamily="2" charset="77"/>
              </a:rPr>
              <a:t>Kadaga</a:t>
            </a:r>
            <a:r>
              <a:rPr lang="lv-LV" sz="3200" dirty="0">
                <a:solidFill>
                  <a:schemeClr val="tx1">
                    <a:lumMod val="65000"/>
                    <a:lumOff val="35000"/>
                  </a:schemeClr>
                </a:solidFill>
                <a:latin typeface="Montserrat" pitchFamily="2" charset="77"/>
              </a:rPr>
              <a:t> – Carnikava (caur Ādažiem)</a:t>
            </a:r>
          </a:p>
          <a:p>
            <a:pPr marL="0" indent="0">
              <a:buNone/>
            </a:pPr>
            <a:r>
              <a:rPr lang="lv-LV" sz="3200" dirty="0">
                <a:solidFill>
                  <a:schemeClr val="tx1">
                    <a:lumMod val="65000"/>
                    <a:lumOff val="35000"/>
                  </a:schemeClr>
                </a:solidFill>
                <a:latin typeface="Montserrat" pitchFamily="2" charset="77"/>
              </a:rPr>
              <a:t>plkst.7:30 – 7:52 / nodarbību sākums </a:t>
            </a:r>
            <a:r>
              <a:rPr lang="lv-LV" sz="3200" b="1" dirty="0">
                <a:solidFill>
                  <a:schemeClr val="tx1">
                    <a:lumMod val="65000"/>
                    <a:lumOff val="35000"/>
                  </a:schemeClr>
                </a:solidFill>
                <a:latin typeface="Montserrat" pitchFamily="2" charset="77"/>
              </a:rPr>
              <a:t>8:30</a:t>
            </a:r>
          </a:p>
          <a:p>
            <a:r>
              <a:rPr lang="lv-LV" sz="3200" dirty="0">
                <a:solidFill>
                  <a:schemeClr val="tx1">
                    <a:lumMod val="65000"/>
                    <a:lumOff val="35000"/>
                  </a:schemeClr>
                </a:solidFill>
                <a:latin typeface="Montserrat" pitchFamily="2" charset="77"/>
              </a:rPr>
              <a:t>Ādaži – Carnikava / plkst.8:20 – 8:38/ jākavē </a:t>
            </a:r>
          </a:p>
          <a:p>
            <a:r>
              <a:rPr lang="lv-LV" sz="3200" dirty="0">
                <a:solidFill>
                  <a:schemeClr val="tx1">
                    <a:lumMod val="65000"/>
                    <a:lumOff val="35000"/>
                  </a:schemeClr>
                </a:solidFill>
                <a:latin typeface="Montserrat" pitchFamily="2" charset="77"/>
              </a:rPr>
              <a:t>Carnikava – Ādaži 	14:20 – 14:37 </a:t>
            </a:r>
          </a:p>
          <a:p>
            <a:r>
              <a:rPr lang="lv-LV" sz="3200" dirty="0">
                <a:solidFill>
                  <a:schemeClr val="tx1">
                    <a:lumMod val="65000"/>
                    <a:lumOff val="35000"/>
                  </a:schemeClr>
                </a:solidFill>
                <a:latin typeface="Montserrat" pitchFamily="2" charset="77"/>
              </a:rPr>
              <a:t>Ādaži –</a:t>
            </a:r>
            <a:r>
              <a:rPr lang="lv-LV" sz="3200" dirty="0" err="1">
                <a:solidFill>
                  <a:schemeClr val="tx1">
                    <a:lumMod val="65000"/>
                    <a:lumOff val="35000"/>
                  </a:schemeClr>
                </a:solidFill>
                <a:latin typeface="Montserrat" pitchFamily="2" charset="77"/>
              </a:rPr>
              <a:t>Kadaga</a:t>
            </a:r>
            <a:r>
              <a:rPr lang="lv-LV" sz="3200" dirty="0">
                <a:solidFill>
                  <a:schemeClr val="tx1">
                    <a:lumMod val="65000"/>
                    <a:lumOff val="35000"/>
                  </a:schemeClr>
                </a:solidFill>
                <a:latin typeface="Montserrat" pitchFamily="2" charset="77"/>
              </a:rPr>
              <a:t> 	14:49-15:00</a:t>
            </a:r>
          </a:p>
          <a:p>
            <a:r>
              <a:rPr lang="lv-LV" sz="3200" dirty="0">
                <a:solidFill>
                  <a:schemeClr val="tx1">
                    <a:lumMod val="65000"/>
                    <a:lumOff val="35000"/>
                  </a:schemeClr>
                </a:solidFill>
                <a:latin typeface="Montserrat" pitchFamily="2" charset="77"/>
              </a:rPr>
              <a:t>Carnikava – Ādaži   15:20-15:35</a:t>
            </a:r>
          </a:p>
          <a:p>
            <a:r>
              <a:rPr lang="lv-LV" sz="3200" dirty="0">
                <a:solidFill>
                  <a:schemeClr val="tx1">
                    <a:lumMod val="65000"/>
                    <a:lumOff val="35000"/>
                  </a:schemeClr>
                </a:solidFill>
                <a:latin typeface="Montserrat" pitchFamily="2" charset="77"/>
              </a:rPr>
              <a:t>Ādaži –</a:t>
            </a:r>
            <a:r>
              <a:rPr lang="lv-LV" sz="3200" dirty="0" err="1">
                <a:solidFill>
                  <a:schemeClr val="tx1">
                    <a:lumMod val="65000"/>
                    <a:lumOff val="35000"/>
                  </a:schemeClr>
                </a:solidFill>
                <a:latin typeface="Montserrat" pitchFamily="2" charset="77"/>
              </a:rPr>
              <a:t>Kadaga</a:t>
            </a:r>
            <a:r>
              <a:rPr lang="lv-LV" sz="3200" dirty="0">
                <a:solidFill>
                  <a:schemeClr val="tx1">
                    <a:lumMod val="65000"/>
                    <a:lumOff val="35000"/>
                  </a:schemeClr>
                </a:solidFill>
                <a:latin typeface="Montserrat" pitchFamily="2" charset="77"/>
              </a:rPr>
              <a:t>   	15:49 – 16:00</a:t>
            </a:r>
          </a:p>
          <a:p>
            <a:r>
              <a:rPr lang="lv-LV" sz="3200" dirty="0">
                <a:solidFill>
                  <a:schemeClr val="tx1">
                    <a:lumMod val="65000"/>
                    <a:lumOff val="35000"/>
                  </a:schemeClr>
                </a:solidFill>
                <a:latin typeface="Montserrat" pitchFamily="2" charset="77"/>
              </a:rPr>
              <a:t>Carnikava – Ādaži   15:45-16:00</a:t>
            </a:r>
          </a:p>
          <a:p>
            <a:r>
              <a:rPr lang="lv-LV" sz="3200" dirty="0">
                <a:solidFill>
                  <a:schemeClr val="tx1">
                    <a:lumMod val="65000"/>
                    <a:lumOff val="35000"/>
                  </a:schemeClr>
                </a:solidFill>
                <a:latin typeface="Montserrat" pitchFamily="2" charset="77"/>
              </a:rPr>
              <a:t>Ādaži –</a:t>
            </a:r>
            <a:r>
              <a:rPr lang="lv-LV" sz="3200" dirty="0" err="1">
                <a:solidFill>
                  <a:schemeClr val="tx1">
                    <a:lumMod val="65000"/>
                    <a:lumOff val="35000"/>
                  </a:schemeClr>
                </a:solidFill>
                <a:latin typeface="Montserrat" pitchFamily="2" charset="77"/>
              </a:rPr>
              <a:t>Kadaga</a:t>
            </a:r>
            <a:r>
              <a:rPr lang="lv-LV" sz="3200" dirty="0">
                <a:solidFill>
                  <a:schemeClr val="tx1">
                    <a:lumMod val="65000"/>
                    <a:lumOff val="35000"/>
                  </a:schemeClr>
                </a:solidFill>
                <a:latin typeface="Montserrat" pitchFamily="2" charset="77"/>
              </a:rPr>
              <a:t>   	16:15 – 16:30</a:t>
            </a:r>
          </a:p>
          <a:p>
            <a:endParaRPr lang="lv-LV" sz="4400" dirty="0">
              <a:solidFill>
                <a:schemeClr val="tx1">
                  <a:lumMod val="65000"/>
                  <a:lumOff val="35000"/>
                </a:schemeClr>
              </a:solidFill>
              <a:latin typeface="Montserrat" pitchFamily="2" charset="77"/>
            </a:endParaRPr>
          </a:p>
          <a:p>
            <a:endParaRPr lang="en-LV" dirty="0">
              <a:solidFill>
                <a:schemeClr val="tx1">
                  <a:lumMod val="65000"/>
                  <a:lumOff val="35000"/>
                </a:schemeClr>
              </a:solidFill>
              <a:latin typeface="Montserrat" pitchFamily="2" charset="77"/>
            </a:endParaRPr>
          </a:p>
        </p:txBody>
      </p:sp>
      <p:pic>
        <p:nvPicPr>
          <p:cNvPr id="2" name="Picture 1">
            <a:extLst>
              <a:ext uri="{FF2B5EF4-FFF2-40B4-BE49-F238E27FC236}">
                <a16:creationId xmlns:a16="http://schemas.microsoft.com/office/drawing/2014/main" id="{026C0067-AED0-EBA4-1F40-98AE564AF3E0}"/>
              </a:ext>
            </a:extLst>
          </p:cNvPr>
          <p:cNvPicPr>
            <a:picLocks noChangeAspect="1"/>
          </p:cNvPicPr>
          <p:nvPr/>
        </p:nvPicPr>
        <p:blipFill>
          <a:blip r:embed="rId3"/>
          <a:stretch>
            <a:fillRect/>
          </a:stretch>
        </p:blipFill>
        <p:spPr>
          <a:xfrm>
            <a:off x="327774" y="792480"/>
            <a:ext cx="8203799" cy="9311224"/>
          </a:xfrm>
          <a:prstGeom prst="rect">
            <a:avLst/>
          </a:prstGeom>
        </p:spPr>
      </p:pic>
    </p:spTree>
    <p:extLst>
      <p:ext uri="{BB962C8B-B14F-4D97-AF65-F5344CB8AC3E}">
        <p14:creationId xmlns:p14="http://schemas.microsoft.com/office/powerpoint/2010/main" val="1765186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C847"/>
        </a:solidFill>
        <a:effectLst/>
      </p:bgPr>
    </p:bg>
    <p:spTree>
      <p:nvGrpSpPr>
        <p:cNvPr id="1" name=""/>
        <p:cNvGrpSpPr/>
        <p:nvPr/>
      </p:nvGrpSpPr>
      <p:grpSpPr>
        <a:xfrm>
          <a:off x="0" y="0"/>
          <a:ext cx="0" cy="0"/>
          <a:chOff x="0" y="0"/>
          <a:chExt cx="0" cy="0"/>
        </a:xfrm>
      </p:grpSpPr>
      <p:sp>
        <p:nvSpPr>
          <p:cNvPr id="2" name="TextBox 2"/>
          <p:cNvSpPr txBox="1"/>
          <p:nvPr/>
        </p:nvSpPr>
        <p:spPr>
          <a:xfrm>
            <a:off x="91440" y="2749799"/>
            <a:ext cx="18297530" cy="5364354"/>
          </a:xfrm>
          <a:prstGeom prst="rect">
            <a:avLst/>
          </a:prstGeom>
        </p:spPr>
        <p:txBody>
          <a:bodyPr lIns="0" tIns="0" rIns="0" bIns="0" rtlCol="0" anchor="t">
            <a:spAutoFit/>
          </a:bodyPr>
          <a:lstStyle/>
          <a:p>
            <a:pPr algn="ctr">
              <a:lnSpc>
                <a:spcPct val="150000"/>
              </a:lnSpc>
            </a:pPr>
            <a:r>
              <a:rPr lang="lv-LV" altLang="en-LV" sz="7200" b="1" dirty="0">
                <a:solidFill>
                  <a:schemeClr val="tx1">
                    <a:lumMod val="65000"/>
                    <a:lumOff val="35000"/>
                  </a:schemeClr>
                </a:solidFill>
                <a:latin typeface="Montserrat" pitchFamily="2" charset="77"/>
              </a:rPr>
              <a:t>Risinājums Nr. 2:</a:t>
            </a:r>
          </a:p>
          <a:p>
            <a:pPr algn="ctr">
              <a:lnSpc>
                <a:spcPct val="150000"/>
              </a:lnSpc>
            </a:pPr>
            <a:r>
              <a:rPr lang="lv-LV" sz="6600" dirty="0">
                <a:solidFill>
                  <a:schemeClr val="tx1">
                    <a:lumMod val="65000"/>
                    <a:lumOff val="35000"/>
                  </a:schemeClr>
                </a:solidFill>
                <a:latin typeface="Montserrat" pitchFamily="2" charset="77"/>
              </a:rPr>
              <a:t>skolēnu pārvadāšana, izmantojot ārpakalpojumu </a:t>
            </a:r>
          </a:p>
          <a:p>
            <a:pPr algn="ctr">
              <a:lnSpc>
                <a:spcPct val="150000"/>
              </a:lnSpc>
            </a:pPr>
            <a:r>
              <a:rPr lang="lv-LV" sz="3200" dirty="0">
                <a:solidFill>
                  <a:schemeClr val="tx1">
                    <a:lumMod val="65000"/>
                    <a:lumOff val="35000"/>
                  </a:schemeClr>
                </a:solidFill>
                <a:latin typeface="Montserrat" panose="00000500000000000000" pitchFamily="2" charset="-70"/>
                <a:cs typeface="Times New Roman" panose="02020603050405020304" pitchFamily="18" charset="0"/>
              </a:rPr>
              <a:t>(iepirkums transporta pakalpojumi (ID Nr. ĀNP 2023/29)).</a:t>
            </a:r>
            <a:endParaRPr lang="en-US" altLang="en-LV" sz="3200" b="1" dirty="0">
              <a:solidFill>
                <a:schemeClr val="tx1">
                  <a:lumMod val="65000"/>
                  <a:lumOff val="35000"/>
                </a:schemeClr>
              </a:solidFill>
              <a:latin typeface="Montserrat" panose="00000500000000000000" pitchFamily="2" charset="-70"/>
              <a:cs typeface="Times New Roman" panose="02020603050405020304" pitchFamily="18" charset="0"/>
            </a:endParaRPr>
          </a:p>
        </p:txBody>
      </p:sp>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Tree>
    <p:extLst>
      <p:ext uri="{BB962C8B-B14F-4D97-AF65-F5344CB8AC3E}">
        <p14:creationId xmlns:p14="http://schemas.microsoft.com/office/powerpoint/2010/main" val="1374130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11201400" y="2658588"/>
            <a:ext cx="6057900" cy="1988345"/>
          </a:xfrm>
        </p:spPr>
        <p:txBody>
          <a:bodyPr>
            <a:normAutofit fontScale="90000"/>
          </a:bodyPr>
          <a:lstStyle/>
          <a:p>
            <a:pPr>
              <a:spcBef>
                <a:spcPts val="0"/>
              </a:spcBef>
              <a:defRPr/>
            </a:pPr>
            <a:r>
              <a:rPr lang="lv-LV" dirty="0">
                <a:solidFill>
                  <a:schemeClr val="tx1">
                    <a:lumMod val="65000"/>
                    <a:lumOff val="35000"/>
                  </a:schemeClr>
                </a:solidFill>
                <a:latin typeface="Montserrat" pitchFamily="2" charset="77"/>
              </a:rPr>
              <a:t>Ādažu sākumskola – Carnikavas pamatskola (</a:t>
            </a:r>
            <a:r>
              <a:rPr lang="lv-LV" sz="4000" dirty="0">
                <a:solidFill>
                  <a:schemeClr val="tx1">
                    <a:lumMod val="65000"/>
                    <a:lumOff val="35000"/>
                  </a:schemeClr>
                </a:solidFill>
                <a:latin typeface="Montserrat" pitchFamily="2" charset="77"/>
              </a:rPr>
              <a:t>nogriežoties pirms Gaujas tilta)</a:t>
            </a:r>
            <a:br>
              <a:rPr lang="lv-LV" sz="4000" dirty="0">
                <a:solidFill>
                  <a:schemeClr val="tx1">
                    <a:lumMod val="65000"/>
                    <a:lumOff val="35000"/>
                  </a:schemeClr>
                </a:solidFill>
                <a:latin typeface="Montserrat" pitchFamily="2" charset="77"/>
              </a:rPr>
            </a:br>
            <a:r>
              <a:rPr lang="lv-LV" dirty="0">
                <a:solidFill>
                  <a:schemeClr val="tx1">
                    <a:lumMod val="65000"/>
                    <a:lumOff val="35000"/>
                  </a:schemeClr>
                </a:solidFill>
                <a:latin typeface="Montserrat" pitchFamily="2" charset="77"/>
              </a:rPr>
              <a:t>= 9.3 km </a:t>
            </a:r>
            <a:br>
              <a:rPr lang="lv-LV" dirty="0">
                <a:solidFill>
                  <a:schemeClr val="tx1">
                    <a:lumMod val="65000"/>
                    <a:lumOff val="35000"/>
                  </a:schemeClr>
                </a:solidFill>
                <a:latin typeface="Montserrat" pitchFamily="2" charset="77"/>
              </a:rPr>
            </a:br>
            <a:endParaRPr lang="en-US" sz="66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11811000" y="6219824"/>
            <a:ext cx="5067300" cy="6550821"/>
          </a:xfrm>
        </p:spPr>
        <p:txBody>
          <a:bodyPr>
            <a:normAutofit/>
          </a:bodyPr>
          <a:lstStyle/>
          <a:p>
            <a:pPr marL="0" indent="0">
              <a:buNone/>
            </a:pPr>
            <a:r>
              <a:rPr lang="fr-FR" sz="4400" b="1" dirty="0">
                <a:solidFill>
                  <a:schemeClr val="tx1">
                    <a:lumMod val="65000"/>
                    <a:lumOff val="35000"/>
                  </a:schemeClr>
                </a:solidFill>
                <a:latin typeface="Montserrat" pitchFamily="2" charset="77"/>
              </a:rPr>
              <a:t>3.80 </a:t>
            </a:r>
            <a:r>
              <a:rPr lang="fr-FR" sz="3600" b="1" dirty="0">
                <a:solidFill>
                  <a:schemeClr val="tx1">
                    <a:lumMod val="65000"/>
                    <a:lumOff val="35000"/>
                  </a:schemeClr>
                </a:solidFill>
                <a:latin typeface="Montserrat" pitchFamily="2" charset="77"/>
              </a:rPr>
              <a:t>EUR</a:t>
            </a:r>
            <a:r>
              <a:rPr lang="fr-FR" sz="4400" b="1" dirty="0">
                <a:solidFill>
                  <a:schemeClr val="tx1">
                    <a:lumMod val="65000"/>
                    <a:lumOff val="35000"/>
                  </a:schemeClr>
                </a:solidFill>
                <a:latin typeface="Montserrat" pitchFamily="2" charset="77"/>
              </a:rPr>
              <a:t> par </a:t>
            </a:r>
            <a:endParaRPr lang="lv-LV" sz="4400" b="1" dirty="0">
              <a:solidFill>
                <a:schemeClr val="tx1">
                  <a:lumMod val="65000"/>
                  <a:lumOff val="35000"/>
                </a:schemeClr>
              </a:solidFill>
              <a:latin typeface="Montserrat" pitchFamily="2" charset="77"/>
            </a:endParaRPr>
          </a:p>
          <a:p>
            <a:pPr marL="0" indent="0">
              <a:buNone/>
            </a:pPr>
            <a:r>
              <a:rPr lang="fr-FR" sz="4400" b="1" dirty="0">
                <a:solidFill>
                  <a:schemeClr val="tx1">
                    <a:lumMod val="65000"/>
                    <a:lumOff val="35000"/>
                  </a:schemeClr>
                </a:solidFill>
                <a:latin typeface="Montserrat" pitchFamily="2" charset="77"/>
              </a:rPr>
              <a:t>1 km </a:t>
            </a:r>
            <a:r>
              <a:rPr lang="lv-LV" sz="4400" b="1" dirty="0">
                <a:solidFill>
                  <a:schemeClr val="tx1">
                    <a:lumMod val="65000"/>
                    <a:lumOff val="35000"/>
                  </a:schemeClr>
                </a:solidFill>
                <a:latin typeface="Montserrat" pitchFamily="2" charset="77"/>
              </a:rPr>
              <a:t>= 35.34 </a:t>
            </a:r>
            <a:r>
              <a:rPr lang="lv-LV" sz="3600" b="1" dirty="0">
                <a:solidFill>
                  <a:schemeClr val="tx1">
                    <a:lumMod val="65000"/>
                    <a:lumOff val="35000"/>
                  </a:schemeClr>
                </a:solidFill>
                <a:latin typeface="Montserrat" pitchFamily="2" charset="77"/>
              </a:rPr>
              <a:t>EUR</a:t>
            </a:r>
            <a:r>
              <a:rPr lang="lv-LV" sz="4400" b="1" dirty="0">
                <a:solidFill>
                  <a:schemeClr val="tx1">
                    <a:lumMod val="65000"/>
                    <a:lumOff val="35000"/>
                  </a:schemeClr>
                </a:solidFill>
                <a:latin typeface="Montserrat" pitchFamily="2" charset="77"/>
              </a:rPr>
              <a:t> vienā virzienā</a:t>
            </a:r>
            <a:endParaRPr lang="lv-LV" dirty="0">
              <a:solidFill>
                <a:schemeClr val="tx1">
                  <a:lumMod val="65000"/>
                  <a:lumOff val="35000"/>
                </a:schemeClr>
              </a:solidFill>
              <a:latin typeface="Montserrat" pitchFamily="2" charset="77"/>
            </a:endParaRPr>
          </a:p>
          <a:p>
            <a:endParaRPr lang="lv-LV" dirty="0">
              <a:solidFill>
                <a:schemeClr val="tx1">
                  <a:lumMod val="65000"/>
                  <a:lumOff val="35000"/>
                </a:schemeClr>
              </a:solidFill>
              <a:latin typeface="Montserrat" pitchFamily="2" charset="77"/>
            </a:endParaRPr>
          </a:p>
          <a:p>
            <a:endParaRPr lang="lv-LV" dirty="0">
              <a:solidFill>
                <a:schemeClr val="tx1">
                  <a:lumMod val="65000"/>
                  <a:lumOff val="35000"/>
                </a:schemeClr>
              </a:solidFill>
              <a:latin typeface="Montserrat" pitchFamily="2" charset="77"/>
            </a:endParaRPr>
          </a:p>
          <a:p>
            <a:endParaRPr lang="lv-LV" dirty="0">
              <a:solidFill>
                <a:schemeClr val="tx1">
                  <a:lumMod val="65000"/>
                  <a:lumOff val="35000"/>
                </a:schemeClr>
              </a:solidFill>
              <a:latin typeface="Montserrat" pitchFamily="2" charset="77"/>
            </a:endParaRPr>
          </a:p>
          <a:p>
            <a:endParaRPr lang="lv-LV" sz="4800" dirty="0">
              <a:solidFill>
                <a:schemeClr val="tx1">
                  <a:lumMod val="65000"/>
                  <a:lumOff val="35000"/>
                </a:schemeClr>
              </a:solidFill>
              <a:latin typeface="Montserrat" pitchFamily="2" charset="77"/>
            </a:endParaRPr>
          </a:p>
          <a:p>
            <a:endParaRPr lang="lv-LV" sz="4800" dirty="0">
              <a:solidFill>
                <a:schemeClr val="tx1">
                  <a:lumMod val="65000"/>
                  <a:lumOff val="35000"/>
                </a:schemeClr>
              </a:solidFill>
              <a:latin typeface="Montserrat" pitchFamily="2" charset="77"/>
            </a:endParaRPr>
          </a:p>
          <a:p>
            <a:endParaRPr lang="lv-LV" sz="4800" dirty="0">
              <a:solidFill>
                <a:schemeClr val="tx1">
                  <a:lumMod val="65000"/>
                  <a:lumOff val="35000"/>
                </a:schemeClr>
              </a:solidFill>
              <a:latin typeface="Montserrat" pitchFamily="2" charset="77"/>
            </a:endParaRPr>
          </a:p>
          <a:p>
            <a:endParaRPr lang="lv-LV" sz="4800" dirty="0">
              <a:solidFill>
                <a:schemeClr val="tx1">
                  <a:lumMod val="65000"/>
                  <a:lumOff val="35000"/>
                </a:schemeClr>
              </a:solidFill>
              <a:latin typeface="Montserrat" pitchFamily="2" charset="77"/>
            </a:endParaRPr>
          </a:p>
          <a:p>
            <a:endParaRPr lang="lv-LV" sz="4800" dirty="0">
              <a:solidFill>
                <a:schemeClr val="tx1">
                  <a:lumMod val="65000"/>
                  <a:lumOff val="35000"/>
                </a:schemeClr>
              </a:solidFill>
              <a:latin typeface="Montserrat" pitchFamily="2" charset="77"/>
            </a:endParaRPr>
          </a:p>
          <a:p>
            <a:endParaRPr lang="lv-LV" sz="4400" dirty="0">
              <a:solidFill>
                <a:schemeClr val="tx1">
                  <a:lumMod val="65000"/>
                  <a:lumOff val="35000"/>
                </a:schemeClr>
              </a:solidFill>
              <a:latin typeface="Montserrat" pitchFamily="2" charset="77"/>
            </a:endParaRPr>
          </a:p>
          <a:p>
            <a:pPr marL="0" indent="0">
              <a:buNone/>
            </a:pPr>
            <a:endParaRPr lang="en-LV" dirty="0">
              <a:solidFill>
                <a:schemeClr val="tx1">
                  <a:lumMod val="65000"/>
                  <a:lumOff val="35000"/>
                </a:schemeClr>
              </a:solidFill>
              <a:latin typeface="Montserrat" pitchFamily="2" charset="77"/>
            </a:endParaRPr>
          </a:p>
        </p:txBody>
      </p:sp>
      <p:pic>
        <p:nvPicPr>
          <p:cNvPr id="7" name="Picture 6">
            <a:extLst>
              <a:ext uri="{FF2B5EF4-FFF2-40B4-BE49-F238E27FC236}">
                <a16:creationId xmlns:a16="http://schemas.microsoft.com/office/drawing/2014/main" id="{06B2AB39-9EC2-D867-2559-1477084CF2A8}"/>
              </a:ext>
            </a:extLst>
          </p:cNvPr>
          <p:cNvPicPr>
            <a:picLocks noChangeAspect="1"/>
          </p:cNvPicPr>
          <p:nvPr/>
        </p:nvPicPr>
        <p:blipFill>
          <a:blip r:embed="rId3"/>
          <a:stretch>
            <a:fillRect/>
          </a:stretch>
        </p:blipFill>
        <p:spPr>
          <a:xfrm>
            <a:off x="-4764" y="0"/>
            <a:ext cx="10781713" cy="9456424"/>
          </a:xfrm>
          <a:prstGeom prst="rect">
            <a:avLst/>
          </a:prstGeom>
        </p:spPr>
      </p:pic>
    </p:spTree>
    <p:extLst>
      <p:ext uri="{BB962C8B-B14F-4D97-AF65-F5344CB8AC3E}">
        <p14:creationId xmlns:p14="http://schemas.microsoft.com/office/powerpoint/2010/main" val="788792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DC847"/>
        </a:solidFill>
        <a:effectLst/>
      </p:bgPr>
    </p:bg>
    <p:spTree>
      <p:nvGrpSpPr>
        <p:cNvPr id="1" name=""/>
        <p:cNvGrpSpPr/>
        <p:nvPr/>
      </p:nvGrpSpPr>
      <p:grpSpPr>
        <a:xfrm>
          <a:off x="0" y="0"/>
          <a:ext cx="0" cy="0"/>
          <a:chOff x="0" y="0"/>
          <a:chExt cx="0" cy="0"/>
        </a:xfrm>
      </p:grpSpPr>
      <p:sp>
        <p:nvSpPr>
          <p:cNvPr id="2" name="TextBox 2"/>
          <p:cNvSpPr txBox="1"/>
          <p:nvPr/>
        </p:nvSpPr>
        <p:spPr>
          <a:xfrm>
            <a:off x="91440" y="2749799"/>
            <a:ext cx="18297530" cy="4543488"/>
          </a:xfrm>
          <a:prstGeom prst="rect">
            <a:avLst/>
          </a:prstGeom>
        </p:spPr>
        <p:txBody>
          <a:bodyPr lIns="0" tIns="0" rIns="0" bIns="0" rtlCol="0" anchor="t">
            <a:spAutoFit/>
          </a:bodyPr>
          <a:lstStyle/>
          <a:p>
            <a:pPr algn="ctr" eaLnBrk="1" hangingPunct="1">
              <a:lnSpc>
                <a:spcPct val="150000"/>
              </a:lnSpc>
            </a:pPr>
            <a:r>
              <a:rPr lang="lv-LV" altLang="en-LV" sz="7200" b="1" dirty="0">
                <a:solidFill>
                  <a:schemeClr val="tx1">
                    <a:lumMod val="65000"/>
                    <a:lumOff val="35000"/>
                  </a:schemeClr>
                </a:solidFill>
                <a:latin typeface="Montserrat" pitchFamily="2" charset="77"/>
              </a:rPr>
              <a:t>Risinājums Nr. 3:</a:t>
            </a:r>
          </a:p>
          <a:p>
            <a:pPr algn="ctr" eaLnBrk="1" hangingPunct="1">
              <a:lnSpc>
                <a:spcPct val="150000"/>
              </a:lnSpc>
            </a:pPr>
            <a:r>
              <a:rPr lang="lv-LV" altLang="en-LV" sz="7200" b="1" dirty="0">
                <a:solidFill>
                  <a:schemeClr val="tx1">
                    <a:lumMod val="65000"/>
                    <a:lumOff val="35000"/>
                  </a:schemeClr>
                </a:solidFill>
                <a:latin typeface="Montserrat" pitchFamily="2" charset="77"/>
              </a:rPr>
              <a:t> jauna autobusa iegāde / </a:t>
            </a:r>
          </a:p>
          <a:p>
            <a:pPr algn="ctr" eaLnBrk="1" hangingPunct="1">
              <a:lnSpc>
                <a:spcPct val="150000"/>
              </a:lnSpc>
            </a:pPr>
            <a:r>
              <a:rPr lang="lv-LV" altLang="en-LV" sz="6000" b="1" i="1" dirty="0">
                <a:solidFill>
                  <a:schemeClr val="tx1">
                    <a:lumMod val="65000"/>
                    <a:lumOff val="35000"/>
                  </a:schemeClr>
                </a:solidFill>
                <a:latin typeface="Montserrat" pitchFamily="2" charset="77"/>
              </a:rPr>
              <a:t>vēlams 35 vietas </a:t>
            </a:r>
            <a:endParaRPr lang="en-US" altLang="en-LV" sz="6000" b="1" i="1" dirty="0">
              <a:solidFill>
                <a:schemeClr val="tx1">
                  <a:lumMod val="65000"/>
                  <a:lumOff val="35000"/>
                </a:schemeClr>
              </a:solidFill>
              <a:latin typeface="Montserrat" pitchFamily="2" charset="77"/>
            </a:endParaRPr>
          </a:p>
        </p:txBody>
      </p:sp>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Tree>
    <p:extLst>
      <p:ext uri="{BB962C8B-B14F-4D97-AF65-F5344CB8AC3E}">
        <p14:creationId xmlns:p14="http://schemas.microsoft.com/office/powerpoint/2010/main" val="429383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18685D6-1E60-2C4C-81BB-61A5BE0E724F}"/>
              </a:ext>
            </a:extLst>
          </p:cNvPr>
          <p:cNvSpPr>
            <a:spLocks noGrp="1"/>
          </p:cNvSpPr>
          <p:nvPr>
            <p:ph type="title"/>
          </p:nvPr>
        </p:nvSpPr>
        <p:spPr>
          <a:xfrm>
            <a:off x="990600" y="547688"/>
            <a:ext cx="15773400" cy="1395412"/>
          </a:xfrm>
        </p:spPr>
        <p:txBody>
          <a:bodyPr>
            <a:normAutofit/>
          </a:bodyPr>
          <a:lstStyle/>
          <a:p>
            <a:pPr algn="ctr" eaLnBrk="1" fontAlgn="auto" hangingPunct="1">
              <a:spcBef>
                <a:spcPts val="0"/>
              </a:spcBef>
              <a:spcAft>
                <a:spcPts val="0"/>
              </a:spcAft>
              <a:defRPr/>
            </a:pPr>
            <a:r>
              <a:rPr lang="lv-LV" sz="5400" b="1" dirty="0">
                <a:solidFill>
                  <a:schemeClr val="tx1">
                    <a:lumMod val="65000"/>
                    <a:lumOff val="35000"/>
                  </a:schemeClr>
                </a:solidFill>
                <a:latin typeface="Montserrat" pitchFamily="2" charset="77"/>
              </a:rPr>
              <a:t>Izmaksas 2023. mācību gadā </a:t>
            </a:r>
            <a:endParaRPr lang="en-US" sz="5400" b="1" dirty="0">
              <a:solidFill>
                <a:schemeClr val="tx1">
                  <a:lumMod val="65000"/>
                  <a:lumOff val="35000"/>
                </a:schemeClr>
              </a:solidFill>
              <a:latin typeface="Montserrat" pitchFamily="2" charset="77"/>
            </a:endParaRPr>
          </a:p>
        </p:txBody>
      </p:sp>
      <p:sp>
        <p:nvSpPr>
          <p:cNvPr id="3" name="Content Placeholder 2">
            <a:extLst>
              <a:ext uri="{FF2B5EF4-FFF2-40B4-BE49-F238E27FC236}">
                <a16:creationId xmlns:a16="http://schemas.microsoft.com/office/drawing/2014/main" id="{7F445A53-17CB-A243-D6A6-7F0513A05B98}"/>
              </a:ext>
            </a:extLst>
          </p:cNvPr>
          <p:cNvSpPr>
            <a:spLocks noGrp="1"/>
          </p:cNvSpPr>
          <p:nvPr>
            <p:ph idx="1"/>
          </p:nvPr>
        </p:nvSpPr>
        <p:spPr/>
        <p:txBody>
          <a:bodyPr/>
          <a:lstStyle/>
          <a:p>
            <a:endParaRPr lang="lv-LV" sz="4000" dirty="0">
              <a:solidFill>
                <a:schemeClr val="tx1">
                  <a:lumMod val="65000"/>
                  <a:lumOff val="35000"/>
                </a:schemeClr>
              </a:solidFill>
              <a:latin typeface="Montserrat" pitchFamily="2" charset="77"/>
            </a:endParaRPr>
          </a:p>
          <a:p>
            <a:r>
              <a:rPr lang="lv-LV" sz="4000" dirty="0">
                <a:solidFill>
                  <a:schemeClr val="tx1">
                    <a:lumMod val="65000"/>
                    <a:lumOff val="35000"/>
                  </a:schemeClr>
                </a:solidFill>
                <a:latin typeface="Montserrat" pitchFamily="2" charset="77"/>
              </a:rPr>
              <a:t>ĀNP</a:t>
            </a:r>
            <a:r>
              <a:rPr lang="pt-BR" sz="4000" dirty="0">
                <a:solidFill>
                  <a:schemeClr val="tx1">
                    <a:lumMod val="65000"/>
                    <a:lumOff val="35000"/>
                  </a:schemeClr>
                </a:solidFill>
                <a:latin typeface="Montserrat" pitchFamily="2" charset="77"/>
              </a:rPr>
              <a:t> pasažieru autobuss ISUZU NOVO</a:t>
            </a:r>
            <a:r>
              <a:rPr lang="lv-LV" sz="4000" dirty="0">
                <a:solidFill>
                  <a:schemeClr val="tx1">
                    <a:lumMod val="65000"/>
                    <a:lumOff val="35000"/>
                  </a:schemeClr>
                </a:solidFill>
                <a:latin typeface="Montserrat" pitchFamily="2" charset="77"/>
              </a:rPr>
              <a:t> (29 vietas / līzinga līgums līdz 31.07.2028 </a:t>
            </a:r>
          </a:p>
          <a:p>
            <a:endParaRPr lang="lv-LV" sz="4000" dirty="0">
              <a:solidFill>
                <a:schemeClr val="tx1">
                  <a:lumMod val="65000"/>
                  <a:lumOff val="35000"/>
                </a:schemeClr>
              </a:solidFill>
              <a:latin typeface="Montserrat" pitchFamily="2" charset="77"/>
            </a:endParaRPr>
          </a:p>
          <a:p>
            <a:pPr marL="0" indent="0">
              <a:buNone/>
            </a:pPr>
            <a:r>
              <a:rPr lang="lv-LV" sz="4000" dirty="0">
                <a:solidFill>
                  <a:schemeClr val="tx1">
                    <a:lumMod val="65000"/>
                    <a:lumOff val="35000"/>
                  </a:schemeClr>
                </a:solidFill>
                <a:latin typeface="Montserrat" pitchFamily="2" charset="77"/>
              </a:rPr>
              <a:t>48 500 EUR gadā (t.sk., šofera alga + līzinga maksājums + degviela)</a:t>
            </a:r>
            <a:endParaRPr lang="en-LV" dirty="0">
              <a:solidFill>
                <a:schemeClr val="tx1">
                  <a:lumMod val="65000"/>
                  <a:lumOff val="35000"/>
                </a:schemeClr>
              </a:solidFill>
              <a:latin typeface="Montserrat" pitchFamily="2" charset="77"/>
            </a:endParaRPr>
          </a:p>
          <a:p>
            <a:endParaRPr lang="lv-LV" dirty="0"/>
          </a:p>
        </p:txBody>
      </p:sp>
    </p:spTree>
    <p:extLst>
      <p:ext uri="{BB962C8B-B14F-4D97-AF65-F5344CB8AC3E}">
        <p14:creationId xmlns:p14="http://schemas.microsoft.com/office/powerpoint/2010/main" val="29211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18685D6-1E60-2C4C-81BB-61A5BE0E724F}"/>
              </a:ext>
            </a:extLst>
          </p:cNvPr>
          <p:cNvSpPr>
            <a:spLocks noGrp="1"/>
          </p:cNvSpPr>
          <p:nvPr>
            <p:ph type="title"/>
          </p:nvPr>
        </p:nvSpPr>
        <p:spPr>
          <a:xfrm>
            <a:off x="990600" y="547688"/>
            <a:ext cx="15773400" cy="1395412"/>
          </a:xfrm>
        </p:spPr>
        <p:txBody>
          <a:bodyPr>
            <a:normAutofit fontScale="90000"/>
          </a:bodyPr>
          <a:lstStyle/>
          <a:p>
            <a:pPr algn="ctr" eaLnBrk="1" fontAlgn="auto" hangingPunct="1">
              <a:spcBef>
                <a:spcPts val="0"/>
              </a:spcBef>
              <a:spcAft>
                <a:spcPts val="0"/>
              </a:spcAft>
              <a:defRPr/>
            </a:pPr>
            <a:r>
              <a:rPr lang="lv-LV" sz="3200" b="1" dirty="0">
                <a:solidFill>
                  <a:schemeClr val="tx1">
                    <a:lumMod val="65000"/>
                    <a:lumOff val="35000"/>
                  </a:schemeClr>
                </a:solidFill>
                <a:latin typeface="Montserrat" pitchFamily="2" charset="77"/>
              </a:rPr>
              <a:t>SWID ANALĪZE AUTOBUSA IEGĀDEI</a:t>
            </a:r>
            <a:br>
              <a:rPr lang="lv-LV" sz="3200" b="1" dirty="0">
                <a:solidFill>
                  <a:schemeClr val="tx1">
                    <a:lumMod val="65000"/>
                    <a:lumOff val="35000"/>
                  </a:schemeClr>
                </a:solidFill>
                <a:latin typeface="Montserrat" pitchFamily="2" charset="77"/>
              </a:rPr>
            </a:br>
            <a:br>
              <a:rPr lang="lv-LV" sz="3200" b="1" dirty="0">
                <a:solidFill>
                  <a:schemeClr val="tx1">
                    <a:lumMod val="65000"/>
                    <a:lumOff val="35000"/>
                  </a:schemeClr>
                </a:solidFill>
                <a:latin typeface="Montserrat" pitchFamily="2" charset="77"/>
              </a:rPr>
            </a:br>
            <a:r>
              <a:rPr lang="lv-LV" sz="3200" b="1" dirty="0">
                <a:solidFill>
                  <a:schemeClr val="tx1">
                    <a:lumMod val="65000"/>
                    <a:lumOff val="35000"/>
                  </a:schemeClr>
                </a:solidFill>
                <a:latin typeface="Montserrat" pitchFamily="2" charset="77"/>
              </a:rPr>
              <a:t>Iekšējie faktori</a:t>
            </a:r>
            <a:endParaRPr lang="en-US" sz="3200" b="1" dirty="0">
              <a:solidFill>
                <a:schemeClr val="tx1">
                  <a:lumMod val="65000"/>
                  <a:lumOff val="35000"/>
                </a:schemeClr>
              </a:solidFill>
              <a:latin typeface="Montserrat" pitchFamily="2" charset="77"/>
            </a:endParaRPr>
          </a:p>
        </p:txBody>
      </p:sp>
      <p:graphicFrame>
        <p:nvGraphicFramePr>
          <p:cNvPr id="10" name="Content Placeholder 9">
            <a:extLst>
              <a:ext uri="{FF2B5EF4-FFF2-40B4-BE49-F238E27FC236}">
                <a16:creationId xmlns:a16="http://schemas.microsoft.com/office/drawing/2014/main" id="{CDA7D186-B35C-970C-37DF-A83CF89AC1FD}"/>
              </a:ext>
            </a:extLst>
          </p:cNvPr>
          <p:cNvGraphicFramePr>
            <a:graphicFrameLocks noGrp="1"/>
          </p:cNvGraphicFramePr>
          <p:nvPr>
            <p:ph idx="1"/>
            <p:extLst>
              <p:ext uri="{D42A27DB-BD31-4B8C-83A1-F6EECF244321}">
                <p14:modId xmlns:p14="http://schemas.microsoft.com/office/powerpoint/2010/main" val="3959809840"/>
              </p:ext>
            </p:extLst>
          </p:nvPr>
        </p:nvGraphicFramePr>
        <p:xfrm>
          <a:off x="1237807" y="2190750"/>
          <a:ext cx="15773400" cy="6858000"/>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1055040111"/>
                    </a:ext>
                  </a:extLst>
                </a:gridCol>
                <a:gridCol w="7886700">
                  <a:extLst>
                    <a:ext uri="{9D8B030D-6E8A-4147-A177-3AD203B41FA5}">
                      <a16:colId xmlns:a16="http://schemas.microsoft.com/office/drawing/2014/main" val="3750223513"/>
                    </a:ext>
                  </a:extLst>
                </a:gridCol>
              </a:tblGrid>
              <a:tr h="370840">
                <a:tc>
                  <a:txBody>
                    <a:bodyPr/>
                    <a:lstStyle/>
                    <a:p>
                      <a:endParaRPr lang="lv-LV" dirty="0"/>
                    </a:p>
                  </a:txBody>
                  <a:tcPr/>
                </a:tc>
                <a:tc>
                  <a:txBody>
                    <a:bodyPr/>
                    <a:lstStyle/>
                    <a:p>
                      <a:endParaRPr lang="lv-LV"/>
                    </a:p>
                  </a:txBody>
                  <a:tcPr/>
                </a:tc>
                <a:extLst>
                  <a:ext uri="{0D108BD9-81ED-4DB2-BD59-A6C34878D82A}">
                    <a16:rowId xmlns:a16="http://schemas.microsoft.com/office/drawing/2014/main" val="960446430"/>
                  </a:ext>
                </a:extLst>
              </a:tr>
              <a:tr h="370840">
                <a:tc>
                  <a:txBody>
                    <a:bodyPr/>
                    <a:lstStyle/>
                    <a:p>
                      <a:pPr algn="ctr"/>
                      <a:r>
                        <a:rPr lang="lv-LV" sz="2700" b="1" kern="1200" dirty="0">
                          <a:solidFill>
                            <a:schemeClr val="dk1"/>
                          </a:solidFill>
                          <a:effectLst/>
                          <a:latin typeface="+mn-lt"/>
                          <a:ea typeface="+mn-ea"/>
                          <a:cs typeface="+mn-cs"/>
                        </a:rPr>
                        <a:t>Stiprās puses</a:t>
                      </a:r>
                      <a:endParaRPr lang="lv-LV" dirty="0"/>
                    </a:p>
                  </a:txBody>
                  <a:tcPr/>
                </a:tc>
                <a:tc>
                  <a:txBody>
                    <a:bodyPr/>
                    <a:lstStyle/>
                    <a:p>
                      <a:pPr algn="ctr"/>
                      <a:r>
                        <a:rPr lang="lv-LV" sz="2700" b="1" kern="1200" dirty="0">
                          <a:solidFill>
                            <a:schemeClr val="dk1"/>
                          </a:solidFill>
                          <a:effectLst/>
                          <a:latin typeface="+mn-lt"/>
                          <a:ea typeface="+mn-ea"/>
                          <a:cs typeface="+mn-cs"/>
                        </a:rPr>
                        <a:t>Vājās puses</a:t>
                      </a:r>
                      <a:endParaRPr lang="lv-LV" dirty="0"/>
                    </a:p>
                  </a:txBody>
                  <a:tcPr/>
                </a:tc>
                <a:extLst>
                  <a:ext uri="{0D108BD9-81ED-4DB2-BD59-A6C34878D82A}">
                    <a16:rowId xmlns:a16="http://schemas.microsoft.com/office/drawing/2014/main" val="3168651810"/>
                  </a:ext>
                </a:extLst>
              </a:tr>
              <a:tr h="370840">
                <a:tc>
                  <a:txBody>
                    <a:bodyPr/>
                    <a:lstStyle/>
                    <a:p>
                      <a:r>
                        <a:rPr lang="lv-LV" sz="2700" b="1" kern="1200" dirty="0">
                          <a:solidFill>
                            <a:schemeClr val="dk1"/>
                          </a:solidFill>
                          <a:effectLst/>
                          <a:latin typeface="+mn-lt"/>
                          <a:ea typeface="+mn-ea"/>
                          <a:cs typeface="+mn-cs"/>
                        </a:rPr>
                        <a:t>Efektīvāki maršruti:</a:t>
                      </a:r>
                      <a:r>
                        <a:rPr lang="lv-LV" sz="2700" kern="1200" dirty="0">
                          <a:solidFill>
                            <a:schemeClr val="dk1"/>
                          </a:solidFill>
                          <a:effectLst/>
                          <a:latin typeface="+mn-lt"/>
                          <a:ea typeface="+mn-ea"/>
                          <a:cs typeface="+mn-cs"/>
                        </a:rPr>
                        <a:t> pašvaldības autobuss nodrošina efektīvus maršrutus, kas aptver vairākas skolas, optimizējot laiku un resursus.</a:t>
                      </a:r>
                    </a:p>
                    <a:p>
                      <a:r>
                        <a:rPr lang="lv-LV" sz="2700" b="1" kern="1200" dirty="0">
                          <a:solidFill>
                            <a:schemeClr val="dk1"/>
                          </a:solidFill>
                          <a:effectLst/>
                          <a:latin typeface="+mn-lt"/>
                          <a:ea typeface="+mn-ea"/>
                          <a:cs typeface="+mn-cs"/>
                        </a:rPr>
                        <a:t>Drošība:</a:t>
                      </a:r>
                      <a:r>
                        <a:rPr lang="lv-LV" sz="2700" kern="1200" dirty="0">
                          <a:solidFill>
                            <a:schemeClr val="dk1"/>
                          </a:solidFill>
                          <a:effectLst/>
                          <a:latin typeface="+mn-lt"/>
                          <a:ea typeface="+mn-ea"/>
                          <a:cs typeface="+mn-cs"/>
                        </a:rPr>
                        <a:t> autobuss ir aprīkots ar drošības līdzekļiem, un šo transporta veidu uzskata par drošu un uzticamu skolēnu pārvadāšanai.</a:t>
                      </a:r>
                    </a:p>
                    <a:p>
                      <a:r>
                        <a:rPr lang="lv-LV" sz="2700" b="1" kern="1200" dirty="0">
                          <a:solidFill>
                            <a:schemeClr val="dk1"/>
                          </a:solidFill>
                          <a:effectLst/>
                          <a:latin typeface="+mn-lt"/>
                          <a:ea typeface="+mn-ea"/>
                          <a:cs typeface="+mn-cs"/>
                        </a:rPr>
                        <a:t>Baseina pakalpojumi:</a:t>
                      </a:r>
                      <a:r>
                        <a:rPr lang="lv-LV" sz="2700" kern="1200" dirty="0">
                          <a:solidFill>
                            <a:schemeClr val="dk1"/>
                          </a:solidFill>
                          <a:effectLst/>
                          <a:latin typeface="+mn-lt"/>
                          <a:ea typeface="+mn-ea"/>
                          <a:cs typeface="+mn-cs"/>
                        </a:rPr>
                        <a:t> iespējams organizēt pārvadājumus, lai nodrošinātu baseina apmeklējumu skolēniem. </a:t>
                      </a:r>
                    </a:p>
                    <a:p>
                      <a:r>
                        <a:rPr lang="lv-LV" sz="2700" b="1" kern="1200" dirty="0">
                          <a:solidFill>
                            <a:schemeClr val="dk1"/>
                          </a:solidFill>
                          <a:effectLst/>
                          <a:latin typeface="+mn-lt"/>
                          <a:ea typeface="+mn-ea"/>
                          <a:cs typeface="+mn-cs"/>
                        </a:rPr>
                        <a:t>Elastīgi grafiki:</a:t>
                      </a:r>
                      <a:endParaRPr lang="lv-LV" sz="2700" kern="1200" dirty="0">
                        <a:solidFill>
                          <a:schemeClr val="dk1"/>
                        </a:solidFill>
                        <a:effectLst/>
                        <a:latin typeface="+mn-lt"/>
                        <a:ea typeface="+mn-ea"/>
                        <a:cs typeface="+mn-cs"/>
                      </a:endParaRPr>
                    </a:p>
                    <a:p>
                      <a:r>
                        <a:rPr lang="lv-LV" sz="2700" kern="1200" dirty="0">
                          <a:solidFill>
                            <a:schemeClr val="dk1"/>
                          </a:solidFill>
                          <a:effectLst/>
                          <a:latin typeface="+mn-lt"/>
                          <a:ea typeface="+mn-ea"/>
                          <a:cs typeface="+mn-cs"/>
                        </a:rPr>
                        <a:t>pielāgoties un pārplānot maršrutus pēc vajadzības, kā arī izmantot autobusu citām vajadzībām.</a:t>
                      </a:r>
                    </a:p>
                    <a:p>
                      <a:r>
                        <a:rPr lang="lv-LV" sz="2700" b="1" kern="1200" dirty="0">
                          <a:solidFill>
                            <a:schemeClr val="dk1"/>
                          </a:solidFill>
                          <a:effectLst/>
                          <a:latin typeface="+mn-lt"/>
                          <a:ea typeface="+mn-ea"/>
                          <a:cs typeface="+mn-cs"/>
                        </a:rPr>
                        <a:t>Līdzekļu optimizācija:</a:t>
                      </a:r>
                      <a:endParaRPr lang="lv-LV" sz="2700" kern="1200" dirty="0">
                        <a:solidFill>
                          <a:schemeClr val="dk1"/>
                        </a:solidFill>
                        <a:effectLst/>
                        <a:latin typeface="+mn-lt"/>
                        <a:ea typeface="+mn-ea"/>
                        <a:cs typeface="+mn-cs"/>
                      </a:endParaRPr>
                    </a:p>
                    <a:p>
                      <a:r>
                        <a:rPr lang="lv-LV" sz="2700" kern="1200" dirty="0">
                          <a:solidFill>
                            <a:schemeClr val="dk1"/>
                          </a:solidFill>
                          <a:effectLst/>
                          <a:latin typeface="+mn-lt"/>
                          <a:ea typeface="+mn-ea"/>
                          <a:cs typeface="+mn-cs"/>
                        </a:rPr>
                        <a:t>pašvaldības autobuss izdevīgāk kā ārpakalpojums.</a:t>
                      </a:r>
                      <a:endParaRPr lang="lv-LV" dirty="0"/>
                    </a:p>
                  </a:txBody>
                  <a:tcPr/>
                </a:tc>
                <a:tc>
                  <a:txBody>
                    <a:bodyPr/>
                    <a:lstStyle/>
                    <a:p>
                      <a:r>
                        <a:rPr lang="lv-LV" sz="2700" b="1" kern="1200" dirty="0">
                          <a:solidFill>
                            <a:schemeClr val="dk1"/>
                          </a:solidFill>
                          <a:effectLst/>
                          <a:latin typeface="+mn-lt"/>
                          <a:ea typeface="+mn-ea"/>
                          <a:cs typeface="+mn-cs"/>
                        </a:rPr>
                        <a:t>Ierobežota kapacitāte:</a:t>
                      </a:r>
                      <a:r>
                        <a:rPr lang="lv-LV" sz="2700" kern="1200" dirty="0">
                          <a:solidFill>
                            <a:schemeClr val="dk1"/>
                          </a:solidFill>
                          <a:effectLst/>
                          <a:latin typeface="+mn-lt"/>
                          <a:ea typeface="+mn-ea"/>
                          <a:cs typeface="+mn-cs"/>
                        </a:rPr>
                        <a:t> autobusa ierobežotā pasažieru kapacitāte var radīt nepieciešamību pēc papildu transporta līdzekļiem, it īpaši, ja skolu attālumi ir lieli.</a:t>
                      </a:r>
                    </a:p>
                    <a:p>
                      <a:r>
                        <a:rPr lang="lv-LV" sz="2700" b="1" kern="1200" dirty="0">
                          <a:solidFill>
                            <a:schemeClr val="dk1"/>
                          </a:solidFill>
                          <a:effectLst/>
                          <a:latin typeface="+mn-lt"/>
                          <a:ea typeface="+mn-ea"/>
                          <a:cs typeface="+mn-cs"/>
                        </a:rPr>
                        <a:t>Iepriekš neparedzēti aizkavējumi:</a:t>
                      </a:r>
                      <a:r>
                        <a:rPr lang="lv-LV" sz="2700" kern="1200" dirty="0">
                          <a:solidFill>
                            <a:schemeClr val="dk1"/>
                          </a:solidFill>
                          <a:effectLst/>
                          <a:latin typeface="+mn-lt"/>
                          <a:ea typeface="+mn-ea"/>
                          <a:cs typeface="+mn-cs"/>
                        </a:rPr>
                        <a:t> satiksmes un ceļa nosacījumu </a:t>
                      </a:r>
                      <a:r>
                        <a:rPr lang="lv-LV" sz="2700" kern="1200" dirty="0" err="1">
                          <a:solidFill>
                            <a:schemeClr val="dk1"/>
                          </a:solidFill>
                          <a:effectLst/>
                          <a:latin typeface="+mn-lt"/>
                          <a:ea typeface="+mn-ea"/>
                          <a:cs typeface="+mn-cs"/>
                        </a:rPr>
                        <a:t>neprognozējamība</a:t>
                      </a:r>
                      <a:r>
                        <a:rPr lang="lv-LV" sz="2700" kern="1200" dirty="0">
                          <a:solidFill>
                            <a:schemeClr val="dk1"/>
                          </a:solidFill>
                          <a:effectLst/>
                          <a:latin typeface="+mn-lt"/>
                          <a:ea typeface="+mn-ea"/>
                          <a:cs typeface="+mn-cs"/>
                        </a:rPr>
                        <a:t> var radīt aizkavējumus un ietekmēt pārvadājumu grafiku.</a:t>
                      </a:r>
                    </a:p>
                    <a:p>
                      <a:r>
                        <a:rPr lang="lv-LV" sz="2700" b="1" kern="1200" dirty="0">
                          <a:solidFill>
                            <a:schemeClr val="dk1"/>
                          </a:solidFill>
                          <a:effectLst/>
                          <a:latin typeface="+mn-lt"/>
                          <a:ea typeface="+mn-ea"/>
                          <a:cs typeface="+mn-cs"/>
                        </a:rPr>
                        <a:t>Papildus darbinieki: v</a:t>
                      </a:r>
                      <a:r>
                        <a:rPr lang="lv-LV" sz="2700" kern="1200" dirty="0">
                          <a:solidFill>
                            <a:schemeClr val="dk1"/>
                          </a:solidFill>
                          <a:effectLst/>
                          <a:latin typeface="+mn-lt"/>
                          <a:ea typeface="+mn-ea"/>
                          <a:cs typeface="+mn-cs"/>
                        </a:rPr>
                        <a:t>ajadzīgi papildus darbinieki aizvietošanai.</a:t>
                      </a:r>
                    </a:p>
                    <a:p>
                      <a:r>
                        <a:rPr lang="lv-LV" sz="2700" b="1" kern="1200" dirty="0">
                          <a:solidFill>
                            <a:schemeClr val="dk1"/>
                          </a:solidFill>
                          <a:effectLst/>
                          <a:latin typeface="+mn-lt"/>
                          <a:ea typeface="+mn-ea"/>
                          <a:cs typeface="+mn-cs"/>
                        </a:rPr>
                        <a:t>Sadalīti maršruti:</a:t>
                      </a:r>
                      <a:r>
                        <a:rPr lang="lv-LV" sz="2700" kern="1200" dirty="0">
                          <a:solidFill>
                            <a:schemeClr val="dk1"/>
                          </a:solidFill>
                          <a:effectLst/>
                          <a:latin typeface="+mn-lt"/>
                          <a:ea typeface="+mn-ea"/>
                          <a:cs typeface="+mn-cs"/>
                        </a:rPr>
                        <a:t> dažādu skolu attālumi var izraisīt nepieciešamību pēc vairākiem maršrutiem, kas var sarežģīt pārvaldību</a:t>
                      </a:r>
                      <a:endParaRPr lang="lv-LV" dirty="0"/>
                    </a:p>
                  </a:txBody>
                  <a:tcPr/>
                </a:tc>
                <a:extLst>
                  <a:ext uri="{0D108BD9-81ED-4DB2-BD59-A6C34878D82A}">
                    <a16:rowId xmlns:a16="http://schemas.microsoft.com/office/drawing/2014/main" val="3589611750"/>
                  </a:ext>
                </a:extLst>
              </a:tr>
            </a:tbl>
          </a:graphicData>
        </a:graphic>
      </p:graphicFrame>
    </p:spTree>
    <p:extLst>
      <p:ext uri="{BB962C8B-B14F-4D97-AF65-F5344CB8AC3E}">
        <p14:creationId xmlns:p14="http://schemas.microsoft.com/office/powerpoint/2010/main" val="2775171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18685D6-1E60-2C4C-81BB-61A5BE0E724F}"/>
              </a:ext>
            </a:extLst>
          </p:cNvPr>
          <p:cNvSpPr>
            <a:spLocks noGrp="1"/>
          </p:cNvSpPr>
          <p:nvPr>
            <p:ph type="title"/>
          </p:nvPr>
        </p:nvSpPr>
        <p:spPr>
          <a:xfrm>
            <a:off x="990600" y="547688"/>
            <a:ext cx="15773400" cy="1395412"/>
          </a:xfrm>
        </p:spPr>
        <p:txBody>
          <a:bodyPr>
            <a:normAutofit fontScale="90000"/>
          </a:bodyPr>
          <a:lstStyle/>
          <a:p>
            <a:pPr algn="ctr" eaLnBrk="1" fontAlgn="auto" hangingPunct="1">
              <a:spcBef>
                <a:spcPts val="0"/>
              </a:spcBef>
              <a:spcAft>
                <a:spcPts val="0"/>
              </a:spcAft>
              <a:defRPr/>
            </a:pPr>
            <a:r>
              <a:rPr lang="lv-LV" sz="3200" b="1" dirty="0">
                <a:solidFill>
                  <a:schemeClr val="tx1">
                    <a:lumMod val="65000"/>
                    <a:lumOff val="35000"/>
                  </a:schemeClr>
                </a:solidFill>
                <a:latin typeface="Montserrat" pitchFamily="2" charset="77"/>
              </a:rPr>
              <a:t>SWID ANALĪZE AUTOBUSA IEGĀDEI</a:t>
            </a:r>
            <a:br>
              <a:rPr lang="lv-LV" sz="3200" b="1" dirty="0">
                <a:solidFill>
                  <a:schemeClr val="tx1">
                    <a:lumMod val="65000"/>
                    <a:lumOff val="35000"/>
                  </a:schemeClr>
                </a:solidFill>
                <a:latin typeface="Montserrat" pitchFamily="2" charset="77"/>
              </a:rPr>
            </a:br>
            <a:br>
              <a:rPr lang="lv-LV" sz="3200" b="1" dirty="0">
                <a:solidFill>
                  <a:schemeClr val="tx1">
                    <a:lumMod val="65000"/>
                    <a:lumOff val="35000"/>
                  </a:schemeClr>
                </a:solidFill>
                <a:latin typeface="Montserrat" pitchFamily="2" charset="77"/>
              </a:rPr>
            </a:br>
            <a:r>
              <a:rPr lang="lv-LV" sz="3200" b="1" dirty="0">
                <a:solidFill>
                  <a:schemeClr val="tx1">
                    <a:lumMod val="65000"/>
                    <a:lumOff val="35000"/>
                  </a:schemeClr>
                </a:solidFill>
                <a:latin typeface="Montserrat" pitchFamily="2" charset="77"/>
              </a:rPr>
              <a:t>Ārējie faktori</a:t>
            </a:r>
            <a:endParaRPr lang="en-US" sz="3200" b="1" dirty="0">
              <a:solidFill>
                <a:schemeClr val="tx1">
                  <a:lumMod val="65000"/>
                  <a:lumOff val="35000"/>
                </a:schemeClr>
              </a:solidFill>
              <a:latin typeface="Montserrat" pitchFamily="2" charset="77"/>
            </a:endParaRPr>
          </a:p>
        </p:txBody>
      </p:sp>
      <p:graphicFrame>
        <p:nvGraphicFramePr>
          <p:cNvPr id="10" name="Content Placeholder 9">
            <a:extLst>
              <a:ext uri="{FF2B5EF4-FFF2-40B4-BE49-F238E27FC236}">
                <a16:creationId xmlns:a16="http://schemas.microsoft.com/office/drawing/2014/main" id="{CDA7D186-B35C-970C-37DF-A83CF89AC1FD}"/>
              </a:ext>
            </a:extLst>
          </p:cNvPr>
          <p:cNvGraphicFramePr>
            <a:graphicFrameLocks noGrp="1"/>
          </p:cNvGraphicFramePr>
          <p:nvPr>
            <p:ph idx="1"/>
            <p:extLst>
              <p:ext uri="{D42A27DB-BD31-4B8C-83A1-F6EECF244321}">
                <p14:modId xmlns:p14="http://schemas.microsoft.com/office/powerpoint/2010/main" val="3752071331"/>
              </p:ext>
            </p:extLst>
          </p:nvPr>
        </p:nvGraphicFramePr>
        <p:xfrm>
          <a:off x="1237807" y="2190750"/>
          <a:ext cx="15773400" cy="6305549"/>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1055040111"/>
                    </a:ext>
                  </a:extLst>
                </a:gridCol>
                <a:gridCol w="7886700">
                  <a:extLst>
                    <a:ext uri="{9D8B030D-6E8A-4147-A177-3AD203B41FA5}">
                      <a16:colId xmlns:a16="http://schemas.microsoft.com/office/drawing/2014/main" val="3750223513"/>
                    </a:ext>
                  </a:extLst>
                </a:gridCol>
              </a:tblGrid>
              <a:tr h="660581">
                <a:tc>
                  <a:txBody>
                    <a:bodyPr/>
                    <a:lstStyle/>
                    <a:p>
                      <a:endParaRPr lang="lv-LV" dirty="0"/>
                    </a:p>
                  </a:txBody>
                  <a:tcPr/>
                </a:tc>
                <a:tc>
                  <a:txBody>
                    <a:bodyPr/>
                    <a:lstStyle/>
                    <a:p>
                      <a:endParaRPr lang="lv-LV"/>
                    </a:p>
                  </a:txBody>
                  <a:tcPr/>
                </a:tc>
                <a:extLst>
                  <a:ext uri="{0D108BD9-81ED-4DB2-BD59-A6C34878D82A}">
                    <a16:rowId xmlns:a16="http://schemas.microsoft.com/office/drawing/2014/main" val="960446430"/>
                  </a:ext>
                </a:extLst>
              </a:tr>
              <a:tr h="660581">
                <a:tc>
                  <a:txBody>
                    <a:bodyPr/>
                    <a:lstStyle/>
                    <a:p>
                      <a:pPr algn="ctr"/>
                      <a:r>
                        <a:rPr lang="lv-LV" sz="2700" b="1" kern="1200" dirty="0">
                          <a:solidFill>
                            <a:schemeClr val="dk1"/>
                          </a:solidFill>
                          <a:effectLst/>
                          <a:latin typeface="+mn-lt"/>
                          <a:ea typeface="+mn-ea"/>
                          <a:cs typeface="+mn-cs"/>
                        </a:rPr>
                        <a:t>Iespējas</a:t>
                      </a:r>
                      <a:endParaRPr lang="lv-LV" dirty="0"/>
                    </a:p>
                  </a:txBody>
                  <a:tcPr/>
                </a:tc>
                <a:tc>
                  <a:txBody>
                    <a:bodyPr/>
                    <a:lstStyle/>
                    <a:p>
                      <a:pPr algn="ctr"/>
                      <a:r>
                        <a:rPr lang="lv-LV" sz="2700" b="1" kern="1200" dirty="0">
                          <a:solidFill>
                            <a:schemeClr val="dk1"/>
                          </a:solidFill>
                          <a:effectLst/>
                          <a:latin typeface="+mn-lt"/>
                          <a:ea typeface="+mn-ea"/>
                          <a:cs typeface="+mn-cs"/>
                        </a:rPr>
                        <a:t>Draudi</a:t>
                      </a:r>
                      <a:endParaRPr lang="lv-LV" dirty="0"/>
                    </a:p>
                  </a:txBody>
                  <a:tcPr/>
                </a:tc>
                <a:extLst>
                  <a:ext uri="{0D108BD9-81ED-4DB2-BD59-A6C34878D82A}">
                    <a16:rowId xmlns:a16="http://schemas.microsoft.com/office/drawing/2014/main" val="3168651810"/>
                  </a:ext>
                </a:extLst>
              </a:tr>
              <a:tr h="4984387">
                <a:tc>
                  <a:txBody>
                    <a:bodyPr/>
                    <a:lstStyle/>
                    <a:p>
                      <a:r>
                        <a:rPr lang="lv-LV" sz="2700" b="1" kern="1200" dirty="0">
                          <a:solidFill>
                            <a:schemeClr val="dk1"/>
                          </a:solidFill>
                          <a:effectLst/>
                          <a:latin typeface="+mn-lt"/>
                          <a:ea typeface="+mn-ea"/>
                          <a:cs typeface="+mn-cs"/>
                        </a:rPr>
                        <a:t>Papildu maršruti:</a:t>
                      </a:r>
                      <a:r>
                        <a:rPr lang="lv-LV" sz="2700" kern="1200" dirty="0">
                          <a:solidFill>
                            <a:schemeClr val="dk1"/>
                          </a:solidFill>
                          <a:effectLst/>
                          <a:latin typeface="+mn-lt"/>
                          <a:ea typeface="+mn-ea"/>
                          <a:cs typeface="+mn-cs"/>
                        </a:rPr>
                        <a:t> izpētīt iespējas pievienot papildu maršrutus, lai apkalpotu jaunas skolas vai palielinātu esošo skolu pārvadājumu efektivitāti.</a:t>
                      </a:r>
                    </a:p>
                    <a:p>
                      <a:r>
                        <a:rPr lang="lv-LV" sz="2700" kern="1200" dirty="0">
                          <a:solidFill>
                            <a:schemeClr val="dk1"/>
                          </a:solidFill>
                          <a:effectLst/>
                          <a:latin typeface="+mn-lt"/>
                          <a:ea typeface="+mn-ea"/>
                          <a:cs typeface="+mn-cs"/>
                        </a:rPr>
                        <a:t> </a:t>
                      </a:r>
                    </a:p>
                    <a:p>
                      <a:r>
                        <a:rPr lang="lv-LV" sz="2700" b="1" kern="1200" dirty="0">
                          <a:solidFill>
                            <a:schemeClr val="dk1"/>
                          </a:solidFill>
                          <a:effectLst/>
                          <a:latin typeface="+mn-lt"/>
                          <a:ea typeface="+mn-ea"/>
                          <a:cs typeface="+mn-cs"/>
                        </a:rPr>
                        <a:t>Energoefektivitāte: </a:t>
                      </a:r>
                      <a:r>
                        <a:rPr lang="lv-LV" sz="2700" kern="1200" dirty="0">
                          <a:solidFill>
                            <a:schemeClr val="dk1"/>
                          </a:solidFill>
                          <a:effectLst/>
                          <a:latin typeface="+mn-lt"/>
                          <a:ea typeface="+mn-ea"/>
                          <a:cs typeface="+mn-cs"/>
                        </a:rPr>
                        <a:t> transporta līdzekļu iegāde, lai samazinātu darbības izmaksas un ietekmi uz vidi.</a:t>
                      </a:r>
                    </a:p>
                  </a:txBody>
                  <a:tcPr/>
                </a:tc>
                <a:tc>
                  <a:txBody>
                    <a:bodyPr/>
                    <a:lstStyle/>
                    <a:p>
                      <a:r>
                        <a:rPr lang="lv-LV" sz="2700" b="1" kern="1200" dirty="0">
                          <a:solidFill>
                            <a:schemeClr val="dk1"/>
                          </a:solidFill>
                          <a:effectLst/>
                          <a:latin typeface="+mn-lt"/>
                          <a:ea typeface="+mn-ea"/>
                          <a:cs typeface="+mn-cs"/>
                        </a:rPr>
                        <a:t>Satiksmes problēmas:</a:t>
                      </a:r>
                      <a:r>
                        <a:rPr lang="lv-LV" sz="2700" kern="1200" dirty="0">
                          <a:solidFill>
                            <a:schemeClr val="dk1"/>
                          </a:solidFill>
                          <a:effectLst/>
                          <a:latin typeface="+mn-lt"/>
                          <a:ea typeface="+mn-ea"/>
                          <a:cs typeface="+mn-cs"/>
                        </a:rPr>
                        <a:t> neprognozējamas satiksmes problēmas var radīt aizkavējumus un ietekmēt pārvadājumu precizitāti.</a:t>
                      </a:r>
                    </a:p>
                    <a:p>
                      <a:r>
                        <a:rPr lang="lv-LV" sz="2700" b="1" kern="1200" dirty="0">
                          <a:solidFill>
                            <a:schemeClr val="dk1"/>
                          </a:solidFill>
                          <a:effectLst/>
                          <a:latin typeface="+mn-lt"/>
                          <a:ea typeface="+mn-ea"/>
                          <a:cs typeface="+mn-cs"/>
                        </a:rPr>
                        <a:t>Finansiālie ierobežojumi:</a:t>
                      </a:r>
                      <a:r>
                        <a:rPr lang="lv-LV" sz="2700" kern="1200" dirty="0">
                          <a:solidFill>
                            <a:schemeClr val="dk1"/>
                          </a:solidFill>
                          <a:effectLst/>
                          <a:latin typeface="+mn-lt"/>
                          <a:ea typeface="+mn-ea"/>
                          <a:cs typeface="+mn-cs"/>
                        </a:rPr>
                        <a:t> budžeta samazināšanās var radīt ierobežojumus transporta pakalpojumu uzlabošanai un paplašināšanai.</a:t>
                      </a:r>
                    </a:p>
                    <a:p>
                      <a:r>
                        <a:rPr lang="lv-LV" sz="2700" b="1" kern="1200" dirty="0">
                          <a:solidFill>
                            <a:schemeClr val="dk1"/>
                          </a:solidFill>
                          <a:effectLst/>
                          <a:latin typeface="+mn-lt"/>
                          <a:ea typeface="+mn-ea"/>
                          <a:cs typeface="+mn-cs"/>
                        </a:rPr>
                        <a:t>Konkurence:</a:t>
                      </a:r>
                      <a:r>
                        <a:rPr lang="lv-LV" sz="2700" kern="1200" dirty="0">
                          <a:solidFill>
                            <a:schemeClr val="dk1"/>
                          </a:solidFill>
                          <a:effectLst/>
                          <a:latin typeface="+mn-lt"/>
                          <a:ea typeface="+mn-ea"/>
                          <a:cs typeface="+mn-cs"/>
                        </a:rPr>
                        <a:t> privātie transporta pakalpojumu sniedzēji var piedāvāt konkurences spiedienu, it īpaši, ja tie nodrošina alternatīvas pārvadājumu iespējas.</a:t>
                      </a:r>
                      <a:endParaRPr lang="lv-LV" dirty="0"/>
                    </a:p>
                  </a:txBody>
                  <a:tcPr/>
                </a:tc>
                <a:extLst>
                  <a:ext uri="{0D108BD9-81ED-4DB2-BD59-A6C34878D82A}">
                    <a16:rowId xmlns:a16="http://schemas.microsoft.com/office/drawing/2014/main" val="3589611750"/>
                  </a:ext>
                </a:extLst>
              </a:tr>
            </a:tbl>
          </a:graphicData>
        </a:graphic>
      </p:graphicFrame>
    </p:spTree>
    <p:extLst>
      <p:ext uri="{BB962C8B-B14F-4D97-AF65-F5344CB8AC3E}">
        <p14:creationId xmlns:p14="http://schemas.microsoft.com/office/powerpoint/2010/main" val="161441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5618-95C2-BB5F-A8D8-1F3889578115}"/>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Lēmums par 1. klašu uzņemšanu</a:t>
            </a:r>
          </a:p>
        </p:txBody>
      </p:sp>
      <p:sp>
        <p:nvSpPr>
          <p:cNvPr id="3" name="Content Placeholder 2">
            <a:extLst>
              <a:ext uri="{FF2B5EF4-FFF2-40B4-BE49-F238E27FC236}">
                <a16:creationId xmlns:a16="http://schemas.microsoft.com/office/drawing/2014/main" id="{26E4C1F7-14EF-C6D5-658C-00476D237863}"/>
              </a:ext>
            </a:extLst>
          </p:cNvPr>
          <p:cNvSpPr>
            <a:spLocks noGrp="1"/>
          </p:cNvSpPr>
          <p:nvPr>
            <p:ph idx="1"/>
          </p:nvPr>
        </p:nvSpPr>
        <p:spPr/>
        <p:txBody>
          <a:bodyPr/>
          <a:lstStyle/>
          <a:p>
            <a:pPr marL="0" indent="0">
              <a:buNone/>
            </a:pPr>
            <a:r>
              <a:rPr lang="lv-LV" dirty="0">
                <a:latin typeface="Times New Roman" panose="02020603050405020304" pitchFamily="18" charset="0"/>
                <a:cs typeface="Times New Roman" panose="02020603050405020304" pitchFamily="18" charset="0"/>
              </a:rPr>
              <a:t>2024./2025. mācību gadā uzņemt:</a:t>
            </a:r>
          </a:p>
          <a:p>
            <a:pPr marL="0" indent="0">
              <a:buNone/>
            </a:pPr>
            <a:r>
              <a:rPr lang="lv-LV" dirty="0">
                <a:latin typeface="Times New Roman" panose="02020603050405020304" pitchFamily="18" charset="0"/>
                <a:cs typeface="Times New Roman" panose="02020603050405020304" pitchFamily="18" charset="0"/>
              </a:rPr>
              <a:t>1.1. Ādažu vidusskolā līdz </a:t>
            </a:r>
            <a:r>
              <a:rPr lang="lv-LV" dirty="0">
                <a:solidFill>
                  <a:srgbClr val="FF0000"/>
                </a:solidFill>
                <a:latin typeface="Times New Roman" panose="02020603050405020304" pitchFamily="18" charset="0"/>
                <a:cs typeface="Times New Roman" panose="02020603050405020304" pitchFamily="18" charset="0"/>
              </a:rPr>
              <a:t>9 </a:t>
            </a:r>
            <a:r>
              <a:rPr lang="lv-LV" dirty="0">
                <a:latin typeface="Times New Roman" panose="02020603050405020304" pitchFamily="18" charset="0"/>
                <a:cs typeface="Times New Roman" panose="02020603050405020304" pitchFamily="18" charset="0"/>
              </a:rPr>
              <a:t>(deviņām) 1. klasēm, ne vairāk kā </a:t>
            </a:r>
            <a:r>
              <a:rPr lang="lv-LV" dirty="0">
                <a:solidFill>
                  <a:srgbClr val="FF0000"/>
                </a:solidFill>
                <a:latin typeface="Times New Roman" panose="02020603050405020304" pitchFamily="18" charset="0"/>
                <a:cs typeface="Times New Roman" panose="02020603050405020304" pitchFamily="18" charset="0"/>
              </a:rPr>
              <a:t>27</a:t>
            </a:r>
            <a:r>
              <a:rPr lang="lv-LV" dirty="0">
                <a:latin typeface="Times New Roman" panose="02020603050405020304" pitchFamily="18" charset="0"/>
                <a:cs typeface="Times New Roman" panose="02020603050405020304" pitchFamily="18" charset="0"/>
              </a:rPr>
              <a:t> skolēni klasē;</a:t>
            </a:r>
          </a:p>
          <a:p>
            <a:pPr marL="0" indent="0">
              <a:buNone/>
            </a:pPr>
            <a:r>
              <a:rPr lang="lv-LV" dirty="0">
                <a:latin typeface="Times New Roman" panose="02020603050405020304" pitchFamily="18" charset="0"/>
                <a:cs typeface="Times New Roman" panose="02020603050405020304" pitchFamily="18" charset="0"/>
              </a:rPr>
              <a:t>1.2. Carnikavas pamatskolā līdz </a:t>
            </a:r>
            <a:r>
              <a:rPr lang="lv-LV" dirty="0">
                <a:solidFill>
                  <a:srgbClr val="FF0000"/>
                </a:solidFill>
                <a:latin typeface="Times New Roman" panose="02020603050405020304" pitchFamily="18" charset="0"/>
                <a:cs typeface="Times New Roman" panose="02020603050405020304" pitchFamily="18" charset="0"/>
              </a:rPr>
              <a:t>5 </a:t>
            </a:r>
            <a:r>
              <a:rPr lang="lv-LV" dirty="0">
                <a:latin typeface="Times New Roman" panose="02020603050405020304" pitchFamily="18" charset="0"/>
                <a:cs typeface="Times New Roman" panose="02020603050405020304" pitchFamily="18" charset="0"/>
              </a:rPr>
              <a:t>(septiņām) 1. klasēm, ne vairāk kā </a:t>
            </a:r>
            <a:r>
              <a:rPr lang="lv-LV" dirty="0">
                <a:solidFill>
                  <a:srgbClr val="FF0000"/>
                </a:solidFill>
                <a:latin typeface="Times New Roman" panose="02020603050405020304" pitchFamily="18" charset="0"/>
                <a:cs typeface="Times New Roman" panose="02020603050405020304" pitchFamily="18" charset="0"/>
              </a:rPr>
              <a:t>24</a:t>
            </a:r>
            <a:r>
              <a:rPr lang="lv-LV" dirty="0">
                <a:latin typeface="Times New Roman" panose="02020603050405020304" pitchFamily="18" charset="0"/>
                <a:cs typeface="Times New Roman" panose="02020603050405020304" pitchFamily="18" charset="0"/>
              </a:rPr>
              <a:t> skolēni klasē.</a:t>
            </a:r>
          </a:p>
          <a:p>
            <a:endParaRPr lang="lv-LV"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4C5040B-5687-41AB-7410-8E9D255C449F}"/>
              </a:ext>
            </a:extLst>
          </p:cNvPr>
          <p:cNvSpPr>
            <a:spLocks noGrp="1"/>
          </p:cNvSpPr>
          <p:nvPr>
            <p:ph type="ftr" sz="quarter" idx="11"/>
          </p:nvPr>
        </p:nvSpPr>
        <p:spPr/>
        <p:txBody>
          <a:bodyPr/>
          <a:lstStyle/>
          <a:p>
            <a:r>
              <a:rPr lang="en-US" dirty="0"/>
              <a:t>Ādažu</a:t>
            </a:r>
          </a:p>
        </p:txBody>
      </p:sp>
    </p:spTree>
    <p:extLst>
      <p:ext uri="{BB962C8B-B14F-4D97-AF65-F5344CB8AC3E}">
        <p14:creationId xmlns:p14="http://schemas.microsoft.com/office/powerpoint/2010/main" val="224903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9698-B0B6-8218-5E40-EB028F2AB299}"/>
              </a:ext>
            </a:extLst>
          </p:cNvPr>
          <p:cNvSpPr>
            <a:spLocks noGrp="1"/>
          </p:cNvSpPr>
          <p:nvPr>
            <p:ph type="title"/>
          </p:nvPr>
        </p:nvSpPr>
        <p:spPr/>
        <p:txBody>
          <a:bodyPr/>
          <a:lstStyle/>
          <a:p>
            <a:pPr algn="ctr"/>
            <a:r>
              <a:rPr lang="lv-LV" dirty="0">
                <a:latin typeface="Times New Roman" panose="02020603050405020304" pitchFamily="18" charset="0"/>
                <a:cs typeface="Times New Roman" panose="02020603050405020304" pitchFamily="18" charset="0"/>
              </a:rPr>
              <a:t>06.12.2023. uzdotais uzdevums IKSSK</a:t>
            </a:r>
          </a:p>
        </p:txBody>
      </p:sp>
      <p:sp>
        <p:nvSpPr>
          <p:cNvPr id="3" name="Content Placeholder 2">
            <a:extLst>
              <a:ext uri="{FF2B5EF4-FFF2-40B4-BE49-F238E27FC236}">
                <a16:creationId xmlns:a16="http://schemas.microsoft.com/office/drawing/2014/main" id="{2C573050-A511-99A5-D27F-C4C4DA16CA57}"/>
              </a:ext>
            </a:extLst>
          </p:cNvPr>
          <p:cNvSpPr>
            <a:spLocks noGrp="1"/>
          </p:cNvSpPr>
          <p:nvPr>
            <p:ph idx="1"/>
          </p:nvPr>
        </p:nvSpPr>
        <p:spPr/>
        <p:txBody>
          <a:bodyPr/>
          <a:lstStyle/>
          <a:p>
            <a:pPr marL="0" indent="0">
              <a:buNone/>
            </a:pPr>
            <a:r>
              <a:rPr lang="lv-LV" b="1" dirty="0">
                <a:effectLst/>
                <a:latin typeface="Times New Roman" panose="02020603050405020304" pitchFamily="18" charset="0"/>
                <a:ea typeface="Calibri" panose="020F0502020204030204" pitchFamily="34" charset="0"/>
                <a:cs typeface="Times New Roman" panose="02020603050405020304" pitchFamily="18" charset="0"/>
              </a:rPr>
              <a:t>Uzdot</a:t>
            </a:r>
            <a:r>
              <a:rPr lang="lv-LV" dirty="0">
                <a:effectLst/>
                <a:latin typeface="Times New Roman" panose="02020603050405020304" pitchFamily="18" charset="0"/>
                <a:ea typeface="Calibri" panose="020F0502020204030204" pitchFamily="34" charset="0"/>
                <a:cs typeface="Times New Roman" panose="02020603050405020304" pitchFamily="18" charset="0"/>
              </a:rPr>
              <a:t> pašvaldības Centrālās pārvaldes Izglītības un jaunatnes nodaļas vadītājai Ligitai </a:t>
            </a:r>
            <a:r>
              <a:rPr lang="lv-LV" dirty="0" err="1">
                <a:effectLst/>
                <a:latin typeface="Times New Roman" panose="02020603050405020304" pitchFamily="18" charset="0"/>
                <a:ea typeface="Calibri" panose="020F0502020204030204" pitchFamily="34" charset="0"/>
                <a:cs typeface="Times New Roman" panose="02020603050405020304" pitchFamily="18" charset="0"/>
              </a:rPr>
              <a:t>Anspokai</a:t>
            </a:r>
            <a:r>
              <a:rPr lang="lv-LV" dirty="0">
                <a:effectLst/>
                <a:latin typeface="Times New Roman" panose="02020603050405020304" pitchFamily="18" charset="0"/>
                <a:ea typeface="Calibri" panose="020F0502020204030204" pitchFamily="34" charset="0"/>
                <a:cs typeface="Times New Roman" panose="02020603050405020304" pitchFamily="18" charset="0"/>
              </a:rPr>
              <a:t> sagatavot:</a:t>
            </a:r>
          </a:p>
          <a:p>
            <a:pPr marL="0" indent="0" algn="just">
              <a:buNone/>
            </a:pPr>
            <a:r>
              <a:rPr lang="lv-LV" dirty="0">
                <a:effectLst/>
                <a:latin typeface="Times New Roman" panose="02020603050405020304" pitchFamily="18" charset="0"/>
                <a:ea typeface="Calibri" panose="020F0502020204030204" pitchFamily="34" charset="0"/>
                <a:cs typeface="Times New Roman" panose="02020603050405020304" pitchFamily="18" charset="0"/>
              </a:rPr>
              <a:t>3.2. grozījumus šā gada 22. februāra saistošajos noteikumos Nr. 3/2023 “Kārtība bērnu reģistrēšanai un uzņemšanai 1. klasē Ādažu novada pašvaldības vispārējās izglītības iestādēs”, paredzot Ādažu vidusskolā uzņemt 8 pirmās klases, savukārt Carnikavas pamatskolā 7 pirmās klases, un virzīt jautājumu izskatīšanai uz tuvāko iespējamo Izglītības, kultūras, sporta un sociālās komitejas sēdi.</a:t>
            </a:r>
          </a:p>
          <a:p>
            <a:pPr marL="0" indent="0" algn="just">
              <a:buNone/>
            </a:pPr>
            <a:endParaRPr lang="lv-LV" dirty="0">
              <a:latin typeface="Times New Roman" panose="02020603050405020304" pitchFamily="18" charset="0"/>
              <a:ea typeface="Calibri" panose="020F0502020204030204" pitchFamily="34"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315106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65149" y="2628900"/>
            <a:ext cx="11666262" cy="3009863"/>
          </a:xfrm>
          <a:prstGeom prst="rect">
            <a:avLst/>
          </a:prstGeom>
        </p:spPr>
        <p:txBody>
          <a:bodyPr wrap="square" lIns="0" tIns="0" rIns="0" bIns="0" rtlCol="0" anchor="t">
            <a:spAutoFit/>
          </a:bodyPr>
          <a:lstStyle/>
          <a:p>
            <a:pPr algn="ctr">
              <a:lnSpc>
                <a:spcPts val="11999"/>
              </a:lnSpc>
            </a:pPr>
            <a:r>
              <a:rPr lang="en-US" sz="9999" dirty="0">
                <a:solidFill>
                  <a:srgbClr val="FFFFFF"/>
                </a:solidFill>
                <a:latin typeface="Montserrat Classic Bold"/>
              </a:rPr>
              <a:t>PALDIES PAR</a:t>
            </a:r>
          </a:p>
          <a:p>
            <a:pPr algn="ctr">
              <a:lnSpc>
                <a:spcPts val="11999"/>
              </a:lnSpc>
            </a:pPr>
            <a:r>
              <a:rPr lang="en-US" sz="9999" dirty="0">
                <a:solidFill>
                  <a:srgbClr val="FFFFFF"/>
                </a:solidFill>
                <a:latin typeface="Montserrat Classic Bold"/>
              </a:rPr>
              <a:t>UZMANĪBU!</a:t>
            </a:r>
          </a:p>
        </p:txBody>
      </p:sp>
      <p:sp>
        <p:nvSpPr>
          <p:cNvPr id="7" name="AutoShape 2">
            <a:extLst>
              <a:ext uri="{FF2B5EF4-FFF2-40B4-BE49-F238E27FC236}">
                <a16:creationId xmlns:a16="http://schemas.microsoft.com/office/drawing/2014/main" id="{1EE81642-388E-15AB-5C11-BF85EC65150D}"/>
              </a:ext>
            </a:extLst>
          </p:cNvPr>
          <p:cNvSpPr/>
          <p:nvPr/>
        </p:nvSpPr>
        <p:spPr>
          <a:xfrm rot="1789">
            <a:off x="-1" y="9529765"/>
            <a:ext cx="18297527" cy="0"/>
          </a:xfrm>
          <a:prstGeom prst="line">
            <a:avLst/>
          </a:prstGeom>
          <a:ln w="9525" cap="rnd">
            <a:solidFill>
              <a:srgbClr val="58585B"/>
            </a:solidFill>
            <a:prstDash val="solid"/>
            <a:headEnd type="none" w="sm" len="sm"/>
            <a:tailEnd type="none" w="sm" len="sm"/>
          </a:ln>
        </p:spPr>
      </p:sp>
      <p:pic>
        <p:nvPicPr>
          <p:cNvPr id="9" name="Picture 8">
            <a:extLst>
              <a:ext uri="{FF2B5EF4-FFF2-40B4-BE49-F238E27FC236}">
                <a16:creationId xmlns:a16="http://schemas.microsoft.com/office/drawing/2014/main" id="{94D32B58-8EFF-EF87-6572-888CFF7EC34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396" t="51374" r="2169" b="-1228"/>
          <a:stretch/>
        </p:blipFill>
        <p:spPr>
          <a:xfrm>
            <a:off x="-1" y="0"/>
            <a:ext cx="18297525" cy="9459177"/>
          </a:xfrm>
          <a:prstGeom prst="rect">
            <a:avLst/>
          </a:prstGeom>
        </p:spPr>
      </p:pic>
      <p:pic>
        <p:nvPicPr>
          <p:cNvPr id="10" name="Picture 9">
            <a:extLst>
              <a:ext uri="{FF2B5EF4-FFF2-40B4-BE49-F238E27FC236}">
                <a16:creationId xmlns:a16="http://schemas.microsoft.com/office/drawing/2014/main" id="{C57F7279-450D-0BA4-CABE-A7011B9AB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826" y="4570630"/>
            <a:ext cx="3698347" cy="3607030"/>
          </a:xfrm>
          <a:prstGeom prst="rect">
            <a:avLst/>
          </a:prstGeom>
        </p:spPr>
      </p:pic>
      <p:sp>
        <p:nvSpPr>
          <p:cNvPr id="11" name="TextBox 4">
            <a:extLst>
              <a:ext uri="{FF2B5EF4-FFF2-40B4-BE49-F238E27FC236}">
                <a16:creationId xmlns:a16="http://schemas.microsoft.com/office/drawing/2014/main" id="{76936156-BC4B-E9A6-09EF-7279FFD73B9A}"/>
              </a:ext>
            </a:extLst>
          </p:cNvPr>
          <p:cNvSpPr txBox="1"/>
          <p:nvPr/>
        </p:nvSpPr>
        <p:spPr>
          <a:xfrm>
            <a:off x="-177437" y="3317396"/>
            <a:ext cx="18292770" cy="1013098"/>
          </a:xfrm>
          <a:prstGeom prst="rect">
            <a:avLst/>
          </a:prstGeom>
        </p:spPr>
        <p:txBody>
          <a:bodyPr lIns="0" tIns="0" rIns="0" bIns="0" rtlCol="0" anchor="t">
            <a:spAutoFit/>
          </a:bodyPr>
          <a:lstStyle/>
          <a:p>
            <a:pPr algn="ctr">
              <a:lnSpc>
                <a:spcPts val="7920"/>
              </a:lnSpc>
            </a:pPr>
            <a:r>
              <a:rPr lang="en-US" sz="6600" dirty="0">
                <a:solidFill>
                  <a:srgbClr val="FFFFFF"/>
                </a:solidFill>
                <a:latin typeface="Montserrat Semi-Bold Bold"/>
              </a:rPr>
              <a:t>PALDIES PAR UZMANĪBU!</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9"/>
                                        </p:tgtEl>
                                        <p:attrNameLst>
                                          <p:attrName>style.opacity</p:attrName>
                                        </p:attrNameLst>
                                      </p:cBhvr>
                                      <p:to>
                                        <p:strVal val="1"/>
                                      </p:to>
                                    </p:set>
                                    <p:animEffect filter="image" prLst="opacity: 1">
                                      <p:cBhvr rctx="IE">
                                        <p:cTn id="1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E738-D369-00A4-67A6-812C36B053A9}"/>
              </a:ext>
            </a:extLst>
          </p:cNvPr>
          <p:cNvSpPr>
            <a:spLocks noGrp="1"/>
          </p:cNvSpPr>
          <p:nvPr>
            <p:ph type="title"/>
          </p:nvPr>
        </p:nvSpPr>
        <p:spPr/>
        <p:txBody>
          <a:bodyPr>
            <a:normAutofit/>
          </a:bodyPr>
          <a:lstStyle/>
          <a:p>
            <a:pPr algn="ctr"/>
            <a:r>
              <a:rPr lang="lv-LV" sz="4800" dirty="0">
                <a:latin typeface="Times New Roman" panose="02020603050405020304" pitchFamily="18" charset="0"/>
                <a:ea typeface="Calibri" panose="020F0502020204030204" pitchFamily="34" charset="0"/>
                <a:cs typeface="Times New Roman" panose="02020603050405020304" pitchFamily="18" charset="0"/>
              </a:rPr>
              <a:t>Saistošie noteikumi Nr. 3/2023</a:t>
            </a:r>
            <a:endParaRPr lang="lv-LV" sz="4800" b="1" dirty="0"/>
          </a:p>
        </p:txBody>
      </p:sp>
      <p:sp>
        <p:nvSpPr>
          <p:cNvPr id="3" name="Content Placeholder 2">
            <a:extLst>
              <a:ext uri="{FF2B5EF4-FFF2-40B4-BE49-F238E27FC236}">
                <a16:creationId xmlns:a16="http://schemas.microsoft.com/office/drawing/2014/main" id="{DB6D9820-7A10-204A-8DCA-720757277BC8}"/>
              </a:ext>
            </a:extLst>
          </p:cNvPr>
          <p:cNvSpPr>
            <a:spLocks noGrp="1"/>
          </p:cNvSpPr>
          <p:nvPr>
            <p:ph idx="1"/>
          </p:nvPr>
        </p:nvSpPr>
        <p:spPr>
          <a:xfrm>
            <a:off x="1257300" y="2536033"/>
            <a:ext cx="15773400" cy="7271606"/>
          </a:xfrm>
        </p:spPr>
        <p:txBody>
          <a:bodyPr>
            <a:normAutofit fontScale="77500" lnSpcReduction="20000"/>
          </a:bodyPr>
          <a:lstStyle/>
          <a:p>
            <a:pPr marL="0" indent="0" algn="just">
              <a:buNone/>
            </a:pPr>
            <a:r>
              <a:rPr lang="lv-LV" b="1" dirty="0">
                <a:latin typeface="Times New Roman" panose="02020603050405020304" pitchFamily="18" charset="0"/>
                <a:cs typeface="Times New Roman" panose="02020603050405020304" pitchFamily="18" charset="0"/>
              </a:rPr>
              <a:t>8. Bērnu uzņemšana iestādēs notiek šādā prioritārā secībā:</a:t>
            </a:r>
          </a:p>
          <a:p>
            <a:pPr marL="0" indent="0" algn="just">
              <a:buNone/>
            </a:pPr>
            <a:r>
              <a:rPr lang="lv-LV" b="0" i="0" dirty="0">
                <a:effectLst/>
                <a:latin typeface="Times New Roman" panose="02020603050405020304" pitchFamily="18" charset="0"/>
                <a:cs typeface="Times New Roman" panose="02020603050405020304" pitchFamily="18" charset="0"/>
              </a:rPr>
              <a:t>8.1. bērni, kuru deklarētā dzīvesvieta kopā ar vismaz vienu no vecākiem ir tajā Ādažu novada administratīvās teritorijas daļā, kurā atrodas vecāka izvēlētā prioritārā iestāde:</a:t>
            </a:r>
          </a:p>
          <a:p>
            <a:pPr marL="0" indent="0" algn="just">
              <a:buNone/>
            </a:pPr>
            <a:r>
              <a:rPr lang="lv-LV" b="0" i="0" dirty="0">
                <a:effectLst/>
                <a:latin typeface="Times New Roman" panose="02020603050405020304" pitchFamily="18" charset="0"/>
                <a:cs typeface="Times New Roman" panose="02020603050405020304" pitchFamily="18" charset="0"/>
              </a:rPr>
              <a:t>8.1.1. Ādažu vidusskolā, ja dzīvesvieta ir Ādažu pilsētā vai Ādažu pagastā;</a:t>
            </a:r>
          </a:p>
          <a:p>
            <a:pPr marL="0" indent="0" algn="just">
              <a:buNone/>
            </a:pPr>
            <a:r>
              <a:rPr lang="lv-LV" b="0" i="0" dirty="0">
                <a:effectLst/>
                <a:latin typeface="Times New Roman" panose="02020603050405020304" pitchFamily="18" charset="0"/>
                <a:cs typeface="Times New Roman" panose="02020603050405020304" pitchFamily="18" charset="0"/>
              </a:rPr>
              <a:t>8.1.2. Carnikavas pamatskolā, ja dzīvesvieta ir Carnikavas pagastā;</a:t>
            </a:r>
          </a:p>
          <a:p>
            <a:pPr marL="0" indent="0" algn="just">
              <a:buNone/>
            </a:pPr>
            <a:r>
              <a:rPr lang="lv-LV" b="0" i="0" dirty="0">
                <a:effectLst/>
                <a:latin typeface="Times New Roman" panose="02020603050405020304" pitchFamily="18" charset="0"/>
                <a:cs typeface="Times New Roman" panose="02020603050405020304" pitchFamily="18" charset="0"/>
              </a:rPr>
              <a:t>8.2. Ādažu novada administratīvajā teritorijā </a:t>
            </a:r>
            <a:r>
              <a:rPr lang="lv-LV" b="1" i="0" dirty="0">
                <a:effectLst/>
                <a:latin typeface="Times New Roman" panose="02020603050405020304" pitchFamily="18" charset="0"/>
                <a:cs typeface="Times New Roman" panose="02020603050405020304" pitchFamily="18" charset="0"/>
              </a:rPr>
              <a:t>deklarētie bērni</a:t>
            </a:r>
            <a:r>
              <a:rPr lang="lv-LV" b="0" i="0" dirty="0">
                <a:effectLst/>
                <a:latin typeface="Times New Roman" panose="02020603050405020304" pitchFamily="18" charset="0"/>
                <a:cs typeface="Times New Roman" panose="02020603050405020304" pitchFamily="18" charset="0"/>
              </a:rPr>
              <a:t>, kuru </a:t>
            </a:r>
            <a:r>
              <a:rPr lang="lv-LV" b="1" i="0" dirty="0">
                <a:effectLst/>
                <a:latin typeface="Times New Roman" panose="02020603050405020304" pitchFamily="18" charset="0"/>
                <a:cs typeface="Times New Roman" panose="02020603050405020304" pitchFamily="18" charset="0"/>
              </a:rPr>
              <a:t>brāļi un māsas </a:t>
            </a:r>
            <a:r>
              <a:rPr lang="lv-LV" b="0" i="0" dirty="0">
                <a:effectLst/>
                <a:latin typeface="Times New Roman" panose="02020603050405020304" pitchFamily="18" charset="0"/>
                <a:cs typeface="Times New Roman" panose="02020603050405020304" pitchFamily="18" charset="0"/>
              </a:rPr>
              <a:t>apgūst pamatizglītības programmu konkrētā iestādē (izņemot, ja brālis vai māsa ir kārtējā gada absolvents), un kuru vismaz viena vecāka deklarētā dzīvesvieta ir Ādažu novada administratīvajā teritorijā;</a:t>
            </a:r>
          </a:p>
          <a:p>
            <a:pPr marL="0" indent="0" algn="just">
              <a:buNone/>
            </a:pPr>
            <a:r>
              <a:rPr lang="lv-LV" b="0" i="0" dirty="0">
                <a:effectLst/>
                <a:latin typeface="Times New Roman" panose="02020603050405020304" pitchFamily="18" charset="0"/>
                <a:cs typeface="Times New Roman" panose="02020603050405020304" pitchFamily="18" charset="0"/>
              </a:rPr>
              <a:t>8.3. Ādažu novada administratīvajā teritorijā deklarētie bērni, kuru vismaz viena </a:t>
            </a:r>
            <a:r>
              <a:rPr lang="lv-LV" b="1" i="0" dirty="0">
                <a:effectLst/>
                <a:latin typeface="Times New Roman" panose="02020603050405020304" pitchFamily="18" charset="0"/>
                <a:cs typeface="Times New Roman" panose="02020603050405020304" pitchFamily="18" charset="0"/>
              </a:rPr>
              <a:t>vecāka</a:t>
            </a:r>
            <a:r>
              <a:rPr lang="lv-LV" b="0" i="0" dirty="0">
                <a:effectLst/>
                <a:latin typeface="Times New Roman" panose="02020603050405020304" pitchFamily="18" charset="0"/>
                <a:cs typeface="Times New Roman" panose="02020603050405020304" pitchFamily="18" charset="0"/>
              </a:rPr>
              <a:t> </a:t>
            </a:r>
            <a:r>
              <a:rPr lang="lv-LV" b="1" i="0" dirty="0">
                <a:effectLst/>
                <a:latin typeface="Times New Roman" panose="02020603050405020304" pitchFamily="18" charset="0"/>
                <a:cs typeface="Times New Roman" panose="02020603050405020304" pitchFamily="18" charset="0"/>
              </a:rPr>
              <a:t>deklarētā dzīvesvieta </a:t>
            </a:r>
            <a:r>
              <a:rPr lang="lv-LV" b="0" i="0" dirty="0">
                <a:effectLst/>
                <a:latin typeface="Times New Roman" panose="02020603050405020304" pitchFamily="18" charset="0"/>
                <a:cs typeface="Times New Roman" panose="02020603050405020304" pitchFamily="18" charset="0"/>
              </a:rPr>
              <a:t>ir Ādažu novada administratīvajā teritorijā;</a:t>
            </a:r>
          </a:p>
          <a:p>
            <a:pPr marL="0" indent="0" algn="just">
              <a:buNone/>
            </a:pPr>
            <a:r>
              <a:rPr lang="lv-LV" b="0" i="0" dirty="0">
                <a:effectLst/>
                <a:latin typeface="Times New Roman" panose="02020603050405020304" pitchFamily="18" charset="0"/>
                <a:cs typeface="Times New Roman" panose="02020603050405020304" pitchFamily="18" charset="0"/>
              </a:rPr>
              <a:t>8.4. cita novada administratīvajā teritorijā deklarētie bērni iesniegumu reģistrācijas secībā, kuru brāļi un māsas apgūst pamatizglītības programmu konkrētā iestādē (izņemot kārtējā gada absolventus) pēc tam, kad bērni ir uzņemti </a:t>
            </a:r>
            <a:r>
              <a:rPr lang="lv-LV" b="0" i="0" u="none"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8.1</a:t>
            </a:r>
            <a:r>
              <a:rPr lang="lv-LV" b="0" i="0" dirty="0">
                <a:effectLst/>
                <a:latin typeface="Times New Roman" panose="02020603050405020304" pitchFamily="18" charset="0"/>
                <a:cs typeface="Times New Roman" panose="02020603050405020304" pitchFamily="18" charset="0"/>
              </a:rPr>
              <a:t>., </a:t>
            </a:r>
            <a:r>
              <a:rPr lang="lv-LV" b="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8.2</a:t>
            </a:r>
            <a:r>
              <a:rPr lang="lv-LV" b="0" i="0" dirty="0">
                <a:effectLst/>
                <a:latin typeface="Times New Roman" panose="02020603050405020304" pitchFamily="18" charset="0"/>
                <a:cs typeface="Times New Roman" panose="02020603050405020304" pitchFamily="18" charset="0"/>
              </a:rPr>
              <a:t>. un </a:t>
            </a:r>
            <a:r>
              <a:rPr lang="lv-LV"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8.3</a:t>
            </a:r>
            <a:r>
              <a:rPr lang="lv-LV" b="0" i="0" dirty="0">
                <a:effectLst/>
                <a:latin typeface="Times New Roman" panose="02020603050405020304" pitchFamily="18" charset="0"/>
                <a:cs typeface="Times New Roman" panose="02020603050405020304" pitchFamily="18" charset="0"/>
              </a:rPr>
              <a:t>. punkta gadījumā;</a:t>
            </a:r>
          </a:p>
          <a:p>
            <a:pPr marL="0" indent="0" algn="just">
              <a:buNone/>
            </a:pPr>
            <a:r>
              <a:rPr lang="lv-LV" b="0" i="0" dirty="0">
                <a:effectLst/>
                <a:latin typeface="Times New Roman" panose="02020603050405020304" pitchFamily="18" charset="0"/>
                <a:cs typeface="Times New Roman" panose="02020603050405020304" pitchFamily="18" charset="0"/>
              </a:rPr>
              <a:t>8.5. cita novada administratīvajā teritorijā deklarētie bērni iesniegumu reģistrācijas secībā pēc tam, kad ir uzņemti 8.1., 8.2., 8.3. un 8.4. punktā noteiktie bērni.</a:t>
            </a:r>
          </a:p>
        </p:txBody>
      </p:sp>
    </p:spTree>
    <p:extLst>
      <p:ext uri="{BB962C8B-B14F-4D97-AF65-F5344CB8AC3E}">
        <p14:creationId xmlns:p14="http://schemas.microsoft.com/office/powerpoint/2010/main" val="44744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710F-BD48-B57D-F413-4981CACBB4B9}"/>
              </a:ext>
            </a:extLst>
          </p:cNvPr>
          <p:cNvSpPr>
            <a:spLocks noGrp="1"/>
          </p:cNvSpPr>
          <p:nvPr>
            <p:ph type="title"/>
          </p:nvPr>
        </p:nvSpPr>
        <p:spPr/>
        <p:txBody>
          <a:bodyPr/>
          <a:lstStyle/>
          <a:p>
            <a:pPr algn="ctr"/>
            <a:r>
              <a:rPr lang="lv-LV" dirty="0">
                <a:latin typeface="Times New Roman" panose="02020603050405020304" pitchFamily="18" charset="0"/>
                <a:ea typeface="Calibri" panose="020F0502020204030204" pitchFamily="34" charset="0"/>
                <a:cs typeface="Times New Roman" panose="02020603050405020304" pitchFamily="18" charset="0"/>
              </a:rPr>
              <a:t>Saistošie noteikumi Nr. 3/2023</a:t>
            </a:r>
            <a:endParaRPr lang="lv-LV" dirty="0"/>
          </a:p>
        </p:txBody>
      </p:sp>
      <p:sp>
        <p:nvSpPr>
          <p:cNvPr id="3" name="Content Placeholder 2">
            <a:extLst>
              <a:ext uri="{FF2B5EF4-FFF2-40B4-BE49-F238E27FC236}">
                <a16:creationId xmlns:a16="http://schemas.microsoft.com/office/drawing/2014/main" id="{B6732E6B-F487-3ECC-9D4B-A7C3EF3D66A6}"/>
              </a:ext>
            </a:extLst>
          </p:cNvPr>
          <p:cNvSpPr>
            <a:spLocks noGrp="1"/>
          </p:cNvSpPr>
          <p:nvPr>
            <p:ph idx="1"/>
          </p:nvPr>
        </p:nvSpPr>
        <p:spPr/>
        <p:txBody>
          <a:bodyPr>
            <a:normAutofit/>
          </a:bodyPr>
          <a:lstStyle/>
          <a:p>
            <a:pPr marL="0" indent="0" algn="just">
              <a:buNone/>
            </a:pPr>
            <a:r>
              <a:rPr lang="lv-LV" dirty="0">
                <a:latin typeface="Times New Roman" panose="02020603050405020304" pitchFamily="18" charset="0"/>
                <a:cs typeface="Times New Roman" panose="02020603050405020304" pitchFamily="18" charset="0"/>
              </a:rPr>
              <a:t>11. Bērnus uz vietu 1. klasē reģistrē iesniegumu iesniegšanas secībā katras iestādes reģistrā (turpmāk – reģistrs). Iesniegumus, kas iesniegti 8.4. un 8.5. punkta gadījumā, reģistrē atsevišķi.</a:t>
            </a:r>
          </a:p>
          <a:p>
            <a:pPr marL="0" indent="0" algn="just">
              <a:buNone/>
            </a:pPr>
            <a:r>
              <a:rPr lang="lv-LV" dirty="0">
                <a:latin typeface="Times New Roman" panose="02020603050405020304" pitchFamily="18" charset="0"/>
                <a:cs typeface="Times New Roman" panose="02020603050405020304" pitchFamily="18" charset="0"/>
              </a:rPr>
              <a:t>14.	Par atteikumu uzņemt iestādē Ādažu novada administratīvajā teritorijā deklarēto bērnu, iestādes direktors rakstiski informē pašvaldības Izglītības un jaunatnes nodaļu, </a:t>
            </a:r>
            <a:r>
              <a:rPr lang="lv-LV" b="1" dirty="0">
                <a:solidFill>
                  <a:srgbClr val="FF0000"/>
                </a:solidFill>
                <a:latin typeface="Times New Roman" panose="02020603050405020304" pitchFamily="18" charset="0"/>
                <a:cs typeface="Times New Roman" panose="02020603050405020304" pitchFamily="18" charset="0"/>
              </a:rPr>
              <a:t>kas konsultējas ar bērna vecāku un koordinē vietas piešķiršanu tajā iestādē, kur ir brīva vieta</a:t>
            </a:r>
            <a:r>
              <a:rPr lang="lv-LV" dirty="0">
                <a:latin typeface="Times New Roman" panose="02020603050405020304" pitchFamily="18" charset="0"/>
                <a:cs typeface="Times New Roman" panose="02020603050405020304" pitchFamily="18" charset="0"/>
              </a:rPr>
              <a:t>.</a:t>
            </a:r>
          </a:p>
          <a:p>
            <a:pPr marL="0" indent="0" algn="just">
              <a:buNone/>
            </a:pP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35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EE3F-2ED2-4B46-0B33-B45FBF3685B9}"/>
              </a:ext>
            </a:extLst>
          </p:cNvPr>
          <p:cNvSpPr>
            <a:spLocks noGrp="1"/>
          </p:cNvSpPr>
          <p:nvPr>
            <p:ph type="title"/>
          </p:nvPr>
        </p:nvSpPr>
        <p:spPr/>
        <p:txBody>
          <a:bodyPr/>
          <a:lstStyle/>
          <a:p>
            <a:r>
              <a:rPr lang="lv-LV" dirty="0">
                <a:latin typeface="Times New Roman" panose="02020603050405020304" pitchFamily="18" charset="0"/>
                <a:ea typeface="Calibri" panose="020F0502020204030204" pitchFamily="34" charset="0"/>
                <a:cs typeface="Times New Roman" panose="02020603050405020304" pitchFamily="18" charset="0"/>
              </a:rPr>
              <a:t>Saistošie noteikumi Nr. 3/2023</a:t>
            </a:r>
            <a:endParaRPr lang="lv-LV" dirty="0"/>
          </a:p>
        </p:txBody>
      </p:sp>
      <p:sp>
        <p:nvSpPr>
          <p:cNvPr id="3" name="Content Placeholder 2">
            <a:extLst>
              <a:ext uri="{FF2B5EF4-FFF2-40B4-BE49-F238E27FC236}">
                <a16:creationId xmlns:a16="http://schemas.microsoft.com/office/drawing/2014/main" id="{076ED6E6-FCB1-50EC-19CB-917746C47199}"/>
              </a:ext>
            </a:extLst>
          </p:cNvPr>
          <p:cNvSpPr>
            <a:spLocks noGrp="1"/>
          </p:cNvSpPr>
          <p:nvPr>
            <p:ph idx="1"/>
          </p:nvPr>
        </p:nvSpPr>
        <p:spPr/>
        <p:txBody>
          <a:bodyPr/>
          <a:lstStyle/>
          <a:p>
            <a:pPr marL="0" indent="0">
              <a:buNone/>
            </a:pPr>
            <a:r>
              <a:rPr lang="lv-LV" dirty="0">
                <a:effectLst/>
                <a:latin typeface="Times New Roman" panose="02020603050405020304" pitchFamily="18" charset="0"/>
                <a:ea typeface="Calibri" panose="020F0502020204030204" pitchFamily="34" charset="0"/>
                <a:cs typeface="Times New Roman" panose="02020603050405020304" pitchFamily="18" charset="0"/>
              </a:rPr>
              <a:t>Tika rīkota administrācijas sapulce (IJN, JIN, ĀVS, CPS, Izpilddirektors, Izpilddirektora vietniece, Pašvaldības domes priekšsēdētājas vietnieks attīstības jautājumos) un tika secināts:</a:t>
            </a:r>
            <a:endParaRPr lang="lv-LV"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lv-LV"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Nav nepieciešami </a:t>
            </a:r>
            <a:r>
              <a:rPr lang="lv-LV"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grozījumi </a:t>
            </a:r>
            <a:r>
              <a:rPr lang="lv-LV"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Saistošajos noteikumos, jo šobrīd jau pastāv mehānisms, kā sarindot pieteikumus un piedāvāt citu izglītības iestādi.</a:t>
            </a:r>
          </a:p>
          <a:p>
            <a:pPr algn="just"/>
            <a:r>
              <a:rPr lang="lv-LV"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Visus papildinājumus, kas varētu ietekmēt rindu, nav iespējams ieviest ar šī gada uzņemšanu.</a:t>
            </a:r>
            <a:endParaRPr lang="lv-LV"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
        <p:nvSpPr>
          <p:cNvPr id="4" name="Footer Placeholder 3">
            <a:extLst>
              <a:ext uri="{FF2B5EF4-FFF2-40B4-BE49-F238E27FC236}">
                <a16:creationId xmlns:a16="http://schemas.microsoft.com/office/drawing/2014/main" id="{93469105-04B6-0E43-63BD-0911C87291EE}"/>
              </a:ext>
            </a:extLst>
          </p:cNvPr>
          <p:cNvSpPr>
            <a:spLocks noGrp="1"/>
          </p:cNvSpPr>
          <p:nvPr>
            <p:ph type="ftr" sz="quarter" idx="11"/>
          </p:nvPr>
        </p:nvSpPr>
        <p:spPr/>
        <p:txBody>
          <a:bodyPr/>
          <a:lstStyle/>
          <a:p>
            <a:r>
              <a:rPr lang="en-US"/>
              <a:t>Ādažu</a:t>
            </a:r>
          </a:p>
        </p:txBody>
      </p:sp>
    </p:spTree>
    <p:extLst>
      <p:ext uri="{BB962C8B-B14F-4D97-AF65-F5344CB8AC3E}">
        <p14:creationId xmlns:p14="http://schemas.microsoft.com/office/powerpoint/2010/main" val="266758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rgbClr val="FFFFFF"/>
            </a:solidFill>
            <a:prstDash val="solid"/>
            <a:headEnd type="none" w="sm" len="sm"/>
            <a:tailEnd type="none" w="sm" len="sm"/>
          </a:ln>
        </p:spPr>
      </p:sp>
      <p:pic>
        <p:nvPicPr>
          <p:cNvPr id="5" name="Picture 4">
            <a:extLst>
              <a:ext uri="{FF2B5EF4-FFF2-40B4-BE49-F238E27FC236}">
                <a16:creationId xmlns:a16="http://schemas.microsoft.com/office/drawing/2014/main" id="{EA0FD06E-0991-2162-A412-99693045A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716" y="307765"/>
            <a:ext cx="6151798" cy="5999902"/>
          </a:xfrm>
          <a:prstGeom prst="rect">
            <a:avLst/>
          </a:prstGeom>
        </p:spPr>
      </p:pic>
      <p:sp>
        <p:nvSpPr>
          <p:cNvPr id="4" name="TextBox 4">
            <a:extLst>
              <a:ext uri="{FF2B5EF4-FFF2-40B4-BE49-F238E27FC236}">
                <a16:creationId xmlns:a16="http://schemas.microsoft.com/office/drawing/2014/main" id="{F0ABA4C5-EB5D-5532-6F5E-3B742DD37B8D}"/>
              </a:ext>
            </a:extLst>
          </p:cNvPr>
          <p:cNvSpPr txBox="1"/>
          <p:nvPr/>
        </p:nvSpPr>
        <p:spPr>
          <a:xfrm>
            <a:off x="-4770" y="6286500"/>
            <a:ext cx="18292770" cy="3039294"/>
          </a:xfrm>
          <a:prstGeom prst="rect">
            <a:avLst/>
          </a:prstGeom>
        </p:spPr>
        <p:txBody>
          <a:bodyPr lIns="0" tIns="0" rIns="0" bIns="0" rtlCol="0" anchor="t">
            <a:spAutoFit/>
          </a:bodyPr>
          <a:lstStyle/>
          <a:p>
            <a:pPr algn="ctr">
              <a:lnSpc>
                <a:spcPts val="7920"/>
              </a:lnSpc>
            </a:pPr>
            <a:r>
              <a:rPr lang="lv-LV" sz="6600" i="1" dirty="0">
                <a:solidFill>
                  <a:srgbClr val="FFFFFF"/>
                </a:solidFill>
                <a:latin typeface="Montserrat Semi-Bold Bold"/>
              </a:rPr>
              <a:t>Ziņojums</a:t>
            </a:r>
          </a:p>
          <a:p>
            <a:pPr algn="ctr">
              <a:lnSpc>
                <a:spcPts val="7920"/>
              </a:lnSpc>
            </a:pPr>
            <a:r>
              <a:rPr lang="lv-LV" sz="6600" dirty="0">
                <a:solidFill>
                  <a:srgbClr val="FFFFFF"/>
                </a:solidFill>
                <a:latin typeface="Montserrat Semi-Bold Bold"/>
              </a:rPr>
              <a:t>SKOLĒNU </a:t>
            </a:r>
            <a:r>
              <a:rPr lang="en-US" sz="6600" dirty="0">
                <a:solidFill>
                  <a:srgbClr val="FFFFFF"/>
                </a:solidFill>
                <a:latin typeface="Montserrat Semi-Bold Bold"/>
              </a:rPr>
              <a:t>T</a:t>
            </a:r>
            <a:r>
              <a:rPr lang="lv-LV" sz="6600">
                <a:solidFill>
                  <a:srgbClr val="FFFFFF"/>
                </a:solidFill>
                <a:latin typeface="Montserrat Semi-Bold Bold"/>
              </a:rPr>
              <a:t>RANSPORTA </a:t>
            </a:r>
          </a:p>
          <a:p>
            <a:pPr algn="ctr">
              <a:lnSpc>
                <a:spcPts val="7920"/>
              </a:lnSpc>
            </a:pPr>
            <a:r>
              <a:rPr lang="lv-LV" sz="6600">
                <a:solidFill>
                  <a:srgbClr val="FFFFFF"/>
                </a:solidFill>
                <a:latin typeface="Montserrat Semi-Bold Bold"/>
              </a:rPr>
              <a:t>PAKALPOJUMS </a:t>
            </a:r>
            <a:r>
              <a:rPr lang="en-US" sz="6600" dirty="0">
                <a:solidFill>
                  <a:srgbClr val="FFFFFF"/>
                </a:solidFill>
                <a:latin typeface="Montserrat Semi-Bold Bold"/>
              </a:rPr>
              <a:t>NO</a:t>
            </a:r>
            <a:r>
              <a:rPr lang="lv-LV" sz="6600" dirty="0">
                <a:solidFill>
                  <a:srgbClr val="FFFFFF"/>
                </a:solidFill>
                <a:latin typeface="Montserrat Semi-Bold Bold"/>
              </a:rPr>
              <a:t>V</a:t>
            </a:r>
            <a:r>
              <a:rPr lang="en-US" sz="6600" dirty="0">
                <a:solidFill>
                  <a:srgbClr val="FFFFFF"/>
                </a:solidFill>
                <a:latin typeface="Montserrat Semi-Bold Bold"/>
              </a:rPr>
              <a:t>A</a:t>
            </a:r>
            <a:r>
              <a:rPr lang="lv-LV" sz="6600" dirty="0">
                <a:solidFill>
                  <a:srgbClr val="FFFFFF"/>
                </a:solidFill>
                <a:latin typeface="Montserrat Semi-Bold Bold"/>
              </a:rPr>
              <a:t>DĀ</a:t>
            </a:r>
            <a:endParaRPr lang="en-US" sz="6600" dirty="0">
              <a:solidFill>
                <a:srgbClr val="FFFFFF"/>
              </a:solidFill>
              <a:latin typeface="Montserrat Semi-Bold Bold"/>
            </a:endParaRPr>
          </a:p>
        </p:txBody>
      </p:sp>
    </p:spTree>
    <p:extLst>
      <p:ext uri="{BB962C8B-B14F-4D97-AF65-F5344CB8AC3E}">
        <p14:creationId xmlns:p14="http://schemas.microsoft.com/office/powerpoint/2010/main" val="2456504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2438892" y="1021555"/>
            <a:ext cx="15834360" cy="1988345"/>
          </a:xfrm>
        </p:spPr>
        <p:txBody>
          <a:bodyPr>
            <a:normAutofit fontScale="90000"/>
          </a:bodyPr>
          <a:lstStyle/>
          <a:p>
            <a:pPr>
              <a:spcBef>
                <a:spcPts val="0"/>
              </a:spcBef>
              <a:defRPr/>
            </a:pPr>
            <a:br>
              <a:rPr lang="lv-LV" altLang="en-LV" sz="6600" b="1" dirty="0">
                <a:solidFill>
                  <a:schemeClr val="tx1">
                    <a:lumMod val="65000"/>
                    <a:lumOff val="35000"/>
                  </a:schemeClr>
                </a:solidFill>
                <a:latin typeface="Montserrat" pitchFamily="2" charset="77"/>
              </a:rPr>
            </a:br>
            <a:r>
              <a:rPr lang="en-US" altLang="en-LV" sz="6600" b="1" dirty="0">
                <a:solidFill>
                  <a:schemeClr val="tx1">
                    <a:lumMod val="65000"/>
                    <a:lumOff val="35000"/>
                  </a:schemeClr>
                </a:solidFill>
                <a:latin typeface="Montserrat" pitchFamily="2" charset="77"/>
              </a:rPr>
              <a:t>TRA</a:t>
            </a:r>
            <a:r>
              <a:rPr lang="lv-LV" altLang="en-LV" sz="6600" b="1" dirty="0">
                <a:solidFill>
                  <a:schemeClr val="tx1">
                    <a:lumMod val="65000"/>
                    <a:lumOff val="35000"/>
                  </a:schemeClr>
                </a:solidFill>
                <a:latin typeface="Montserrat" pitchFamily="2" charset="77"/>
              </a:rPr>
              <a:t>NSPORTA PAKALPOJUM</a:t>
            </a:r>
            <a:r>
              <a:rPr lang="lv-LV" altLang="en-LV" b="1" dirty="0">
                <a:solidFill>
                  <a:schemeClr val="tx1">
                    <a:lumMod val="65000"/>
                    <a:lumOff val="35000"/>
                  </a:schemeClr>
                </a:solidFill>
                <a:latin typeface="Montserrat" pitchFamily="2" charset="77"/>
              </a:rPr>
              <a:t>S NOVADĀ</a:t>
            </a:r>
            <a:br>
              <a:rPr lang="lv-LV" altLang="en-LV" sz="6600" b="1" dirty="0">
                <a:solidFill>
                  <a:schemeClr val="tx1">
                    <a:lumMod val="65000"/>
                    <a:lumOff val="35000"/>
                  </a:schemeClr>
                </a:solidFill>
                <a:latin typeface="Montserrat" pitchFamily="2" charset="77"/>
              </a:rPr>
            </a:br>
            <a:r>
              <a:rPr lang="lv-LV" altLang="en-LV" sz="6600" b="1" dirty="0">
                <a:solidFill>
                  <a:schemeClr val="tx1">
                    <a:lumMod val="65000"/>
                    <a:lumOff val="35000"/>
                  </a:schemeClr>
                </a:solidFill>
                <a:latin typeface="Montserrat" pitchFamily="2" charset="77"/>
              </a:rPr>
              <a:t> </a:t>
            </a:r>
            <a:br>
              <a:rPr lang="en-US" altLang="en-LV" sz="6600" b="1" dirty="0">
                <a:solidFill>
                  <a:schemeClr val="tx1">
                    <a:lumMod val="65000"/>
                    <a:lumOff val="35000"/>
                  </a:schemeClr>
                </a:solidFill>
                <a:latin typeface="Montserrat" pitchFamily="2" charset="77"/>
              </a:rPr>
            </a:br>
            <a:endParaRPr lang="en-US" sz="66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4953000" y="2738438"/>
            <a:ext cx="12077700" cy="6527007"/>
          </a:xfrm>
        </p:spPr>
        <p:txBody>
          <a:bodyPr>
            <a:normAutofit lnSpcReduction="10000"/>
          </a:bodyPr>
          <a:lstStyle/>
          <a:p>
            <a:r>
              <a:rPr lang="lv-LV" sz="3600" dirty="0">
                <a:solidFill>
                  <a:schemeClr val="tx1">
                    <a:lumMod val="65000"/>
                    <a:lumOff val="35000"/>
                  </a:schemeClr>
                </a:solidFill>
                <a:latin typeface="Montserrat" pitchFamily="2" charset="77"/>
              </a:rPr>
              <a:t>SIA “Latvijas Sabiedriskais Autobuss” maršruta autobusi / skolēnu pārvadājumi ar e-taloniem</a:t>
            </a:r>
          </a:p>
          <a:p>
            <a:r>
              <a:rPr lang="lv-LV" sz="3600" dirty="0">
                <a:solidFill>
                  <a:schemeClr val="tx1">
                    <a:lumMod val="65000"/>
                    <a:lumOff val="35000"/>
                  </a:schemeClr>
                </a:solidFill>
                <a:latin typeface="Montserrat" pitchFamily="2" charset="77"/>
              </a:rPr>
              <a:t>ĀNP</a:t>
            </a:r>
            <a:r>
              <a:rPr lang="pt-BR" sz="3600" dirty="0">
                <a:solidFill>
                  <a:schemeClr val="tx1">
                    <a:lumMod val="65000"/>
                    <a:lumOff val="35000"/>
                  </a:schemeClr>
                </a:solidFill>
                <a:latin typeface="Montserrat" pitchFamily="2" charset="77"/>
              </a:rPr>
              <a:t> pasažieru autobuss ISUZU NOVO</a:t>
            </a:r>
            <a:r>
              <a:rPr lang="lv-LV" sz="3600" dirty="0">
                <a:solidFill>
                  <a:schemeClr val="tx1">
                    <a:lumMod val="65000"/>
                    <a:lumOff val="35000"/>
                  </a:schemeClr>
                </a:solidFill>
                <a:latin typeface="Montserrat" pitchFamily="2" charset="77"/>
              </a:rPr>
              <a:t> (29 vietas) / skolēni no ciemiem uz Carnikavas pamatskolu – turp/atpakaļ + skolēni uz baseinu no CPS un PII Piejūra</a:t>
            </a:r>
          </a:p>
          <a:p>
            <a:r>
              <a:rPr lang="lv-LV" sz="3600" dirty="0">
                <a:solidFill>
                  <a:schemeClr val="tx1">
                    <a:lumMod val="65000"/>
                    <a:lumOff val="35000"/>
                  </a:schemeClr>
                </a:solidFill>
                <a:latin typeface="Montserrat" pitchFamily="2" charset="77"/>
              </a:rPr>
              <a:t>Speciālās skolas uz Rīgu – pašvaldības transports (19 vietas)</a:t>
            </a:r>
          </a:p>
          <a:p>
            <a:r>
              <a:rPr lang="lv-LV" sz="3600" dirty="0">
                <a:solidFill>
                  <a:schemeClr val="tx1">
                    <a:lumMod val="65000"/>
                    <a:lumOff val="35000"/>
                  </a:schemeClr>
                </a:solidFill>
                <a:latin typeface="Montserrat" pitchFamily="2" charset="77"/>
              </a:rPr>
              <a:t>Speciālā skola uz Saulkrastiem – pašvaldības transports (2 vietas) </a:t>
            </a:r>
          </a:p>
          <a:p>
            <a:r>
              <a:rPr lang="lv-LV" sz="3600" dirty="0">
                <a:solidFill>
                  <a:schemeClr val="tx1">
                    <a:lumMod val="65000"/>
                    <a:lumOff val="35000"/>
                  </a:schemeClr>
                </a:solidFill>
                <a:latin typeface="Montserrat" pitchFamily="2" charset="77"/>
              </a:rPr>
              <a:t>Ārpakalpojums – skolēnu nogādāšana no Ādažu sākumskolas uz Ādažu v-sk. baseinu</a:t>
            </a:r>
          </a:p>
        </p:txBody>
      </p:sp>
    </p:spTree>
    <p:extLst>
      <p:ext uri="{BB962C8B-B14F-4D97-AF65-F5344CB8AC3E}">
        <p14:creationId xmlns:p14="http://schemas.microsoft.com/office/powerpoint/2010/main" val="45801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4953000" y="547688"/>
            <a:ext cx="12077700" cy="1988345"/>
          </a:xfrm>
        </p:spPr>
        <p:txBody>
          <a:bodyPr/>
          <a:lstStyle/>
          <a:p>
            <a:pPr eaLnBrk="1" fontAlgn="auto" hangingPunct="1">
              <a:spcBef>
                <a:spcPts val="0"/>
              </a:spcBef>
              <a:spcAft>
                <a:spcPts val="0"/>
              </a:spcAft>
              <a:defRPr/>
            </a:pPr>
            <a:r>
              <a:rPr lang="lv-LV" sz="6600" b="1" dirty="0">
                <a:solidFill>
                  <a:schemeClr val="tx1">
                    <a:lumMod val="65000"/>
                    <a:lumOff val="35000"/>
                  </a:schemeClr>
                </a:solidFill>
                <a:latin typeface="Montserrat" pitchFamily="2" charset="77"/>
              </a:rPr>
              <a:t>Ārpakalpojums</a:t>
            </a:r>
            <a:endParaRPr lang="en-US" sz="66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4953000" y="2738438"/>
            <a:ext cx="12077700" cy="6527007"/>
          </a:xfrm>
        </p:spPr>
        <p:txBody>
          <a:bodyPr>
            <a:normAutofit/>
          </a:bodyPr>
          <a:lstStyle/>
          <a:p>
            <a:r>
              <a:rPr lang="lv-LV" dirty="0">
                <a:solidFill>
                  <a:schemeClr val="tx1">
                    <a:lumMod val="65000"/>
                    <a:lumOff val="35000"/>
                  </a:schemeClr>
                </a:solidFill>
                <a:latin typeface="Montserrat" pitchFamily="2" charset="77"/>
              </a:rPr>
              <a:t>Skolēnu pārvadāšana no Ādažu sākumskolas un Ādažu vidusskolas baseinu 1.5 km:</a:t>
            </a:r>
          </a:p>
          <a:p>
            <a:pPr marL="0" indent="0">
              <a:buNone/>
            </a:pPr>
            <a:r>
              <a:rPr lang="lv-LV" dirty="0">
                <a:solidFill>
                  <a:schemeClr val="tx1">
                    <a:lumMod val="65000"/>
                    <a:lumOff val="35000"/>
                  </a:schemeClr>
                </a:solidFill>
                <a:latin typeface="Montserrat" pitchFamily="2" charset="77"/>
              </a:rPr>
              <a:t>Ādažu sākumskola - vid.1500 EUR/</a:t>
            </a:r>
            <a:r>
              <a:rPr lang="lv-LV" dirty="0" err="1">
                <a:solidFill>
                  <a:schemeClr val="tx1">
                    <a:lumMod val="65000"/>
                    <a:lumOff val="35000"/>
                  </a:schemeClr>
                </a:solidFill>
                <a:latin typeface="Montserrat" pitchFamily="2" charset="77"/>
              </a:rPr>
              <a:t>mēn</a:t>
            </a:r>
            <a:r>
              <a:rPr lang="lv-LV" dirty="0">
                <a:solidFill>
                  <a:schemeClr val="tx1">
                    <a:lumMod val="65000"/>
                    <a:lumOff val="35000"/>
                  </a:schemeClr>
                </a:solidFill>
                <a:latin typeface="Montserrat" pitchFamily="2" charset="77"/>
              </a:rPr>
              <a:t>.</a:t>
            </a:r>
          </a:p>
          <a:p>
            <a:pPr marL="0" indent="0">
              <a:buNone/>
            </a:pPr>
            <a:endParaRPr lang="lv-LV" dirty="0">
              <a:solidFill>
                <a:schemeClr val="tx1">
                  <a:lumMod val="65000"/>
                  <a:lumOff val="35000"/>
                </a:schemeClr>
              </a:solidFill>
              <a:latin typeface="Montserrat" pitchFamily="2" charset="77"/>
            </a:endParaRPr>
          </a:p>
          <a:p>
            <a:r>
              <a:rPr lang="lv-LV" dirty="0">
                <a:solidFill>
                  <a:schemeClr val="tx1">
                    <a:lumMod val="65000"/>
                    <a:lumOff val="35000"/>
                  </a:schemeClr>
                </a:solidFill>
                <a:latin typeface="Montserrat" pitchFamily="2" charset="77"/>
              </a:rPr>
              <a:t>Ārpakalpojumu pārvadājumi (</a:t>
            </a:r>
            <a:r>
              <a:rPr lang="lv-LV" sz="2600" dirty="0">
                <a:solidFill>
                  <a:schemeClr val="tx1">
                    <a:lumMod val="65000"/>
                    <a:lumOff val="35000"/>
                  </a:schemeClr>
                </a:solidFill>
                <a:latin typeface="Montserrat" pitchFamily="2" charset="77"/>
              </a:rPr>
              <a:t>Vispārīgā vienošanās par neregulārajiem transporta pakalpojumiem JUR 2023-07/836</a:t>
            </a:r>
            <a:r>
              <a:rPr lang="lv-LV" dirty="0">
                <a:solidFill>
                  <a:schemeClr val="tx1">
                    <a:lumMod val="65000"/>
                    <a:lumOff val="35000"/>
                  </a:schemeClr>
                </a:solidFill>
                <a:latin typeface="Montserrat" pitchFamily="2" charset="77"/>
              </a:rPr>
              <a:t>) /</a:t>
            </a:r>
            <a:r>
              <a:rPr lang="pt-BR" dirty="0">
                <a:solidFill>
                  <a:schemeClr val="tx1">
                    <a:lumMod val="65000"/>
                    <a:lumOff val="35000"/>
                  </a:schemeClr>
                </a:solidFill>
                <a:latin typeface="Montserrat" pitchFamily="2" charset="77"/>
              </a:rPr>
              <a:t>Autobuss (</a:t>
            </a:r>
            <a:r>
              <a:rPr lang="pt-BR" sz="3600" dirty="0">
                <a:solidFill>
                  <a:schemeClr val="tx1">
                    <a:lumMod val="65000"/>
                    <a:lumOff val="35000"/>
                  </a:schemeClr>
                </a:solidFill>
                <a:latin typeface="Montserrat" pitchFamily="2" charset="77"/>
              </a:rPr>
              <a:t>31 - 50 vietas</a:t>
            </a:r>
            <a:r>
              <a:rPr lang="pt-BR" dirty="0">
                <a:solidFill>
                  <a:schemeClr val="tx1">
                    <a:lumMod val="65000"/>
                    <a:lumOff val="35000"/>
                  </a:schemeClr>
                </a:solidFill>
                <a:latin typeface="Montserrat" pitchFamily="2" charset="77"/>
              </a:rPr>
              <a:t>)</a:t>
            </a:r>
            <a:r>
              <a:rPr lang="lv-LV" dirty="0">
                <a:solidFill>
                  <a:schemeClr val="tx1">
                    <a:lumMod val="65000"/>
                    <a:lumOff val="35000"/>
                  </a:schemeClr>
                </a:solidFill>
                <a:latin typeface="Montserrat" pitchFamily="2" charset="77"/>
              </a:rPr>
              <a:t> – 3.80 EUR par 1 km</a:t>
            </a:r>
          </a:p>
          <a:p>
            <a:pPr marL="0" indent="0">
              <a:buNone/>
            </a:pPr>
            <a:endParaRPr lang="lv-LV" dirty="0">
              <a:solidFill>
                <a:schemeClr val="tx1">
                  <a:lumMod val="65000"/>
                  <a:lumOff val="35000"/>
                </a:schemeClr>
              </a:solidFill>
              <a:latin typeface="Montserrat" pitchFamily="2" charset="77"/>
            </a:endParaRPr>
          </a:p>
          <a:p>
            <a:pPr marL="0" indent="0">
              <a:buNone/>
            </a:pPr>
            <a:endParaRPr lang="en-LV" dirty="0">
              <a:solidFill>
                <a:schemeClr val="tx1">
                  <a:lumMod val="65000"/>
                  <a:lumOff val="35000"/>
                </a:schemeClr>
              </a:solidFill>
              <a:latin typeface="Montserrat" pitchFamily="2" charset="77"/>
            </a:endParaRPr>
          </a:p>
        </p:txBody>
      </p:sp>
    </p:spTree>
    <p:extLst>
      <p:ext uri="{BB962C8B-B14F-4D97-AF65-F5344CB8AC3E}">
        <p14:creationId xmlns:p14="http://schemas.microsoft.com/office/powerpoint/2010/main" val="967105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4764" y="9489758"/>
            <a:ext cx="18297527" cy="0"/>
          </a:xfrm>
          <a:prstGeom prst="line">
            <a:avLst/>
          </a:prstGeom>
          <a:ln w="9525" cap="rnd">
            <a:solidFill>
              <a:schemeClr val="tx1">
                <a:lumMod val="65000"/>
                <a:lumOff val="35000"/>
              </a:schemeClr>
            </a:solidFill>
            <a:prstDash val="solid"/>
            <a:headEnd type="none" w="sm" len="sm"/>
            <a:tailEnd type="none" w="sm" len="sm"/>
          </a:ln>
        </p:spPr>
      </p:sp>
      <p:sp>
        <p:nvSpPr>
          <p:cNvPr id="6" name="TextBox 2">
            <a:extLst>
              <a:ext uri="{FF2B5EF4-FFF2-40B4-BE49-F238E27FC236}">
                <a16:creationId xmlns:a16="http://schemas.microsoft.com/office/drawing/2014/main" id="{4F177E85-A46D-305B-C2D3-32C54BFE7947}"/>
              </a:ext>
            </a:extLst>
          </p:cNvPr>
          <p:cNvSpPr txBox="1"/>
          <p:nvPr/>
        </p:nvSpPr>
        <p:spPr>
          <a:xfrm>
            <a:off x="91440" y="9570720"/>
            <a:ext cx="18105120" cy="230832"/>
          </a:xfrm>
          <a:prstGeom prst="rect">
            <a:avLst/>
          </a:prstGeom>
        </p:spPr>
        <p:txBody>
          <a:bodyPr lIns="0" tIns="0" rIns="0" bIns="0" rtlCol="0" anchor="t">
            <a:spAutoFit/>
          </a:bodyPr>
          <a:lstStyle/>
          <a:p>
            <a:pPr algn="ctr">
              <a:lnSpc>
                <a:spcPts val="1800"/>
              </a:lnSpc>
            </a:pPr>
            <a:r>
              <a:rPr lang="en-US" sz="1500" dirty="0">
                <a:solidFill>
                  <a:schemeClr val="tx1">
                    <a:lumMod val="65000"/>
                    <a:lumOff val="35000"/>
                  </a:schemeClr>
                </a:solidFill>
                <a:latin typeface="Montserrat" pitchFamily="2" charset="77"/>
              </a:rPr>
              <a:t>ĀDAŽU NOVADA PAŠVALDĪBA   I  VĀRDS UZVĀRDS   I   01.01.2023.</a:t>
            </a:r>
          </a:p>
        </p:txBody>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1143000" y="547688"/>
            <a:ext cx="3048000" cy="8243888"/>
          </a:xfrm>
        </p:spPr>
        <p:txBody>
          <a:bodyPr>
            <a:normAutofit/>
          </a:bodyPr>
          <a:lstStyle/>
          <a:p>
            <a:pPr algn="ctr" eaLnBrk="1" fontAlgn="auto" hangingPunct="1">
              <a:spcBef>
                <a:spcPts val="0"/>
              </a:spcBef>
              <a:spcAft>
                <a:spcPts val="0"/>
              </a:spcAft>
              <a:defRPr/>
            </a:pPr>
            <a:r>
              <a:rPr lang="en-US" sz="3600" b="1" dirty="0">
                <a:solidFill>
                  <a:schemeClr val="tx1">
                    <a:lumMod val="65000"/>
                    <a:lumOff val="35000"/>
                  </a:schemeClr>
                </a:solidFill>
                <a:latin typeface="Montserrat" pitchFamily="2" charset="77"/>
              </a:rPr>
              <a:t>2017. gada </a:t>
            </a:r>
            <a:r>
              <a:rPr lang="en-US" sz="3600" b="1" dirty="0" err="1">
                <a:solidFill>
                  <a:schemeClr val="tx1">
                    <a:lumMod val="65000"/>
                    <a:lumOff val="35000"/>
                  </a:schemeClr>
                </a:solidFill>
                <a:latin typeface="Montserrat" pitchFamily="2" charset="77"/>
              </a:rPr>
              <a:t>dzimušo</a:t>
            </a:r>
            <a:r>
              <a:rPr lang="en-US" sz="3600" b="1" dirty="0">
                <a:solidFill>
                  <a:schemeClr val="tx1">
                    <a:lumMod val="65000"/>
                    <a:lumOff val="35000"/>
                  </a:schemeClr>
                </a:solidFill>
                <a:latin typeface="Montserrat" pitchFamily="2" charset="77"/>
              </a:rPr>
              <a:t> </a:t>
            </a:r>
            <a:r>
              <a:rPr lang="en-US" sz="3600" b="1" dirty="0" err="1">
                <a:solidFill>
                  <a:schemeClr val="tx1">
                    <a:lumMod val="65000"/>
                    <a:lumOff val="35000"/>
                  </a:schemeClr>
                </a:solidFill>
                <a:latin typeface="Montserrat" pitchFamily="2" charset="77"/>
              </a:rPr>
              <a:t>izvietojums</a:t>
            </a:r>
            <a:r>
              <a:rPr lang="en-US" sz="3600" b="1" dirty="0">
                <a:solidFill>
                  <a:schemeClr val="tx1">
                    <a:lumMod val="65000"/>
                    <a:lumOff val="35000"/>
                  </a:schemeClr>
                </a:solidFill>
                <a:latin typeface="Montserrat" pitchFamily="2" charset="77"/>
              </a:rPr>
              <a:t> Ādažu </a:t>
            </a:r>
            <a:r>
              <a:rPr lang="en-US" sz="3600" b="1" dirty="0" err="1">
                <a:solidFill>
                  <a:schemeClr val="tx1">
                    <a:lumMod val="65000"/>
                    <a:lumOff val="35000"/>
                  </a:schemeClr>
                </a:solidFill>
                <a:latin typeface="Montserrat" pitchFamily="2" charset="77"/>
              </a:rPr>
              <a:t>novadā</a:t>
            </a:r>
            <a:endParaRPr lang="en-US" sz="3600" b="1" dirty="0">
              <a:solidFill>
                <a:schemeClr val="tx1">
                  <a:lumMod val="65000"/>
                  <a:lumOff val="35000"/>
                </a:schemeClr>
              </a:solidFill>
              <a:latin typeface="Montserrat" pitchFamily="2" charset="77"/>
            </a:endParaRPr>
          </a:p>
        </p:txBody>
      </p:sp>
      <p:pic>
        <p:nvPicPr>
          <p:cNvPr id="2" name="Content Placeholder 6">
            <a:extLst>
              <a:ext uri="{FF2B5EF4-FFF2-40B4-BE49-F238E27FC236}">
                <a16:creationId xmlns:a16="http://schemas.microsoft.com/office/drawing/2014/main" id="{BD0B195A-590F-C071-058A-6D7A84BB7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1000" y="536169"/>
            <a:ext cx="11961917" cy="9522174"/>
          </a:xfrm>
        </p:spPr>
      </p:pic>
    </p:spTree>
    <p:extLst>
      <p:ext uri="{BB962C8B-B14F-4D97-AF65-F5344CB8AC3E}">
        <p14:creationId xmlns:p14="http://schemas.microsoft.com/office/powerpoint/2010/main" val="1686144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23234</TotalTime>
  <Words>1278</Words>
  <Application>Microsoft Office PowerPoint</Application>
  <PresentationFormat>Custom</PresentationFormat>
  <Paragraphs>113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Times New Roman</vt:lpstr>
      <vt:lpstr>Calibri</vt:lpstr>
      <vt:lpstr>Montserrat Classic Bold</vt:lpstr>
      <vt:lpstr>Arial</vt:lpstr>
      <vt:lpstr>Montserrat</vt:lpstr>
      <vt:lpstr>Montserrat Semi-Bold Bold</vt:lpstr>
      <vt:lpstr>Calibri Light</vt:lpstr>
      <vt:lpstr>Office Theme</vt:lpstr>
      <vt:lpstr>PowerPoint Presentation</vt:lpstr>
      <vt:lpstr>06.12.2023. uzdotais uzdevums IKSSK</vt:lpstr>
      <vt:lpstr>Saistošie noteikumi Nr. 3/2023</vt:lpstr>
      <vt:lpstr>Saistošie noteikumi Nr. 3/2023</vt:lpstr>
      <vt:lpstr>Saistošie noteikumi Nr. 3/2023</vt:lpstr>
      <vt:lpstr>PowerPoint Presentation</vt:lpstr>
      <vt:lpstr> TRANSPORTA PAKALPOJUMS NOVADĀ   </vt:lpstr>
      <vt:lpstr>Ārpakalpojums</vt:lpstr>
      <vt:lpstr>2017. gada dzimušo izvietojums Ādažu novadā</vt:lpstr>
      <vt:lpstr>PowerPoint Presentation</vt:lpstr>
      <vt:lpstr>Maršruta autobusi</vt:lpstr>
      <vt:lpstr>MARŠRUTA AUTOBUSU SARAKSTS uz Carnikavu</vt:lpstr>
      <vt:lpstr>PowerPoint Presentation</vt:lpstr>
      <vt:lpstr>Ādažu sākumskola – Carnikavas pamatskola (nogriežoties pirms Gaujas tilta) = 9.3 km  </vt:lpstr>
      <vt:lpstr>PowerPoint Presentation</vt:lpstr>
      <vt:lpstr>Izmaksas 2023. mācību gadā </vt:lpstr>
      <vt:lpstr>SWID ANALĪZE AUTOBUSA IEGĀDEI  Iekšējie faktori</vt:lpstr>
      <vt:lpstr>SWID ANALĪZE AUTOBUSA IEGĀDEI  Ārējie faktori</vt:lpstr>
      <vt:lpstr>Lēmums par 1. klašu uzņemšanu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Sintija Tenisa</dc:creator>
  <cp:lastModifiedBy>Sintija Tenisa</cp:lastModifiedBy>
  <cp:revision>38</cp:revision>
  <dcterms:created xsi:type="dcterms:W3CDTF">2006-08-16T00:00:00Z</dcterms:created>
  <dcterms:modified xsi:type="dcterms:W3CDTF">2024-02-08T13:08:37Z</dcterms:modified>
  <dc:identifier>DAFY3VwOX4w</dc:identifier>
</cp:coreProperties>
</file>