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56" autoAdjust="0"/>
  </p:normalViewPr>
  <p:slideViewPr>
    <p:cSldViewPr snapToGrid="0">
      <p:cViewPr varScale="1">
        <p:scale>
          <a:sx n="77" d="100"/>
          <a:sy n="77" d="100"/>
        </p:scale>
        <p:origin x="91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19CFF-A157-6250-120E-A3A6BBA2B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2C2C6-FEF6-5D65-361A-5471B3595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C5C5F-2E03-3F33-1686-7842D8432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CE5A-AC50-4FA7-A05D-EDC3EBAA8B09}" type="datetimeFigureOut">
              <a:rPr lang="lv-LV" smtClean="0"/>
              <a:t>23.05.2024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3A1EA-EF9F-672E-122D-8459E60B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AF4C8-C4D6-26AE-4AE1-184291EA0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9461-779E-4C0E-9D5A-CE33001628A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226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BE09-B9E7-E930-2019-71F0B99CD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361BCB-4FA5-F2CE-A057-2697255D6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A1C86-A832-D6A5-82DF-435C5EFEC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CE5A-AC50-4FA7-A05D-EDC3EBAA8B09}" type="datetimeFigureOut">
              <a:rPr lang="lv-LV" smtClean="0"/>
              <a:t>23.05.2024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7C41E-8AAA-805B-212C-EF21437E5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B74BF-9B87-240A-40CC-37F09B96A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9461-779E-4C0E-9D5A-CE33001628A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698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2E73E-D387-20AD-E656-B69455D45C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0B0D40-0FC0-B736-7F57-3D65590C8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E644F-E03C-9F43-B074-C59D7CC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CE5A-AC50-4FA7-A05D-EDC3EBAA8B09}" type="datetimeFigureOut">
              <a:rPr lang="lv-LV" smtClean="0"/>
              <a:t>23.05.2024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BCCFB-88A7-0330-F32D-B2705835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9922E-A59B-3706-EAA5-9041CF4F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9461-779E-4C0E-9D5A-CE33001628A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152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F549B-5824-4E4B-4691-E50D68E39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35ECC-37EC-2329-998C-537FC77FA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4F71B-D9A3-2893-F79C-B8A6379A2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CE5A-AC50-4FA7-A05D-EDC3EBAA8B09}" type="datetimeFigureOut">
              <a:rPr lang="lv-LV" smtClean="0"/>
              <a:t>23.05.2024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44B50-AE2D-D1F8-9532-5E94937A8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9B99B-872B-2A5D-6D60-9CFEC8A1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9461-779E-4C0E-9D5A-CE33001628A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8018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0B431-15A8-CFD9-AB6B-700D41B32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BA7FA-F2B1-8D46-D105-D07839270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8D587-03F6-5EBD-ECED-FCF7CAF81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CE5A-AC50-4FA7-A05D-EDC3EBAA8B09}" type="datetimeFigureOut">
              <a:rPr lang="lv-LV" smtClean="0"/>
              <a:t>23.05.2024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D89BB-0995-5232-ED9C-2B20CDEFD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6F1C0-40FB-0691-1DAC-CAE34AA6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9461-779E-4C0E-9D5A-CE33001628A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0661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654C9-B3A8-CA57-9887-AD1F531B6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F93B4-4355-5A93-E402-09B2B8F949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6482B-412E-C5B1-6728-BBF0E6C14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7F53B-C66B-A336-E115-AFB02A655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CE5A-AC50-4FA7-A05D-EDC3EBAA8B09}" type="datetimeFigureOut">
              <a:rPr lang="lv-LV" smtClean="0"/>
              <a:t>23.05.2024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2F6DC-E79C-5012-C57D-383E80C6E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20A81-9C8C-BF15-44A2-0ADA578A0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9461-779E-4C0E-9D5A-CE33001628A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5711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24FEE-35D4-2FAF-94EB-CC151B83F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36B9-9A34-EEF2-B243-D44C751F6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0DB54-91AE-DCA6-C6B8-CBC26F9C3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58DB87-303D-6506-3215-DC29F0AAD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9F2F12-5C69-0C2C-E567-1C823860F7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FFCB91-68C7-42A2-C718-ACCBEF77D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CE5A-AC50-4FA7-A05D-EDC3EBAA8B09}" type="datetimeFigureOut">
              <a:rPr lang="lv-LV" smtClean="0"/>
              <a:t>23.05.2024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8A75B-1EDE-6777-0308-6E6578740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C12254-E846-4DE2-783B-46CBF143B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9461-779E-4C0E-9D5A-CE33001628A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5406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9321-049C-0C2F-AF3B-AE2DFA25A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A76E59-CA00-5445-E825-9BFC781D4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CE5A-AC50-4FA7-A05D-EDC3EBAA8B09}" type="datetimeFigureOut">
              <a:rPr lang="lv-LV" smtClean="0"/>
              <a:t>23.05.2024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72B79-C623-9369-71DC-0331042BF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E23CF-F171-AF3C-898E-0AAD2B05D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9461-779E-4C0E-9D5A-CE33001628A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7370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3578F2-BB3D-B6CD-BA6B-73A9518A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CE5A-AC50-4FA7-A05D-EDC3EBAA8B09}" type="datetimeFigureOut">
              <a:rPr lang="lv-LV" smtClean="0"/>
              <a:t>23.05.2024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AEE4D7-3E01-53C4-ABE5-075EBDFA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81115-B920-E0E3-B906-55D7FD454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9461-779E-4C0E-9D5A-CE33001628A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9447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C14EF-CD44-C218-D49B-F7F0A96C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362C3-5E2F-F4A9-6D15-A78EFB7A5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CF62D-D368-34AE-E3D0-52AE1EF42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8AE96-8893-911A-AC51-6F99F0604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CE5A-AC50-4FA7-A05D-EDC3EBAA8B09}" type="datetimeFigureOut">
              <a:rPr lang="lv-LV" smtClean="0"/>
              <a:t>23.05.2024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C5D4D-033E-EFA2-32D9-8A8253278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A0BD0-C1EA-2F01-D1E5-4CDDACDD5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9461-779E-4C0E-9D5A-CE33001628A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9233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C18DB-4327-D7C9-6E7B-D4F41582A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9ADA7A-DAEE-6EDF-7D0D-FAC5EA189B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24189-E0D6-A42E-7524-C9A472712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72E10-AD82-0D63-DB73-57709C50B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CE5A-AC50-4FA7-A05D-EDC3EBAA8B09}" type="datetimeFigureOut">
              <a:rPr lang="lv-LV" smtClean="0"/>
              <a:t>23.05.2024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05274-934A-8E2B-DCEE-6447818FB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1765A-C628-B71B-30E2-3A621F19D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9461-779E-4C0E-9D5A-CE33001628A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7343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5BFA08-941B-D1EB-2C3E-FFF484F81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36EEA-F4DB-CD0C-8354-543541680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68007-77C8-1252-7E30-7ED483FD28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6CE5A-AC50-4FA7-A05D-EDC3EBAA8B09}" type="datetimeFigureOut">
              <a:rPr lang="lv-LV" smtClean="0"/>
              <a:t>23.05.2024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03A2B-0D1E-5E89-0DDC-907D6A216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AC961-9495-5BE2-5D0C-BF9A65BAF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09461-779E-4C0E-9D5A-CE33001628A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317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02D91-8EF2-E3D8-5227-D7CA4875C2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/>
              <a:t>Par dāvanām pirmsskolas izglītības iestāžu absolventiem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7DE711-F81D-F444-B124-30005E6122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/>
              <a:t>Ziņojums 2024. gada 8. maija IKSSK</a:t>
            </a:r>
          </a:p>
          <a:p>
            <a:r>
              <a:rPr lang="lv-LV" dirty="0" err="1"/>
              <a:t>K.Ludiņa</a:t>
            </a:r>
            <a:r>
              <a:rPr lang="lv-LV" dirty="0"/>
              <a:t> – Jākobsone (IJN)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31032B-11DA-24BB-8B18-3D1EE4D33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848" y="316818"/>
            <a:ext cx="1923448" cy="209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49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0F715-A094-A755-94B9-698BBDFD0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411"/>
            <a:ext cx="2064026" cy="1325563"/>
          </a:xfrm>
        </p:spPr>
        <p:txBody>
          <a:bodyPr/>
          <a:lstStyle/>
          <a:p>
            <a:r>
              <a:rPr lang="lv-LV" b="1" dirty="0">
                <a:solidFill>
                  <a:schemeClr val="accent1">
                    <a:lumMod val="50000"/>
                  </a:schemeClr>
                </a:solidFill>
              </a:rPr>
              <a:t>Budžets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B1E96-858D-5587-0DE3-5A9D2708C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" y="1401417"/>
            <a:ext cx="11340547" cy="477554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lv-LV" dirty="0"/>
          </a:p>
          <a:p>
            <a:pPr marL="0" indent="0" algn="just">
              <a:buNone/>
            </a:pPr>
            <a:r>
              <a:rPr lang="lv-LV" sz="2400" dirty="0">
                <a:latin typeface="+mj-lt"/>
              </a:rPr>
              <a:t>2023. gada 28. decembrī tika pieņemts Ādažu novada pašvaldības 2024. gada budžets, kurā sadaļā «Dāvanas absolventiem izlaidumā» ir paredzēti 6413 </a:t>
            </a:r>
            <a:r>
              <a:rPr lang="lv-LV" sz="2400" dirty="0" err="1">
                <a:latin typeface="+mj-lt"/>
              </a:rPr>
              <a:t>euro</a:t>
            </a:r>
            <a:r>
              <a:rPr lang="lv-LV" sz="2400" dirty="0">
                <a:latin typeface="+mj-lt"/>
              </a:rPr>
              <a:t>.</a:t>
            </a:r>
          </a:p>
          <a:p>
            <a:pPr marL="0" indent="0" algn="just">
              <a:buNone/>
            </a:pPr>
            <a:endParaRPr lang="lv-LV" sz="2400" dirty="0">
              <a:latin typeface="+mj-lt"/>
            </a:endParaRPr>
          </a:p>
          <a:p>
            <a:pPr marL="0" indent="0" algn="just">
              <a:buNone/>
            </a:pPr>
            <a:r>
              <a:rPr lang="lv-LV" sz="2400" dirty="0">
                <a:latin typeface="+mj-lt"/>
              </a:rPr>
              <a:t>Ņemot vērā </a:t>
            </a:r>
            <a:r>
              <a:rPr lang="lv-LV" sz="2400" u="sng" dirty="0">
                <a:latin typeface="+mj-lt"/>
              </a:rPr>
              <a:t>ietaupījumu no izlietotās summas</a:t>
            </a:r>
            <a:r>
              <a:rPr lang="lv-LV" sz="2400" dirty="0">
                <a:latin typeface="+mj-lt"/>
              </a:rPr>
              <a:t>, kas bija paredzēta dāvanām vispārējās un profesionālās ievirzes izglītības iestādēm, Izglītības un jaunatnes nodaļas speciālisti redz iespēju sveikt pirmsskolas izglītības ieguvējus –absolvējot vai uzsākot skolas gaitas.</a:t>
            </a:r>
          </a:p>
          <a:p>
            <a:pPr marL="0" indent="0" algn="ctr">
              <a:buNone/>
            </a:pPr>
            <a:endParaRPr lang="lv-LV" sz="2400" dirty="0">
              <a:latin typeface="+mj-lt"/>
            </a:endParaRPr>
          </a:p>
          <a:p>
            <a:pPr marL="0" indent="0">
              <a:buNone/>
            </a:pPr>
            <a:r>
              <a:rPr lang="lv-LV" sz="2400" i="1" dirty="0">
                <a:latin typeface="+mj-lt"/>
              </a:rPr>
              <a:t>Vispārējās izglītības likuma </a:t>
            </a:r>
            <a:r>
              <a:rPr lang="lv-LV" sz="2400" dirty="0">
                <a:latin typeface="+mj-lt"/>
              </a:rPr>
              <a:t>3. panta 1. daļa:</a:t>
            </a:r>
          </a:p>
          <a:p>
            <a:pPr marL="0" indent="0">
              <a:buNone/>
            </a:pPr>
            <a:r>
              <a:rPr lang="lv-LV" sz="2400" b="1" dirty="0">
                <a:latin typeface="+mj-lt"/>
              </a:rPr>
              <a:t>3.pants. Vispārējās izglītības pakāpes un veidi</a:t>
            </a:r>
          </a:p>
          <a:p>
            <a:pPr marL="0" indent="0">
              <a:buNone/>
            </a:pPr>
            <a:r>
              <a:rPr lang="lv-LV" sz="2400" dirty="0">
                <a:latin typeface="+mj-lt"/>
              </a:rPr>
              <a:t>(1) Vispārējā izglītība tiek īstenota šādās vispārējās izglītības pakāpēs:</a:t>
            </a:r>
          </a:p>
          <a:p>
            <a:pPr marL="0" indent="0">
              <a:buNone/>
            </a:pPr>
            <a:r>
              <a:rPr lang="lv-LV" sz="2400" b="1" dirty="0">
                <a:latin typeface="+mj-lt"/>
              </a:rPr>
              <a:t>1) pirmsskolas izglītība;</a:t>
            </a:r>
          </a:p>
          <a:p>
            <a:pPr marL="0" indent="0">
              <a:buNone/>
            </a:pPr>
            <a:r>
              <a:rPr lang="lv-LV" sz="2400" dirty="0">
                <a:latin typeface="+mj-lt"/>
              </a:rPr>
              <a:t>2) pamatizglītība;</a:t>
            </a:r>
          </a:p>
          <a:p>
            <a:pPr marL="0" indent="0">
              <a:buNone/>
            </a:pPr>
            <a:r>
              <a:rPr lang="lv-LV" sz="2400" dirty="0">
                <a:latin typeface="+mj-lt"/>
              </a:rPr>
              <a:t>3) vidējā izglītība.</a:t>
            </a:r>
          </a:p>
        </p:txBody>
      </p:sp>
    </p:spTree>
    <p:extLst>
      <p:ext uri="{BB962C8B-B14F-4D97-AF65-F5344CB8AC3E}">
        <p14:creationId xmlns:p14="http://schemas.microsoft.com/office/powerpoint/2010/main" val="174364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374C9-1018-9A6F-1919-A6300EE53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Absolventu sveikšana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9102-2EBF-155D-F7D3-DFFBCBBED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03255" cy="2127539"/>
          </a:xfrm>
        </p:spPr>
        <p:txBody>
          <a:bodyPr/>
          <a:lstStyle/>
          <a:p>
            <a:pPr marL="0" indent="0">
              <a:buNone/>
            </a:pPr>
            <a:r>
              <a:rPr lang="lv-LV"/>
              <a:t> </a:t>
            </a:r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01B373-309E-0F21-8922-5719FCFD5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470" y="305794"/>
            <a:ext cx="2479285" cy="330571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8B6B31-60D9-BFBC-6907-B33A5D5680A3}"/>
              </a:ext>
            </a:extLst>
          </p:cNvPr>
          <p:cNvSpPr txBox="1">
            <a:spLocks/>
          </p:cNvSpPr>
          <p:nvPr/>
        </p:nvSpPr>
        <p:spPr>
          <a:xfrm>
            <a:off x="491836" y="2226612"/>
            <a:ext cx="5133712" cy="3309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lv-LV" sz="2000" dirty="0"/>
              <a:t>Absolventu sveikšanas tradīcija veicina, ne tikai pašvaldības piederības izjūtu, bet arī apliecina, ka katras novada izglītības iestādes absolvents ir svarīgs.</a:t>
            </a:r>
          </a:p>
          <a:p>
            <a:pPr algn="just"/>
            <a:endParaRPr lang="lv-LV" sz="2000" dirty="0"/>
          </a:p>
          <a:p>
            <a:pPr algn="just"/>
            <a:r>
              <a:rPr lang="lv-LV" sz="2000" dirty="0"/>
              <a:t>Tāpēc ir vērts padomāt, ka arī beidzot pirmsskolas izglītības iestādi, skolēns saņem sveicienu no pašvaldības.</a:t>
            </a:r>
          </a:p>
          <a:p>
            <a:pPr algn="just"/>
            <a:endParaRPr lang="lv-LV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v-LV" sz="2000" dirty="0"/>
              <a:t>Skolēnu atzinība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v-LV" sz="2000" dirty="0"/>
              <a:t>Piederības sajūta novadam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v-LV" sz="2000" dirty="0"/>
              <a:t>Tradīcijas uzturēšana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v-LV" sz="2000" dirty="0"/>
              <a:t>Sociāli atbildīga rīcība</a:t>
            </a:r>
          </a:p>
          <a:p>
            <a:pPr algn="just"/>
            <a:endParaRPr lang="lv-LV" sz="2000" dirty="0"/>
          </a:p>
          <a:p>
            <a:pPr algn="just"/>
            <a:endParaRPr lang="lv-LV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ED7071-7CBD-7187-C317-436C71ACF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687" y="1750019"/>
            <a:ext cx="3486564" cy="23243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58DEB2-95E6-C1B9-FECF-335321566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355" y="3670838"/>
            <a:ext cx="3475513" cy="260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1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B8DB6-85A0-BE5E-43EB-8931299D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9" y="321157"/>
            <a:ext cx="3236843" cy="817632"/>
          </a:xfrm>
        </p:spPr>
        <p:txBody>
          <a:bodyPr/>
          <a:lstStyle/>
          <a:p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1. 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7DB07-7D3F-CBA8-3A93-9331914C8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993" y="1003853"/>
            <a:ext cx="4433755" cy="527767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lv-LV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lv-LV" dirty="0">
                <a:latin typeface="+mj-lt"/>
              </a:rPr>
              <a:t>Sveikt pirmsskolas izglītības iestāžu absolventus izlaidumā.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v-LV" dirty="0">
                <a:latin typeface="+mj-lt"/>
              </a:rPr>
              <a:t>Dāvanas paredzētas līdz 500 </a:t>
            </a:r>
            <a:r>
              <a:rPr lang="lv-LV" dirty="0" err="1">
                <a:latin typeface="+mj-lt"/>
              </a:rPr>
              <a:t>euro</a:t>
            </a:r>
            <a:r>
              <a:rPr lang="lv-LV" dirty="0">
                <a:latin typeface="+mj-lt"/>
              </a:rPr>
              <a:t>. Absolventu skaits 330.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v-LV" dirty="0">
                <a:latin typeface="+mj-lt"/>
              </a:rPr>
              <a:t>No lēmuma pieņemšanas, izgatavošana prasītu 8-10 darba dienas.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v-LV" dirty="0">
                <a:latin typeface="+mj-lt"/>
              </a:rPr>
              <a:t>Atlikusī summa tiktu novirzīta IJN pasākumu rīkošanai – Izcilnieka pasākums, Pedagogu konference, u.c.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v-LV" dirty="0">
                <a:latin typeface="+mj-lt"/>
              </a:rPr>
              <a:t>Šāda iniciatīva būtu ikgadēja tradīcija.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64DFDB-8B55-DAE8-D3B8-EE0E0C0EAC9A}"/>
              </a:ext>
            </a:extLst>
          </p:cNvPr>
          <p:cNvSpPr txBox="1">
            <a:spLocks/>
          </p:cNvSpPr>
          <p:nvPr/>
        </p:nvSpPr>
        <p:spPr>
          <a:xfrm>
            <a:off x="6523131" y="321157"/>
            <a:ext cx="2610678" cy="876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2. variants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71BA23-F818-FCAD-DAAF-0D1B1BE85B70}"/>
              </a:ext>
            </a:extLst>
          </p:cNvPr>
          <p:cNvSpPr txBox="1">
            <a:spLocks/>
          </p:cNvSpPr>
          <p:nvPr/>
        </p:nvSpPr>
        <p:spPr>
          <a:xfrm>
            <a:off x="5679963" y="1431636"/>
            <a:ext cx="4433756" cy="44149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lv-LV" sz="2600" dirty="0">
                <a:latin typeface="+mj-lt"/>
              </a:rPr>
              <a:t>Ietaupīto summu novirzītu uz līdzīgu iniciatīvu, taču dāvanas pasniegt novada </a:t>
            </a:r>
            <a:r>
              <a:rPr lang="lv-LV" sz="2600" dirty="0">
                <a:solidFill>
                  <a:srgbClr val="C00000"/>
                </a:solidFill>
                <a:latin typeface="+mj-lt"/>
              </a:rPr>
              <a:t>1. klašu uzsācējiem</a:t>
            </a:r>
            <a:r>
              <a:rPr lang="lv-LV" sz="2600" dirty="0">
                <a:latin typeface="+mj-lt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v-LV" sz="2600" dirty="0">
                <a:latin typeface="+mj-lt"/>
              </a:rPr>
              <a:t>2023./2024. gadā tie bija 364 skolēni.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v-LV" sz="2400" dirty="0">
                <a:latin typeface="+mj-lt"/>
              </a:rPr>
              <a:t>Atlikusī summa tiktu novirzīta IJN pasākumu rīkošanai – Izcilnieka pasākums, Pedagogu konference, u.c.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v-LV" sz="2400" dirty="0">
                <a:latin typeface="+mj-lt"/>
              </a:rPr>
              <a:t>Šādu iniciatīvu veidot par tradīciju.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lv-LV" sz="240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lv-LV" sz="2600" dirty="0"/>
          </a:p>
        </p:txBody>
      </p:sp>
    </p:spTree>
    <p:extLst>
      <p:ext uri="{BB962C8B-B14F-4D97-AF65-F5344CB8AC3E}">
        <p14:creationId xmlns:p14="http://schemas.microsoft.com/office/powerpoint/2010/main" val="279020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5B10A-455C-C2DF-E8B1-B177D55B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Lēmums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9C849-445A-DB2C-B54B-5FCC58C05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lv-LV">
                <a:latin typeface="+mj-lt"/>
              </a:rPr>
              <a:t>Atbalstītais </a:t>
            </a:r>
            <a:r>
              <a:rPr lang="lv-LV" dirty="0" err="1">
                <a:latin typeface="+mj-lt"/>
              </a:rPr>
              <a:t>protokollēmums</a:t>
            </a:r>
            <a:r>
              <a:rPr lang="lv-LV" dirty="0">
                <a:latin typeface="+mj-lt"/>
              </a:rPr>
              <a:t> tiktu virzīts uz finanšu komiteju un domes sēdi apstiprināšanai.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lv-LV" dirty="0">
                <a:latin typeface="+mj-lt"/>
              </a:rPr>
              <a:t>Pozitīva lēmuma gadījumā izglītības speciāliste veiktu dāvanu iepirkšanas procesu.</a:t>
            </a:r>
          </a:p>
        </p:txBody>
      </p:sp>
    </p:spTree>
    <p:extLst>
      <p:ext uri="{BB962C8B-B14F-4D97-AF65-F5344CB8AC3E}">
        <p14:creationId xmlns:p14="http://schemas.microsoft.com/office/powerpoint/2010/main" val="4076737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317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Par dāvanām pirmsskolas izglītības iestāžu absolventiem</vt:lpstr>
      <vt:lpstr>Budžets</vt:lpstr>
      <vt:lpstr>Absolventu sveikšana</vt:lpstr>
      <vt:lpstr>1. variants</vt:lpstr>
      <vt:lpstr>Lēmums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 dāvanām pirmsskolas izglītības iestāžu absolventiem</dc:title>
  <dc:creator>Kristīne Ludiņa</dc:creator>
  <cp:lastModifiedBy>Sintija Tenisa</cp:lastModifiedBy>
  <cp:revision>3</cp:revision>
  <dcterms:created xsi:type="dcterms:W3CDTF">2024-04-26T08:22:31Z</dcterms:created>
  <dcterms:modified xsi:type="dcterms:W3CDTF">2024-05-23T07:27:59Z</dcterms:modified>
</cp:coreProperties>
</file>