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81" r:id="rId4"/>
    <p:sldId id="284" r:id="rId5"/>
    <p:sldId id="289" r:id="rId6"/>
    <p:sldId id="291" r:id="rId7"/>
    <p:sldId id="292" r:id="rId8"/>
    <p:sldId id="293" r:id="rId9"/>
    <p:sldId id="294" r:id="rId10"/>
    <p:sldId id="295" r:id="rId1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82" d="100"/>
          <a:sy n="82" d="100"/>
        </p:scale>
        <p:origin x="60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ura\AppData\Local\Temp\pid-12392\Kalngales_NAI_daudzums_2018-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ura\AppData\Local\Temp\pid-12392\Kalngales_NAI_daudzums_2018-202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C000"/>
              </a:solidFill>
              <a:round/>
            </a:ln>
            <a:effectLst/>
          </c:spPr>
          <c:marker>
            <c:symbol val="circle"/>
            <c:size val="11"/>
            <c:spPr>
              <a:solidFill>
                <a:srgbClr val="FFC000"/>
              </a:solidFill>
              <a:ln w="9525">
                <a:solidFill>
                  <a:srgbClr val="FFC000"/>
                </a:solidFill>
              </a:ln>
              <a:effectLst/>
            </c:spPr>
          </c:marker>
          <c:dLbls>
            <c:dLbl>
              <c:idx val="1"/>
              <c:layout>
                <c:manualLayout>
                  <c:x val="-4.1628244152297329E-2"/>
                  <c:y val="5.3527460080298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92-47E2-9CE7-A9602656C25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cat>
            <c:strRef>
              <c:f>Sheet1!$B$22:$H$22</c:f>
              <c:strCache>
                <c:ptCount val="7"/>
                <c:pt idx="0">
                  <c:v>2018</c:v>
                </c:pt>
                <c:pt idx="1">
                  <c:v>2019</c:v>
                </c:pt>
                <c:pt idx="2">
                  <c:v>2020</c:v>
                </c:pt>
                <c:pt idx="3">
                  <c:v>2021</c:v>
                </c:pt>
                <c:pt idx="4">
                  <c:v>2022</c:v>
                </c:pt>
                <c:pt idx="5">
                  <c:v>2023</c:v>
                </c:pt>
                <c:pt idx="6">
                  <c:v>2024 (I-IV)</c:v>
                </c:pt>
              </c:strCache>
            </c:strRef>
          </c:cat>
          <c:val>
            <c:numRef>
              <c:f>Sheet1!$B$23:$H$23</c:f>
              <c:numCache>
                <c:formatCode>General</c:formatCode>
                <c:ptCount val="7"/>
                <c:pt idx="0">
                  <c:v>62.75</c:v>
                </c:pt>
                <c:pt idx="1">
                  <c:v>59.4</c:v>
                </c:pt>
                <c:pt idx="2">
                  <c:v>61.75</c:v>
                </c:pt>
                <c:pt idx="3">
                  <c:v>67.489999999999995</c:v>
                </c:pt>
                <c:pt idx="4">
                  <c:v>74.599999999999994</c:v>
                </c:pt>
                <c:pt idx="5">
                  <c:v>94.7</c:v>
                </c:pt>
                <c:pt idx="6">
                  <c:v>86.13</c:v>
                </c:pt>
              </c:numCache>
            </c:numRef>
          </c:val>
          <c:smooth val="0"/>
          <c:extLst>
            <c:ext xmlns:c16="http://schemas.microsoft.com/office/drawing/2014/chart" uri="{C3380CC4-5D6E-409C-BE32-E72D297353CC}">
              <c16:uniqueId val="{00000001-BD92-47E2-9CE7-A9602656C25D}"/>
            </c:ext>
          </c:extLst>
        </c:ser>
        <c:dLbls>
          <c:showLegendKey val="0"/>
          <c:showVal val="0"/>
          <c:showCatName val="0"/>
          <c:showSerName val="0"/>
          <c:showPercent val="0"/>
          <c:showBubbleSize val="0"/>
        </c:dLbls>
        <c:marker val="1"/>
        <c:smooth val="0"/>
        <c:axId val="713909280"/>
        <c:axId val="713911680"/>
      </c:lineChart>
      <c:catAx>
        <c:axId val="7139092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lv-LV" b="1"/>
                  <a:t>Gads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lv-LV"/>
          </a:p>
        </c:txPr>
        <c:crossAx val="713911680"/>
        <c:crosses val="autoZero"/>
        <c:auto val="1"/>
        <c:lblAlgn val="ctr"/>
        <c:lblOffset val="100"/>
        <c:noMultiLvlLbl val="0"/>
      </c:catAx>
      <c:valAx>
        <c:axId val="713911680"/>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lv-LV" b="1"/>
                  <a:t>m3/dnn</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v-LV"/>
          </a:p>
        </c:txPr>
        <c:crossAx val="713909280"/>
        <c:crosses val="autoZero"/>
        <c:crossBetween val="between"/>
        <c:majorUnit val="10"/>
      </c:valAx>
      <c:spPr>
        <a:noFill/>
        <a:ln>
          <a:noFill/>
        </a:ln>
        <a:effectLst/>
      </c:spPr>
    </c:plotArea>
    <c:plotVisOnly val="1"/>
    <c:dispBlanksAs val="gap"/>
    <c:showDLblsOverMax val="0"/>
  </c:chart>
  <c:spPr>
    <a:solidFill>
      <a:schemeClr val="bg1"/>
    </a:solid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v-LV" b="1" dirty="0" err="1"/>
              <a:t>Kalngales</a:t>
            </a:r>
            <a:r>
              <a:rPr lang="lv-LV" b="1" dirty="0"/>
              <a:t> NAI hidrauliskās slodzes (m³/</a:t>
            </a:r>
            <a:r>
              <a:rPr lang="lv-LV" b="1" dirty="0" err="1"/>
              <a:t>dnn</a:t>
            </a:r>
            <a:r>
              <a:rPr lang="lv-LV" b="1" dirty="0"/>
              <a:t>) prognoze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Sheet3!$A$3</c:f>
              <c:strCache>
                <c:ptCount val="1"/>
                <c:pt idx="0">
                  <c:v>No klientiem savāktie notekūdeņi kopā (m3/diennaktī)</c:v>
                </c:pt>
              </c:strCache>
            </c:strRef>
          </c:tx>
          <c:spPr>
            <a:ln w="47625" cap="rnd">
              <a:solidFill>
                <a:srgbClr val="00B050"/>
              </a:solidFill>
              <a:round/>
            </a:ln>
            <a:effectLst/>
          </c:spPr>
          <c:marker>
            <c:symbol val="none"/>
          </c:marker>
          <c:cat>
            <c:numRef>
              <c:f>Sheet3!$B$2:$E$2</c:f>
              <c:numCache>
                <c:formatCode>General</c:formatCode>
                <c:ptCount val="4"/>
                <c:pt idx="0">
                  <c:v>2024</c:v>
                </c:pt>
                <c:pt idx="1">
                  <c:v>2026</c:v>
                </c:pt>
                <c:pt idx="2">
                  <c:v>2028</c:v>
                </c:pt>
                <c:pt idx="3">
                  <c:v>2030</c:v>
                </c:pt>
              </c:numCache>
            </c:numRef>
          </c:cat>
          <c:val>
            <c:numRef>
              <c:f>Sheet3!$B$3:$E$3</c:f>
              <c:numCache>
                <c:formatCode>General</c:formatCode>
                <c:ptCount val="4"/>
                <c:pt idx="0">
                  <c:v>86.13</c:v>
                </c:pt>
                <c:pt idx="1">
                  <c:v>101.37</c:v>
                </c:pt>
                <c:pt idx="2">
                  <c:v>115.46</c:v>
                </c:pt>
                <c:pt idx="3">
                  <c:v>124.37</c:v>
                </c:pt>
              </c:numCache>
            </c:numRef>
          </c:val>
          <c:smooth val="0"/>
          <c:extLst>
            <c:ext xmlns:c16="http://schemas.microsoft.com/office/drawing/2014/chart" uri="{C3380CC4-5D6E-409C-BE32-E72D297353CC}">
              <c16:uniqueId val="{00000000-9CA5-4331-A314-AE4F79472119}"/>
            </c:ext>
          </c:extLst>
        </c:ser>
        <c:ser>
          <c:idx val="1"/>
          <c:order val="1"/>
          <c:tx>
            <c:strRef>
              <c:f>Sheet3!$A$4</c:f>
              <c:strCache>
                <c:ptCount val="1"/>
                <c:pt idx="0">
                  <c:v>Notekūdeņu plūsma diennaktī (m3) uz NAI (30% infiltrācija)</c:v>
                </c:pt>
              </c:strCache>
            </c:strRef>
          </c:tx>
          <c:spPr>
            <a:ln w="38100" cap="rnd">
              <a:solidFill>
                <a:schemeClr val="accent2"/>
              </a:solidFill>
              <a:prstDash val="sysDot"/>
              <a:round/>
            </a:ln>
            <a:effectLst/>
          </c:spPr>
          <c:marker>
            <c:symbol val="none"/>
          </c:marker>
          <c:cat>
            <c:numRef>
              <c:f>Sheet3!$B$2:$E$2</c:f>
              <c:numCache>
                <c:formatCode>General</c:formatCode>
                <c:ptCount val="4"/>
                <c:pt idx="0">
                  <c:v>2024</c:v>
                </c:pt>
                <c:pt idx="1">
                  <c:v>2026</c:v>
                </c:pt>
                <c:pt idx="2">
                  <c:v>2028</c:v>
                </c:pt>
                <c:pt idx="3">
                  <c:v>2030</c:v>
                </c:pt>
              </c:numCache>
            </c:numRef>
          </c:cat>
          <c:val>
            <c:numRef>
              <c:f>Sheet3!$B$4:$E$4</c:f>
              <c:numCache>
                <c:formatCode>General</c:formatCode>
                <c:ptCount val="4"/>
                <c:pt idx="0">
                  <c:v>111.97</c:v>
                </c:pt>
                <c:pt idx="1">
                  <c:v>131.78</c:v>
                </c:pt>
                <c:pt idx="2">
                  <c:v>150.1</c:v>
                </c:pt>
                <c:pt idx="3">
                  <c:v>161.69999999999999</c:v>
                </c:pt>
              </c:numCache>
            </c:numRef>
          </c:val>
          <c:smooth val="0"/>
          <c:extLst>
            <c:ext xmlns:c16="http://schemas.microsoft.com/office/drawing/2014/chart" uri="{C3380CC4-5D6E-409C-BE32-E72D297353CC}">
              <c16:uniqueId val="{00000001-9CA5-4331-A314-AE4F79472119}"/>
            </c:ext>
          </c:extLst>
        </c:ser>
        <c:ser>
          <c:idx val="2"/>
          <c:order val="2"/>
          <c:tx>
            <c:strRef>
              <c:f>Sheet3!$A$5</c:f>
              <c:strCache>
                <c:ptCount val="1"/>
                <c:pt idx="0">
                  <c:v>Notekūdeņu plūsma diennaktī (m3) uz NAI (40% infiltrācija)</c:v>
                </c:pt>
              </c:strCache>
            </c:strRef>
          </c:tx>
          <c:spPr>
            <a:ln w="38100" cap="rnd">
              <a:solidFill>
                <a:schemeClr val="accent3"/>
              </a:solidFill>
              <a:prstDash val="sysDot"/>
              <a:round/>
            </a:ln>
            <a:effectLst/>
          </c:spPr>
          <c:marker>
            <c:symbol val="none"/>
          </c:marker>
          <c:cat>
            <c:numRef>
              <c:f>Sheet3!$B$2:$E$2</c:f>
              <c:numCache>
                <c:formatCode>General</c:formatCode>
                <c:ptCount val="4"/>
                <c:pt idx="0">
                  <c:v>2024</c:v>
                </c:pt>
                <c:pt idx="1">
                  <c:v>2026</c:v>
                </c:pt>
                <c:pt idx="2">
                  <c:v>2028</c:v>
                </c:pt>
                <c:pt idx="3">
                  <c:v>2030</c:v>
                </c:pt>
              </c:numCache>
            </c:numRef>
          </c:cat>
          <c:val>
            <c:numRef>
              <c:f>Sheet3!$B$5:$E$5</c:f>
              <c:numCache>
                <c:formatCode>General</c:formatCode>
                <c:ptCount val="4"/>
                <c:pt idx="0">
                  <c:v>120.6</c:v>
                </c:pt>
                <c:pt idx="1">
                  <c:v>141.91999999999999</c:v>
                </c:pt>
                <c:pt idx="2">
                  <c:v>161.63999999999999</c:v>
                </c:pt>
                <c:pt idx="3">
                  <c:v>174.12</c:v>
                </c:pt>
              </c:numCache>
            </c:numRef>
          </c:val>
          <c:smooth val="0"/>
          <c:extLst>
            <c:ext xmlns:c16="http://schemas.microsoft.com/office/drawing/2014/chart" uri="{C3380CC4-5D6E-409C-BE32-E72D297353CC}">
              <c16:uniqueId val="{00000002-9CA5-4331-A314-AE4F79472119}"/>
            </c:ext>
          </c:extLst>
        </c:ser>
        <c:ser>
          <c:idx val="3"/>
          <c:order val="3"/>
          <c:tx>
            <c:strRef>
              <c:f>Sheet3!$A$6</c:f>
              <c:strCache>
                <c:ptCount val="1"/>
                <c:pt idx="0">
                  <c:v>Notekūdeņu plūsma diennaktī (m3) uz NAI (50% infiltrācija)</c:v>
                </c:pt>
              </c:strCache>
            </c:strRef>
          </c:tx>
          <c:spPr>
            <a:ln w="38100" cap="rnd">
              <a:solidFill>
                <a:schemeClr val="accent4"/>
              </a:solidFill>
              <a:prstDash val="sysDot"/>
              <a:round/>
            </a:ln>
            <a:effectLst/>
          </c:spPr>
          <c:marker>
            <c:symbol val="none"/>
          </c:marker>
          <c:cat>
            <c:numRef>
              <c:f>Sheet3!$B$2:$E$2</c:f>
              <c:numCache>
                <c:formatCode>General</c:formatCode>
                <c:ptCount val="4"/>
                <c:pt idx="0">
                  <c:v>2024</c:v>
                </c:pt>
                <c:pt idx="1">
                  <c:v>2026</c:v>
                </c:pt>
                <c:pt idx="2">
                  <c:v>2028</c:v>
                </c:pt>
                <c:pt idx="3">
                  <c:v>2030</c:v>
                </c:pt>
              </c:numCache>
            </c:numRef>
          </c:cat>
          <c:val>
            <c:numRef>
              <c:f>Sheet3!$B$6:$E$6</c:f>
              <c:numCache>
                <c:formatCode>General</c:formatCode>
                <c:ptCount val="4"/>
                <c:pt idx="0">
                  <c:v>129.19999999999999</c:v>
                </c:pt>
                <c:pt idx="1">
                  <c:v>152.06</c:v>
                </c:pt>
                <c:pt idx="2">
                  <c:v>173.19</c:v>
                </c:pt>
                <c:pt idx="3">
                  <c:v>186.55</c:v>
                </c:pt>
              </c:numCache>
            </c:numRef>
          </c:val>
          <c:smooth val="0"/>
          <c:extLst>
            <c:ext xmlns:c16="http://schemas.microsoft.com/office/drawing/2014/chart" uri="{C3380CC4-5D6E-409C-BE32-E72D297353CC}">
              <c16:uniqueId val="{00000003-9CA5-4331-A314-AE4F79472119}"/>
            </c:ext>
          </c:extLst>
        </c:ser>
        <c:dLbls>
          <c:showLegendKey val="0"/>
          <c:showVal val="0"/>
          <c:showCatName val="0"/>
          <c:showSerName val="0"/>
          <c:showPercent val="0"/>
          <c:showBubbleSize val="0"/>
        </c:dLbls>
        <c:smooth val="0"/>
        <c:axId val="713914080"/>
        <c:axId val="713918880"/>
      </c:lineChart>
      <c:catAx>
        <c:axId val="7139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v-LV"/>
          </a:p>
        </c:txPr>
        <c:crossAx val="713918880"/>
        <c:crosses val="autoZero"/>
        <c:auto val="1"/>
        <c:lblAlgn val="ctr"/>
        <c:lblOffset val="100"/>
        <c:noMultiLvlLbl val="0"/>
      </c:catAx>
      <c:valAx>
        <c:axId val="713918880"/>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sz="1100" b="1" dirty="0"/>
                  <a:t>m³/</a:t>
                </a:r>
                <a:r>
                  <a:rPr lang="lv-LV" sz="1100" b="1" dirty="0" err="1"/>
                  <a:t>dnn</a:t>
                </a:r>
                <a:endParaRPr lang="lv-LV" sz="11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crossAx val="71391408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lv-LV"/>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0.0758</cdr:x>
      <cdr:y>0.63395</cdr:y>
    </cdr:from>
    <cdr:to>
      <cdr:x>0.98397</cdr:x>
      <cdr:y>0.63395</cdr:y>
    </cdr:to>
    <cdr:cxnSp macro="">
      <cdr:nvCxnSpPr>
        <cdr:cNvPr id="3" name="Straight Connector 2">
          <a:extLst xmlns:a="http://schemas.openxmlformats.org/drawingml/2006/main">
            <a:ext uri="{FF2B5EF4-FFF2-40B4-BE49-F238E27FC236}">
              <a16:creationId xmlns:a16="http://schemas.microsoft.com/office/drawing/2014/main" id="{ADD9CB9A-3894-F644-25CC-A56E102747FB}"/>
            </a:ext>
          </a:extLst>
        </cdr:cNvPr>
        <cdr:cNvCxnSpPr/>
      </cdr:nvCxnSpPr>
      <cdr:spPr>
        <a:xfrm xmlns:a="http://schemas.openxmlformats.org/drawingml/2006/main">
          <a:off x="660400" y="3098058"/>
          <a:ext cx="7912100"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0.46793</cdr:x>
      <cdr:y>0.56638</cdr:y>
    </cdr:from>
    <cdr:to>
      <cdr:x>0.98542</cdr:x>
      <cdr:y>0.62355</cdr:y>
    </cdr:to>
    <cdr:sp macro="" textlink="">
      <cdr:nvSpPr>
        <cdr:cNvPr id="5" name="TextBox 4">
          <a:extLst xmlns:a="http://schemas.openxmlformats.org/drawingml/2006/main">
            <a:ext uri="{FF2B5EF4-FFF2-40B4-BE49-F238E27FC236}">
              <a16:creationId xmlns:a16="http://schemas.microsoft.com/office/drawing/2014/main" id="{475A37E8-271B-F08A-CCAE-D865F15C4406}"/>
            </a:ext>
          </a:extLst>
        </cdr:cNvPr>
        <cdr:cNvSpPr txBox="1"/>
      </cdr:nvSpPr>
      <cdr:spPr>
        <a:xfrm xmlns:a="http://schemas.openxmlformats.org/drawingml/2006/main">
          <a:off x="4076700" y="2767858"/>
          <a:ext cx="4508500" cy="279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dirty="0">
              <a:solidFill>
                <a:srgbClr val="FF0000"/>
              </a:solidFill>
            </a:rPr>
            <a:t>Esošo NAI </a:t>
          </a:r>
          <a:r>
            <a:rPr lang="lv-LV" sz="1600" b="1" dirty="0" err="1">
              <a:solidFill>
                <a:srgbClr val="FF0000"/>
              </a:solidFill>
            </a:rPr>
            <a:t>max</a:t>
          </a:r>
          <a:r>
            <a:rPr lang="lv-LV" sz="1600" b="1" dirty="0">
              <a:solidFill>
                <a:srgbClr val="FF0000"/>
              </a:solidFill>
            </a:rPr>
            <a:t>. Optimālā atļautā hidrauliskā slodze</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F7D24EB-B95A-4B26-9FF3-8C7421275671}" type="datetimeFigureOut">
              <a:rPr lang="lv-LV" smtClean="0"/>
              <a:t>28.05.2024</a:t>
            </a:fld>
            <a:endParaRPr lang="lv-LV"/>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lv-LV"/>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3BE3834-34E4-425D-AA27-00EE5C553575}" type="slidenum">
              <a:rPr lang="lv-LV" smtClean="0"/>
              <a:t>‹#›</a:t>
            </a:fld>
            <a:endParaRPr lang="lv-LV"/>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792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D24EB-B95A-4B26-9FF3-8C7421275671}" type="datetimeFigureOut">
              <a:rPr lang="lv-LV" smtClean="0"/>
              <a:t>28.05.2024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192848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D24EB-B95A-4B26-9FF3-8C7421275671}" type="datetimeFigureOut">
              <a:rPr lang="lv-LV" smtClean="0"/>
              <a:t>28.05.2024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180624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812C-BA56-481F-9A17-22DC6B1F8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86EF55B-DA84-4FA5-B2A7-9D34CEA95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1C16B435-67F1-4024-A032-D78C1DD52231}"/>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5" name="Footer Placeholder 4">
            <a:extLst>
              <a:ext uri="{FF2B5EF4-FFF2-40B4-BE49-F238E27FC236}">
                <a16:creationId xmlns:a16="http://schemas.microsoft.com/office/drawing/2014/main" id="{37105D57-D70E-493C-8F73-B38E8B5B8E7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D4D017-43B9-4F48-AFB9-C67073CBB2E8}"/>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41738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BF68-D794-461E-84E3-1110505113EC}"/>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B1000F3-BEC2-4931-B44E-8BA2E86A64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02B1D4E-B1BA-4400-8417-2ADB3DDF5D7F}"/>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5" name="Footer Placeholder 4">
            <a:extLst>
              <a:ext uri="{FF2B5EF4-FFF2-40B4-BE49-F238E27FC236}">
                <a16:creationId xmlns:a16="http://schemas.microsoft.com/office/drawing/2014/main" id="{7D0C82C0-2717-4722-85FC-CEB2B192187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93BA6B2-B15C-4401-A609-4C5EB5121886}"/>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2132517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2AD9-701B-444C-9C7D-3809F89F0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DDF73CE-A677-4FFD-AD9D-7D596E19FD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BBA2FC-A683-4D82-B1EB-2C01C60746A3}"/>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5" name="Footer Placeholder 4">
            <a:extLst>
              <a:ext uri="{FF2B5EF4-FFF2-40B4-BE49-F238E27FC236}">
                <a16:creationId xmlns:a16="http://schemas.microsoft.com/office/drawing/2014/main" id="{8E408974-F2A3-468E-AA96-3F967ED0B98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4D2FFBC-5E06-4289-A558-5DA39C678236}"/>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2439218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06E7-13CD-4717-BC33-772C2579637C}"/>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11706B5-3902-4DD7-B0A0-96761C008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983DBB82-F839-4EE5-AC8B-D6AA5DCFB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A2D9CE72-8F56-4532-852D-6F7739D96743}"/>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6" name="Footer Placeholder 5">
            <a:extLst>
              <a:ext uri="{FF2B5EF4-FFF2-40B4-BE49-F238E27FC236}">
                <a16:creationId xmlns:a16="http://schemas.microsoft.com/office/drawing/2014/main" id="{89664149-55CE-456C-B7E3-B2E6E536D8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FE9AE66-A97E-44E9-BA65-55DAB51B034B}"/>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106330781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8F35-3731-4B55-BBDF-DAAA81FAB442}"/>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D039D5F-3440-4BE2-857D-3021EB18A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CCEF7-A10A-4553-82D3-6F49F65060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D7CA6AA8-8F84-4174-90C9-764AEFE6A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B43C5-2887-4D13-AB92-CFE9CAAAA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3F2CAD3D-44FF-40F6-B756-B0B739FD94AD}"/>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8" name="Footer Placeholder 7">
            <a:extLst>
              <a:ext uri="{FF2B5EF4-FFF2-40B4-BE49-F238E27FC236}">
                <a16:creationId xmlns:a16="http://schemas.microsoft.com/office/drawing/2014/main" id="{876EE40E-EBA4-4B44-9473-7EF9B31336FB}"/>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2F42085D-5C48-4DE8-8F8B-6920987CA4ED}"/>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389406830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3D23-E9E2-4085-9733-437E9764FE0E}"/>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14EB1C66-D657-4D45-B1E9-3ECC79E82313}"/>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4" name="Footer Placeholder 3">
            <a:extLst>
              <a:ext uri="{FF2B5EF4-FFF2-40B4-BE49-F238E27FC236}">
                <a16:creationId xmlns:a16="http://schemas.microsoft.com/office/drawing/2014/main" id="{F1844455-D887-4941-BB27-3CE34DC901A5}"/>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D3F5A5E-B727-4497-A215-A29E0A3E5981}"/>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218635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44E61C-82EB-4C2F-830F-C94953A49405}"/>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3" name="Footer Placeholder 2">
            <a:extLst>
              <a:ext uri="{FF2B5EF4-FFF2-40B4-BE49-F238E27FC236}">
                <a16:creationId xmlns:a16="http://schemas.microsoft.com/office/drawing/2014/main" id="{3ECAF295-666B-4CD0-A030-6F32C148A4A9}"/>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A8FE6A43-E471-4253-81F6-A0C3FF837D82}"/>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289296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3572-8EB9-4077-A6AB-4136C332C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512E9AE-9B25-4DB9-8B44-F5404705D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09D7DEB0-7E16-4985-8E19-559EA3521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F40B2-8015-4F6A-BF85-2EA745CFD7FE}"/>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6" name="Footer Placeholder 5">
            <a:extLst>
              <a:ext uri="{FF2B5EF4-FFF2-40B4-BE49-F238E27FC236}">
                <a16:creationId xmlns:a16="http://schemas.microsoft.com/office/drawing/2014/main" id="{487198D7-B97E-4B4C-806B-5B894B2D9A3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C55C7DE-7BA1-44CB-82B3-6088D38915D1}"/>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24771209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D24EB-B95A-4B26-9FF3-8C7421275671}" type="datetimeFigureOut">
              <a:rPr lang="lv-LV" smtClean="0"/>
              <a:t>28.05.2024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3485744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5CFB-A502-4CD7-A7DA-D07651F5F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000F0846-C4D8-4C40-9646-DFB5BD726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EEE6A802-30A1-489C-9B1D-E7E26BEE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A50ED-FA21-4F9F-8248-823A7C778D63}"/>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6" name="Footer Placeholder 5">
            <a:extLst>
              <a:ext uri="{FF2B5EF4-FFF2-40B4-BE49-F238E27FC236}">
                <a16:creationId xmlns:a16="http://schemas.microsoft.com/office/drawing/2014/main" id="{DAD115F6-CDF1-4C4D-A11F-91A8430C6D8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CFCE6AB-D3ED-4548-82FF-5C929DFEBE74}"/>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3023608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3EF5-B06A-4F60-B0E9-8D69495274BE}"/>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AD4BD7C-AC9C-40F8-AE16-6734A411C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77EC3D8-C441-409B-9588-0E80C2556E8C}"/>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5" name="Footer Placeholder 4">
            <a:extLst>
              <a:ext uri="{FF2B5EF4-FFF2-40B4-BE49-F238E27FC236}">
                <a16:creationId xmlns:a16="http://schemas.microsoft.com/office/drawing/2014/main" id="{FFF3F291-31FC-4D94-A170-AF6296BB5B8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5B2BD0B-EE95-42A6-86E6-B89352F4341C}"/>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2894437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AB58DA-DBF1-4E69-BA7A-E1F89734FE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D2BE306-EEA3-4EAA-A1EA-86E520365A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7528172-C5B1-4D1C-A971-8FA67FE2907B}"/>
              </a:ext>
            </a:extLst>
          </p:cNvPr>
          <p:cNvSpPr>
            <a:spLocks noGrp="1"/>
          </p:cNvSpPr>
          <p:nvPr>
            <p:ph type="dt" sz="half" idx="10"/>
          </p:nvPr>
        </p:nvSpPr>
        <p:spPr/>
        <p:txBody>
          <a:bodyPr/>
          <a:lstStyle/>
          <a:p>
            <a:fld id="{CF7D24EB-B95A-4B26-9FF3-8C7421275671}" type="datetimeFigureOut">
              <a:rPr lang="lv-LV" smtClean="0"/>
              <a:t>28.05.2024</a:t>
            </a:fld>
            <a:endParaRPr lang="lv-LV"/>
          </a:p>
        </p:txBody>
      </p:sp>
      <p:sp>
        <p:nvSpPr>
          <p:cNvPr id="5" name="Footer Placeholder 4">
            <a:extLst>
              <a:ext uri="{FF2B5EF4-FFF2-40B4-BE49-F238E27FC236}">
                <a16:creationId xmlns:a16="http://schemas.microsoft.com/office/drawing/2014/main" id="{8A33548D-2AB2-42FA-92A8-1BEAF3BEE7D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E48F112-9130-4647-9F83-759E1C782B81}"/>
              </a:ext>
            </a:extLst>
          </p:cNvPr>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171850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F7D24EB-B95A-4B26-9FF3-8C7421275671}" type="datetimeFigureOut">
              <a:rPr lang="lv-LV" smtClean="0"/>
              <a:t>28.05.2024</a:t>
            </a:fld>
            <a:endParaRPr lang="lv-LV"/>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lv-LV"/>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3BE3834-34E4-425D-AA27-00EE5C553575}" type="slidenum">
              <a:rPr lang="lv-LV" smtClean="0"/>
              <a:t>‹#›</a:t>
            </a:fld>
            <a:endParaRPr lang="lv-LV"/>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6504722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D24EB-B95A-4B26-9FF3-8C7421275671}" type="datetimeFigureOut">
              <a:rPr lang="lv-LV" smtClean="0"/>
              <a:t>28.05.2024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30696933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D24EB-B95A-4B26-9FF3-8C7421275671}" type="datetimeFigureOut">
              <a:rPr lang="lv-LV" smtClean="0"/>
              <a:t>28.05.2024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3935304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D24EB-B95A-4B26-9FF3-8C7421275671}" type="datetimeFigureOut">
              <a:rPr lang="lv-LV" smtClean="0"/>
              <a:t>28.05.2024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181869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D24EB-B95A-4B26-9FF3-8C7421275671}" type="datetimeFigureOut">
              <a:rPr lang="lv-LV" smtClean="0"/>
              <a:t>28.05.2024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48065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CF7D24EB-B95A-4B26-9FF3-8C7421275671}" type="datetimeFigureOut">
              <a:rPr lang="lv-LV" smtClean="0"/>
              <a:t>28.05.2024</a:t>
            </a:fld>
            <a:endParaRPr lang="lv-LV"/>
          </a:p>
        </p:txBody>
      </p:sp>
      <p:sp>
        <p:nvSpPr>
          <p:cNvPr id="6" name="Footer Placeholder 5"/>
          <p:cNvSpPr>
            <a:spLocks noGrp="1"/>
          </p:cNvSpPr>
          <p:nvPr>
            <p:ph type="ftr" sz="quarter" idx="11"/>
          </p:nvPr>
        </p:nvSpPr>
        <p:spPr>
          <a:xfrm>
            <a:off x="2103620" y="6375679"/>
            <a:ext cx="3482179" cy="345796"/>
          </a:xfrm>
        </p:spPr>
        <p:txBody>
          <a:bodyPr/>
          <a:lstStyle/>
          <a:p>
            <a:endParaRPr lang="lv-LV"/>
          </a:p>
        </p:txBody>
      </p:sp>
      <p:sp>
        <p:nvSpPr>
          <p:cNvPr id="7" name="Slide Number Placeholder 6"/>
          <p:cNvSpPr>
            <a:spLocks noGrp="1"/>
          </p:cNvSpPr>
          <p:nvPr>
            <p:ph type="sldNum" sz="quarter" idx="12"/>
          </p:nvPr>
        </p:nvSpPr>
        <p:spPr>
          <a:xfrm>
            <a:off x="5691014" y="6375679"/>
            <a:ext cx="1232456" cy="345796"/>
          </a:xfrm>
        </p:spPr>
        <p:txBody>
          <a:bodyPr/>
          <a:lstStyle/>
          <a:p>
            <a:fld id="{43BE3834-34E4-425D-AA27-00EE5C553575}" type="slidenum">
              <a:rPr lang="lv-LV" smtClean="0"/>
              <a:t>‹#›</a:t>
            </a:fld>
            <a:endParaRPr lang="lv-LV"/>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407663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CF7D24EB-B95A-4B26-9FF3-8C7421275671}" type="datetimeFigureOut">
              <a:rPr lang="lv-LV" smtClean="0"/>
              <a:t>28.05.2024</a:t>
            </a:fld>
            <a:endParaRPr lang="lv-LV"/>
          </a:p>
        </p:txBody>
      </p:sp>
      <p:sp>
        <p:nvSpPr>
          <p:cNvPr id="6" name="Footer Placeholder 5"/>
          <p:cNvSpPr>
            <a:spLocks noGrp="1"/>
          </p:cNvSpPr>
          <p:nvPr>
            <p:ph type="ftr" sz="quarter" idx="11"/>
          </p:nvPr>
        </p:nvSpPr>
        <p:spPr>
          <a:xfrm>
            <a:off x="2103621" y="6375679"/>
            <a:ext cx="3482178" cy="345796"/>
          </a:xfrm>
        </p:spPr>
        <p:txBody>
          <a:bodyPr/>
          <a:lstStyle/>
          <a:p>
            <a:endParaRPr lang="lv-LV"/>
          </a:p>
        </p:txBody>
      </p:sp>
      <p:sp>
        <p:nvSpPr>
          <p:cNvPr id="7" name="Slide Number Placeholder 6"/>
          <p:cNvSpPr>
            <a:spLocks noGrp="1"/>
          </p:cNvSpPr>
          <p:nvPr>
            <p:ph type="sldNum" sz="quarter" idx="12"/>
          </p:nvPr>
        </p:nvSpPr>
        <p:spPr>
          <a:xfrm>
            <a:off x="5687568" y="6375679"/>
            <a:ext cx="1234440" cy="345796"/>
          </a:xfrm>
        </p:spPr>
        <p:txBody>
          <a:bodyPr/>
          <a:lstStyle/>
          <a:p>
            <a:fld id="{43BE3834-34E4-425D-AA27-00EE5C553575}" type="slidenum">
              <a:rPr lang="lv-LV" smtClean="0"/>
              <a:t>‹#›</a:t>
            </a:fld>
            <a:endParaRPr lang="lv-LV"/>
          </a:p>
        </p:txBody>
      </p:sp>
    </p:spTree>
    <p:extLst>
      <p:ext uri="{BB962C8B-B14F-4D97-AF65-F5344CB8AC3E}">
        <p14:creationId xmlns:p14="http://schemas.microsoft.com/office/powerpoint/2010/main" val="420900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F7D24EB-B95A-4B26-9FF3-8C7421275671}" type="datetimeFigureOut">
              <a:rPr lang="lv-LV" smtClean="0"/>
              <a:t>28.05.2024</a:t>
            </a:fld>
            <a:endParaRPr lang="lv-LV"/>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lv-LV"/>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3BE3834-34E4-425D-AA27-00EE5C553575}" type="slidenum">
              <a:rPr lang="lv-LV" smtClean="0"/>
              <a:t>‹#›</a:t>
            </a:fld>
            <a:endParaRPr lang="lv-LV"/>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277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8C7E18-A097-40D9-AF35-BD81BFE2B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567DF19-5ED4-459B-9265-DED928362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FD742E4-90A6-4609-984E-3811B41840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D24EB-B95A-4B26-9FF3-8C7421275671}" type="datetimeFigureOut">
              <a:rPr lang="lv-LV" smtClean="0"/>
              <a:t>28.05.2024</a:t>
            </a:fld>
            <a:endParaRPr lang="lv-LV"/>
          </a:p>
        </p:txBody>
      </p:sp>
      <p:sp>
        <p:nvSpPr>
          <p:cNvPr id="5" name="Footer Placeholder 4">
            <a:extLst>
              <a:ext uri="{FF2B5EF4-FFF2-40B4-BE49-F238E27FC236}">
                <a16:creationId xmlns:a16="http://schemas.microsoft.com/office/drawing/2014/main" id="{CE91C0AA-3A83-4583-831A-1B14E1929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1078EE73-A458-4F64-B8B9-5A2F336AC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3834-34E4-425D-AA27-00EE5C553575}" type="slidenum">
              <a:rPr lang="lv-LV" smtClean="0"/>
              <a:t>‹#›</a:t>
            </a:fld>
            <a:endParaRPr lang="lv-LV"/>
          </a:p>
        </p:txBody>
      </p:sp>
    </p:spTree>
    <p:extLst>
      <p:ext uri="{BB962C8B-B14F-4D97-AF65-F5344CB8AC3E}">
        <p14:creationId xmlns:p14="http://schemas.microsoft.com/office/powerpoint/2010/main" val="3579361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000" y="235955"/>
            <a:ext cx="10846662" cy="1172549"/>
          </a:xfrm>
        </p:spPr>
        <p:txBody>
          <a:bodyPr>
            <a:noAutofit/>
          </a:bodyPr>
          <a:lstStyle/>
          <a:p>
            <a:pPr algn="ctr"/>
            <a:r>
              <a:rPr lang="lv-LV" sz="2600" b="1" dirty="0">
                <a:latin typeface="Verdana" panose="020B0604030504040204" pitchFamily="34" charset="0"/>
                <a:ea typeface="Verdana" panose="020B0604030504040204" pitchFamily="34" charset="0"/>
                <a:cs typeface="Verdana" panose="020B0604030504040204" pitchFamily="34" charset="0"/>
              </a:rPr>
              <a:t>Notekūdeņu attīrīšanas iekārtas «Meldrukalns»(NAI), Kalngalē, Ādažu novadā</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701770" y="1530701"/>
            <a:ext cx="6788459" cy="509134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C09EBAD-2F59-4F3F-9239-666DA6B8E706}"/>
              </a:ext>
            </a:extLst>
          </p:cNvPr>
          <p:cNvSpPr txBox="1"/>
          <p:nvPr/>
        </p:nvSpPr>
        <p:spPr>
          <a:xfrm>
            <a:off x="5521910" y="6622045"/>
            <a:ext cx="1846555" cy="276999"/>
          </a:xfrm>
          <a:prstGeom prst="rect">
            <a:avLst/>
          </a:prstGeom>
          <a:noFill/>
        </p:spPr>
        <p:txBody>
          <a:bodyPr wrap="square" rtlCol="0">
            <a:spAutoFit/>
          </a:bodyPr>
          <a:lstStyle/>
          <a:p>
            <a:r>
              <a:rPr lang="lv-LV" sz="1200" dirty="0"/>
              <a:t>CARNIKAVA 2021</a:t>
            </a:r>
          </a:p>
        </p:txBody>
      </p:sp>
    </p:spTree>
    <p:extLst>
      <p:ext uri="{BB962C8B-B14F-4D97-AF65-F5344CB8AC3E}">
        <p14:creationId xmlns:p14="http://schemas.microsoft.com/office/powerpoint/2010/main" val="31882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7"/>
            <a:ext cx="10515600" cy="372812"/>
          </a:xfrm>
        </p:spPr>
        <p:txBody>
          <a:bodyPr>
            <a:noAutofit/>
          </a:bodyPr>
          <a:lstStyle/>
          <a:p>
            <a:pPr algn="ctr"/>
            <a:r>
              <a:rPr lang="lv-LV" sz="2800" b="1" i="1" u="sng" dirty="0">
                <a:latin typeface="Verdana" panose="020B0604030504040204" pitchFamily="34" charset="0"/>
                <a:ea typeface="Verdana" panose="020B0604030504040204" pitchFamily="34" charset="0"/>
                <a:cs typeface="Verdana" panose="020B0604030504040204" pitchFamily="34" charset="0"/>
              </a:rPr>
              <a:t>Esošā situācija</a:t>
            </a:r>
            <a:br>
              <a:rPr lang="lv-LV" sz="2800" dirty="0">
                <a:latin typeface="Verdana" panose="020B0604030504040204" pitchFamily="34" charset="0"/>
                <a:ea typeface="Verdana" panose="020B0604030504040204" pitchFamily="34" charset="0"/>
                <a:cs typeface="Verdana" panose="020B0604030504040204" pitchFamily="34" charset="0"/>
              </a:rPr>
            </a:br>
            <a:endParaRPr lang="lv-LV" sz="28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971477" y="1070642"/>
            <a:ext cx="4546857" cy="5787358"/>
          </a:xfrm>
        </p:spPr>
        <p:txBody>
          <a:bodyPr>
            <a:noAutofit/>
          </a:bodyPr>
          <a:lstStyle/>
          <a:p>
            <a:pPr marL="514336" indent="-285750">
              <a:lnSpc>
                <a:spcPct val="115000"/>
              </a:lnSpc>
              <a:spcAft>
                <a:spcPts val="1000"/>
              </a:spcAft>
            </a:pPr>
            <a:r>
              <a:rPr lang="lv-LV" sz="1400" dirty="0">
                <a:latin typeface="Verdana" panose="020B0604030504040204" pitchFamily="34" charset="0"/>
                <a:ea typeface="Verdana" panose="020B0604030504040204" pitchFamily="34" charset="0"/>
                <a:cs typeface="Verdana" panose="020B0604030504040204" pitchFamily="34" charset="0"/>
              </a:rPr>
              <a:t>2013.gadā ERAF līdzfinansēta projekta ietvaros tika izbūvētas jaunas NAI ar jaudu 60 m³/</a:t>
            </a:r>
            <a:r>
              <a:rPr lang="lv-LV" sz="1400" dirty="0" err="1">
                <a:latin typeface="Verdana" panose="020B0604030504040204" pitchFamily="34" charset="0"/>
                <a:ea typeface="Verdana" panose="020B0604030504040204" pitchFamily="34" charset="0"/>
                <a:cs typeface="Verdana" panose="020B0604030504040204" pitchFamily="34" charset="0"/>
              </a:rPr>
              <a:t>dnn</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dirty="0">
                <a:solidFill>
                  <a:srgbClr val="FF0000"/>
                </a:solidFill>
                <a:latin typeface="Verdana" panose="020B0604030504040204" pitchFamily="34" charset="0"/>
                <a:ea typeface="Verdana" panose="020B0604030504040204" pitchFamily="34" charset="0"/>
                <a:cs typeface="Verdana" panose="020B0604030504040204" pitchFamily="34" charset="0"/>
              </a:rPr>
              <a:t>Projektētā NAI jauda pēc cilvēku ekvivalenta (CE) 300.</a:t>
            </a:r>
          </a:p>
          <a:p>
            <a:pPr marL="514336" indent="-285750">
              <a:lnSpc>
                <a:spcPct val="115000"/>
              </a:lnSpc>
              <a:spcAft>
                <a:spcPts val="1000"/>
              </a:spcAft>
            </a:pPr>
            <a:r>
              <a:rPr lang="lv-LV" sz="1400" dirty="0">
                <a:latin typeface="Verdana" panose="020B0604030504040204" pitchFamily="34" charset="0"/>
                <a:ea typeface="Verdana" panose="020B0604030504040204" pitchFamily="34" charset="0"/>
                <a:cs typeface="Verdana" panose="020B0604030504040204" pitchFamily="34" charset="0"/>
              </a:rPr>
              <a:t>2013.gadā Kalngales ciema kanalizācijas sistēmai bija pieslēgtas 2 daudzdzīvokļu mājas un 77 individuālās pakalpojumu saņēma 155 Kalngales iedzīvotāji. </a:t>
            </a:r>
          </a:p>
          <a:p>
            <a:pPr marL="514336" indent="-285750">
              <a:lnSpc>
                <a:spcPct val="115000"/>
              </a:lnSpc>
              <a:spcAft>
                <a:spcPts val="1000"/>
              </a:spcAft>
            </a:pPr>
            <a:r>
              <a:rPr lang="lv-LV" sz="1400" dirty="0">
                <a:latin typeface="Verdana" panose="020B0604030504040204" pitchFamily="34" charset="0"/>
                <a:ea typeface="Verdana" panose="020B0604030504040204" pitchFamily="34" charset="0"/>
                <a:cs typeface="Verdana" panose="020B0604030504040204" pitchFamily="34" charset="0"/>
              </a:rPr>
              <a:t>2023.gadā NAI strādāja ar jaudu vidēji 94.7 m³/dnn., pieņemto notekūdeņu daudzums ir 34561m</a:t>
            </a:r>
            <a:r>
              <a:rPr lang="lv-LV" sz="1400" baseline="30000" dirty="0">
                <a:latin typeface="Verdana" panose="020B0604030504040204" pitchFamily="34" charset="0"/>
                <a:ea typeface="Verdana" panose="020B0604030504040204" pitchFamily="34" charset="0"/>
                <a:cs typeface="Verdana" panose="020B0604030504040204" pitchFamily="34" charset="0"/>
              </a:rPr>
              <a:t>3</a:t>
            </a:r>
            <a:r>
              <a:rPr lang="lv-LV" sz="1400" dirty="0">
                <a:latin typeface="Verdana" panose="020B0604030504040204" pitchFamily="34" charset="0"/>
                <a:ea typeface="Verdana" panose="020B0604030504040204" pitchFamily="34" charset="0"/>
                <a:cs typeface="Verdana" panose="020B0604030504040204" pitchFamily="34" charset="0"/>
              </a:rPr>
              <a:t>/gadā. </a:t>
            </a:r>
            <a:r>
              <a:rPr lang="lv-LV" sz="1400" dirty="0">
                <a:solidFill>
                  <a:srgbClr val="FF0000"/>
                </a:solidFill>
                <a:latin typeface="Verdana" panose="020B0604030504040204" pitchFamily="34" charset="0"/>
                <a:ea typeface="Verdana" panose="020B0604030504040204" pitchFamily="34" charset="0"/>
                <a:cs typeface="Verdana" panose="020B0604030504040204" pitchFamily="34" charset="0"/>
              </a:rPr>
              <a:t>Aprēķinātais </a:t>
            </a:r>
            <a:r>
              <a:rPr lang="fr-FR" sz="1400" dirty="0" err="1">
                <a:solidFill>
                  <a:srgbClr val="FF0000"/>
                </a:solidFill>
                <a:latin typeface="Verdana" panose="020B0604030504040204" pitchFamily="34" charset="0"/>
                <a:ea typeface="Verdana" panose="020B0604030504040204" pitchFamily="34" charset="0"/>
                <a:cs typeface="Verdana" panose="020B0604030504040204" pitchFamily="34" charset="0"/>
              </a:rPr>
              <a:t>cilvēku</a:t>
            </a:r>
            <a:r>
              <a:rPr lang="fr-FR" sz="14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1400" dirty="0" err="1">
                <a:solidFill>
                  <a:srgbClr val="FF0000"/>
                </a:solidFill>
                <a:latin typeface="Verdana" panose="020B0604030504040204" pitchFamily="34" charset="0"/>
                <a:ea typeface="Verdana" panose="020B0604030504040204" pitchFamily="34" charset="0"/>
                <a:cs typeface="Verdana" panose="020B0604030504040204" pitchFamily="34" charset="0"/>
              </a:rPr>
              <a:t>ekvivalent</a:t>
            </a:r>
            <a:r>
              <a:rPr lang="lv-LV" sz="1400" dirty="0">
                <a:solidFill>
                  <a:srgbClr val="FF0000"/>
                </a:solidFill>
                <a:latin typeface="Verdana" panose="020B0604030504040204" pitchFamily="34" charset="0"/>
                <a:ea typeface="Verdana" panose="020B0604030504040204" pitchFamily="34" charset="0"/>
                <a:cs typeface="Verdana" panose="020B0604030504040204" pitchFamily="34" charset="0"/>
              </a:rPr>
              <a:t>s</a:t>
            </a:r>
            <a:r>
              <a:rPr lang="fr-FR" sz="1400" dirty="0">
                <a:solidFill>
                  <a:srgbClr val="FF0000"/>
                </a:solidFill>
                <a:latin typeface="Verdana" panose="020B0604030504040204" pitchFamily="34" charset="0"/>
                <a:ea typeface="Verdana" panose="020B0604030504040204" pitchFamily="34" charset="0"/>
                <a:cs typeface="Verdana" panose="020B0604030504040204" pitchFamily="34" charset="0"/>
              </a:rPr>
              <a:t> (CE) 3</a:t>
            </a:r>
            <a:r>
              <a:rPr lang="lv-LV" sz="1400" dirty="0">
                <a:solidFill>
                  <a:srgbClr val="FF0000"/>
                </a:solidFill>
                <a:latin typeface="Verdana" panose="020B0604030504040204" pitchFamily="34" charset="0"/>
                <a:ea typeface="Verdana" panose="020B0604030504040204" pitchFamily="34" charset="0"/>
                <a:cs typeface="Verdana" panose="020B0604030504040204" pitchFamily="34" charset="0"/>
              </a:rPr>
              <a:t>40.  </a:t>
            </a:r>
          </a:p>
          <a:p>
            <a:pPr marL="514336" indent="-285750">
              <a:lnSpc>
                <a:spcPct val="115000"/>
              </a:lnSpc>
              <a:spcAft>
                <a:spcPts val="1000"/>
              </a:spcAft>
            </a:pPr>
            <a:r>
              <a:rPr lang="lv-LV" sz="1400" dirty="0">
                <a:latin typeface="Verdana" panose="020B0604030504040204" pitchFamily="34" charset="0"/>
                <a:ea typeface="Verdana" panose="020B0604030504040204" pitchFamily="34" charset="0"/>
                <a:cs typeface="Verdana" panose="020B0604030504040204" pitchFamily="34" charset="0"/>
              </a:rPr>
              <a:t>2023. gadā ciemata kanalizācijas sistēmai ir pieslēgtas 2 daudzdzīvokļu mājas un 121 individuālās dzīvojamās mājas, pakalpojumus saņem 363 Kalngales iedzīvotāji </a:t>
            </a:r>
            <a:br>
              <a:rPr lang="lv-LV" sz="1400" dirty="0">
                <a:latin typeface="Verdana" panose="020B0604030504040204" pitchFamily="34" charset="0"/>
                <a:ea typeface="Verdana" panose="020B0604030504040204" pitchFamily="34" charset="0"/>
                <a:cs typeface="Verdana" panose="020B0604030504040204" pitchFamily="34" charset="0"/>
              </a:rPr>
            </a:br>
            <a:r>
              <a:rPr lang="lv-LV" sz="1400" b="1" dirty="0">
                <a:solidFill>
                  <a:srgbClr val="FF0000"/>
                </a:solidFill>
                <a:latin typeface="Verdana" panose="020B0604030504040204" pitchFamily="34" charset="0"/>
                <a:ea typeface="Verdana" panose="020B0604030504040204" pitchFamily="34" charset="0"/>
                <a:cs typeface="Verdana" panose="020B0604030504040204" pitchFamily="34" charset="0"/>
              </a:rPr>
              <a:t>(+ 134% pret 2013. gadu)</a:t>
            </a:r>
          </a:p>
          <a:p>
            <a:pPr marL="0" indent="0">
              <a:buNone/>
            </a:pPr>
            <a:endParaRPr lang="lv-LV" sz="1401" dirty="0"/>
          </a:p>
        </p:txBody>
      </p:sp>
      <p:sp>
        <p:nvSpPr>
          <p:cNvPr id="10" name="TextBox 9">
            <a:extLst>
              <a:ext uri="{FF2B5EF4-FFF2-40B4-BE49-F238E27FC236}">
                <a16:creationId xmlns:a16="http://schemas.microsoft.com/office/drawing/2014/main" id="{25362A65-826C-4600-84E9-48A00BCDEE64}"/>
              </a:ext>
            </a:extLst>
          </p:cNvPr>
          <p:cNvSpPr txBox="1"/>
          <p:nvPr/>
        </p:nvSpPr>
        <p:spPr>
          <a:xfrm>
            <a:off x="5567082" y="5569543"/>
            <a:ext cx="6180356" cy="923330"/>
          </a:xfrm>
          <a:prstGeom prst="rect">
            <a:avLst/>
          </a:prstGeom>
          <a:noFill/>
        </p:spPr>
        <p:txBody>
          <a:bodyPr wrap="square" rtlCol="0">
            <a:spAutoFit/>
          </a:bodyPr>
          <a:lstStyle/>
          <a:p>
            <a:r>
              <a:rPr lang="lv-LV" i="1" dirty="0"/>
              <a:t>Uz 2024. gada 1.maiju nav pieslēgtas 22 mazstāvu apbūves dzīvojamās ēkas, kurās kopumā pastāvīgi dzīvoja ne mazāk kā 66 iedzīvotāji</a:t>
            </a:r>
            <a:endParaRPr lang="en-US" i="1" dirty="0"/>
          </a:p>
        </p:txBody>
      </p:sp>
      <p:graphicFrame>
        <p:nvGraphicFramePr>
          <p:cNvPr id="3" name="Chart 2">
            <a:extLst>
              <a:ext uri="{FF2B5EF4-FFF2-40B4-BE49-F238E27FC236}">
                <a16:creationId xmlns:a16="http://schemas.microsoft.com/office/drawing/2014/main" id="{1B33F24E-7C55-5292-AAC8-133BD358D0BC}"/>
              </a:ext>
            </a:extLst>
          </p:cNvPr>
          <p:cNvGraphicFramePr>
            <a:graphicFrameLocks/>
          </p:cNvGraphicFramePr>
          <p:nvPr>
            <p:extLst>
              <p:ext uri="{D42A27DB-BD31-4B8C-83A1-F6EECF244321}">
                <p14:modId xmlns:p14="http://schemas.microsoft.com/office/powerpoint/2010/main" val="3160168080"/>
              </p:ext>
            </p:extLst>
          </p:nvPr>
        </p:nvGraphicFramePr>
        <p:xfrm>
          <a:off x="5518334" y="1642353"/>
          <a:ext cx="5972177" cy="357329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0FB38F79-DD2E-455D-A475-359DF92EC6C3}"/>
              </a:ext>
            </a:extLst>
          </p:cNvPr>
          <p:cNvCxnSpPr>
            <a:cxnSpLocks/>
          </p:cNvCxnSpPr>
          <p:nvPr/>
        </p:nvCxnSpPr>
        <p:spPr>
          <a:xfrm>
            <a:off x="6096000" y="4053402"/>
            <a:ext cx="5295588"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8A1069C-EA51-4E74-9B66-54FD0D058E86}"/>
              </a:ext>
            </a:extLst>
          </p:cNvPr>
          <p:cNvSpPr txBox="1"/>
          <p:nvPr/>
        </p:nvSpPr>
        <p:spPr>
          <a:xfrm>
            <a:off x="8126957" y="4012725"/>
            <a:ext cx="3226845" cy="307777"/>
          </a:xfrm>
          <a:prstGeom prst="rect">
            <a:avLst/>
          </a:prstGeom>
          <a:noFill/>
        </p:spPr>
        <p:txBody>
          <a:bodyPr wrap="none" rtlCol="0">
            <a:spAutoFit/>
          </a:bodyPr>
          <a:lstStyle/>
          <a:p>
            <a:r>
              <a:rPr lang="lv-LV" sz="1400" dirty="0">
                <a:solidFill>
                  <a:srgbClr val="FF0000"/>
                </a:solidFill>
              </a:rPr>
              <a:t>Max. optimālā hidrauliskā slodze (m</a:t>
            </a:r>
            <a:r>
              <a:rPr lang="lv-LV" sz="1400" baseline="30000" dirty="0">
                <a:solidFill>
                  <a:srgbClr val="FF0000"/>
                </a:solidFill>
              </a:rPr>
              <a:t>3</a:t>
            </a:r>
            <a:r>
              <a:rPr lang="lv-LV" sz="1400" dirty="0">
                <a:solidFill>
                  <a:srgbClr val="FF0000"/>
                </a:solidFill>
              </a:rPr>
              <a:t>/dnn)</a:t>
            </a:r>
            <a:endParaRPr lang="en-US" sz="1400" dirty="0">
              <a:solidFill>
                <a:srgbClr val="FF0000"/>
              </a:solidFill>
            </a:endParaRPr>
          </a:p>
        </p:txBody>
      </p:sp>
    </p:spTree>
    <p:extLst>
      <p:ext uri="{BB962C8B-B14F-4D97-AF65-F5344CB8AC3E}">
        <p14:creationId xmlns:p14="http://schemas.microsoft.com/office/powerpoint/2010/main" val="170549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549454"/>
            <a:ext cx="10515600" cy="372812"/>
          </a:xfrm>
        </p:spPr>
        <p:txBody>
          <a:bodyPr>
            <a:noAutofit/>
          </a:bodyPr>
          <a:lstStyle/>
          <a:p>
            <a:pPr algn="ctr"/>
            <a:r>
              <a:rPr lang="lv-LV" sz="2800" b="1" i="1" u="sng" dirty="0">
                <a:latin typeface="Verdana" panose="020B0604030504040204" pitchFamily="34" charset="0"/>
                <a:ea typeface="Verdana" panose="020B0604030504040204" pitchFamily="34" charset="0"/>
                <a:cs typeface="Verdana" panose="020B0604030504040204" pitchFamily="34" charset="0"/>
              </a:rPr>
              <a:t>PLĀNOTĀ KALNGALES CIEMA ATTĪSTĪBA (I)</a:t>
            </a:r>
          </a:p>
        </p:txBody>
      </p:sp>
      <p:sp>
        <p:nvSpPr>
          <p:cNvPr id="2" name="TextBox 1">
            <a:extLst>
              <a:ext uri="{FF2B5EF4-FFF2-40B4-BE49-F238E27FC236}">
                <a16:creationId xmlns:a16="http://schemas.microsoft.com/office/drawing/2014/main" id="{11BA7DF4-D1C1-405E-A05B-9BEE76AB9A38}"/>
              </a:ext>
            </a:extLst>
          </p:cNvPr>
          <p:cNvSpPr txBox="1"/>
          <p:nvPr/>
        </p:nvSpPr>
        <p:spPr>
          <a:xfrm>
            <a:off x="7718611" y="1188877"/>
            <a:ext cx="4338917" cy="5909310"/>
          </a:xfrm>
          <a:prstGeom prst="rect">
            <a:avLst/>
          </a:prstGeom>
          <a:noFill/>
        </p:spPr>
        <p:txBody>
          <a:bodyPr wrap="square" rtlCol="0">
            <a:spAutoFit/>
          </a:bodyPr>
          <a:lstStyle/>
          <a:p>
            <a:r>
              <a:rPr lang="lv-LV" b="1" dirty="0"/>
              <a:t>Teritorijā “Langaskrasti-2” ir izbūvēti centralizētie kanalizācijas tīkli. Laikā kopš 2021. gada aprīļa 12 zemesgabalu īpašnieki ir saņēmuši tehniskos noteikumus ēku projektēšanai un uzsākuši būvniecību.</a:t>
            </a:r>
          </a:p>
          <a:p>
            <a:endParaRPr lang="lv-LV" b="1" dirty="0"/>
          </a:p>
          <a:p>
            <a:r>
              <a:rPr lang="lv-LV" b="1" dirty="0"/>
              <a:t>11 īpašumi uz būvniecības laiku ir pieslēgušies ūdensvadam un ir noslēgts komunālo pakalpojumu līgums. Ekspluatācijā ir nodotas 5 ēkas. </a:t>
            </a:r>
          </a:p>
          <a:p>
            <a:endParaRPr lang="lv-LV" dirty="0"/>
          </a:p>
          <a:p>
            <a:r>
              <a:rPr lang="lv-LV" dirty="0"/>
              <a:t>Īpašuma “Langaskrasti-1” jau ir izbūvētas asfaltētas ielas un notiek mazstāvu māju būvniecība, taču šeit tiek izmantoti vietējie decentralizētās kanalizācijas risinājumi. Vienlaikus tas neizslēdz iespēju, ka nākotnē arī šo 63 zemesgabalu īpašnieki varētu vēlēties pieslēgties centralizētajiem kanalizācijas tīkliem.</a:t>
            </a:r>
          </a:p>
          <a:p>
            <a:endParaRPr lang="lv-LV" dirty="0"/>
          </a:p>
          <a:p>
            <a:endParaRPr lang="en-US" dirty="0"/>
          </a:p>
        </p:txBody>
      </p:sp>
      <p:grpSp>
        <p:nvGrpSpPr>
          <p:cNvPr id="7" name="Group 6">
            <a:extLst>
              <a:ext uri="{FF2B5EF4-FFF2-40B4-BE49-F238E27FC236}">
                <a16:creationId xmlns:a16="http://schemas.microsoft.com/office/drawing/2014/main" id="{6460C82C-E578-E7C1-F725-D5BCCCAC7130}"/>
              </a:ext>
            </a:extLst>
          </p:cNvPr>
          <p:cNvGrpSpPr/>
          <p:nvPr/>
        </p:nvGrpSpPr>
        <p:grpSpPr>
          <a:xfrm>
            <a:off x="134472" y="1237129"/>
            <a:ext cx="7584139" cy="5363177"/>
            <a:chOff x="134472" y="1237129"/>
            <a:chExt cx="7584139" cy="5363177"/>
          </a:xfrm>
        </p:grpSpPr>
        <p:pic>
          <p:nvPicPr>
            <p:cNvPr id="4" name="Picture 3">
              <a:extLst>
                <a:ext uri="{FF2B5EF4-FFF2-40B4-BE49-F238E27FC236}">
                  <a16:creationId xmlns:a16="http://schemas.microsoft.com/office/drawing/2014/main" id="{95F87472-9FB6-EF42-CAEE-507B1E9642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2" y="1237129"/>
              <a:ext cx="7584139" cy="5363177"/>
            </a:xfrm>
            <a:prstGeom prst="rect">
              <a:avLst/>
            </a:prstGeom>
          </p:spPr>
        </p:pic>
        <p:sp>
          <p:nvSpPr>
            <p:cNvPr id="10" name="Freeform: Shape 9">
              <a:extLst>
                <a:ext uri="{FF2B5EF4-FFF2-40B4-BE49-F238E27FC236}">
                  <a16:creationId xmlns:a16="http://schemas.microsoft.com/office/drawing/2014/main" id="{FF267D52-F305-4D88-BD9C-2CBD3C423A2D}"/>
                </a:ext>
              </a:extLst>
            </p:cNvPr>
            <p:cNvSpPr/>
            <p:nvPr/>
          </p:nvSpPr>
          <p:spPr>
            <a:xfrm>
              <a:off x="3002897" y="3998259"/>
              <a:ext cx="1344706" cy="1578629"/>
            </a:xfrm>
            <a:custGeom>
              <a:avLst/>
              <a:gdLst>
                <a:gd name="connsiteX0" fmla="*/ 0 w 1344706"/>
                <a:gd name="connsiteY0" fmla="*/ 457200 h 1622612"/>
                <a:gd name="connsiteX1" fmla="*/ 358588 w 1344706"/>
                <a:gd name="connsiteY1" fmla="*/ 0 h 1622612"/>
                <a:gd name="connsiteX2" fmla="*/ 1344706 w 1344706"/>
                <a:gd name="connsiteY2" fmla="*/ 950259 h 1622612"/>
                <a:gd name="connsiteX3" fmla="*/ 744070 w 1344706"/>
                <a:gd name="connsiteY3" fmla="*/ 1622612 h 1622612"/>
                <a:gd name="connsiteX4" fmla="*/ 340659 w 1344706"/>
                <a:gd name="connsiteY4" fmla="*/ 1461247 h 1622612"/>
                <a:gd name="connsiteX5" fmla="*/ 17929 w 1344706"/>
                <a:gd name="connsiteY5" fmla="*/ 1102659 h 1622612"/>
                <a:gd name="connsiteX6" fmla="*/ 107576 w 1344706"/>
                <a:gd name="connsiteY6" fmla="*/ 878541 h 1622612"/>
                <a:gd name="connsiteX7" fmla="*/ 107576 w 1344706"/>
                <a:gd name="connsiteY7" fmla="*/ 690282 h 1622612"/>
                <a:gd name="connsiteX8" fmla="*/ 71717 w 1344706"/>
                <a:gd name="connsiteY8" fmla="*/ 591670 h 1622612"/>
                <a:gd name="connsiteX9" fmla="*/ 0 w 1344706"/>
                <a:gd name="connsiteY9" fmla="*/ 457200 h 16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4706" h="1622612">
                  <a:moveTo>
                    <a:pt x="0" y="457200"/>
                  </a:moveTo>
                  <a:lnTo>
                    <a:pt x="358588" y="0"/>
                  </a:lnTo>
                  <a:lnTo>
                    <a:pt x="1344706" y="950259"/>
                  </a:lnTo>
                  <a:lnTo>
                    <a:pt x="744070" y="1622612"/>
                  </a:lnTo>
                  <a:lnTo>
                    <a:pt x="340659" y="1461247"/>
                  </a:lnTo>
                  <a:lnTo>
                    <a:pt x="17929" y="1102659"/>
                  </a:lnTo>
                  <a:lnTo>
                    <a:pt x="107576" y="878541"/>
                  </a:lnTo>
                  <a:lnTo>
                    <a:pt x="107576" y="690282"/>
                  </a:lnTo>
                  <a:lnTo>
                    <a:pt x="71717" y="591670"/>
                  </a:lnTo>
                  <a:lnTo>
                    <a:pt x="0" y="457200"/>
                  </a:lnTo>
                  <a:close/>
                </a:path>
              </a:pathLst>
            </a:cu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202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549454"/>
            <a:ext cx="10515600" cy="372812"/>
          </a:xfrm>
        </p:spPr>
        <p:txBody>
          <a:bodyPr>
            <a:noAutofit/>
          </a:bodyPr>
          <a:lstStyle/>
          <a:p>
            <a:pPr algn="ctr"/>
            <a:r>
              <a:rPr lang="lv-LV" sz="2800" b="1" i="1" u="sng" dirty="0">
                <a:latin typeface="Verdana" panose="020B0604030504040204" pitchFamily="34" charset="0"/>
                <a:ea typeface="Verdana" panose="020B0604030504040204" pitchFamily="34" charset="0"/>
                <a:cs typeface="Verdana" panose="020B0604030504040204" pitchFamily="34" charset="0"/>
              </a:rPr>
              <a:t>PLĀNOTĀ KALNGALES CIEMA ATTĪSTĪBA (II)</a:t>
            </a:r>
          </a:p>
        </p:txBody>
      </p:sp>
      <p:sp>
        <p:nvSpPr>
          <p:cNvPr id="2" name="TextBox 1">
            <a:extLst>
              <a:ext uri="{FF2B5EF4-FFF2-40B4-BE49-F238E27FC236}">
                <a16:creationId xmlns:a16="http://schemas.microsoft.com/office/drawing/2014/main" id="{11BA7DF4-D1C1-405E-A05B-9BEE76AB9A38}"/>
              </a:ext>
            </a:extLst>
          </p:cNvPr>
          <p:cNvSpPr txBox="1"/>
          <p:nvPr/>
        </p:nvSpPr>
        <p:spPr>
          <a:xfrm>
            <a:off x="7718611" y="1188877"/>
            <a:ext cx="4338917" cy="646331"/>
          </a:xfrm>
          <a:prstGeom prst="rect">
            <a:avLst/>
          </a:prstGeom>
          <a:noFill/>
        </p:spPr>
        <p:txBody>
          <a:bodyPr wrap="square" rtlCol="0">
            <a:spAutoFit/>
          </a:bodyPr>
          <a:lstStyle/>
          <a:p>
            <a:endParaRPr lang="lv-LV" dirty="0"/>
          </a:p>
          <a:p>
            <a:endParaRPr lang="en-US" dirty="0"/>
          </a:p>
        </p:txBody>
      </p:sp>
      <p:sp>
        <p:nvSpPr>
          <p:cNvPr id="7" name="TextBox 6">
            <a:extLst>
              <a:ext uri="{FF2B5EF4-FFF2-40B4-BE49-F238E27FC236}">
                <a16:creationId xmlns:a16="http://schemas.microsoft.com/office/drawing/2014/main" id="{209D2BE4-B65C-4D58-86F7-92C350C15F07}"/>
              </a:ext>
            </a:extLst>
          </p:cNvPr>
          <p:cNvSpPr txBox="1"/>
          <p:nvPr/>
        </p:nvSpPr>
        <p:spPr>
          <a:xfrm>
            <a:off x="7718611" y="1188877"/>
            <a:ext cx="4338917" cy="4816703"/>
          </a:xfrm>
          <a:prstGeom prst="rect">
            <a:avLst/>
          </a:prstGeom>
          <a:noFill/>
        </p:spPr>
        <p:txBody>
          <a:bodyPr wrap="square" rtlCol="0">
            <a:spAutoFit/>
          </a:bodyPr>
          <a:lstStyle/>
          <a:p>
            <a:r>
              <a:rPr lang="lv-LV" sz="1700" b="1" dirty="0"/>
              <a:t>Zemesgabals “Jaunmeldri”, kurā plānoti 56 īpašumi. Ir diezgan ticams, ka šie zemesgabali varētu vismaz daļēji tikt apbūvēti laika posmā līdz 2030.gadam.</a:t>
            </a:r>
          </a:p>
          <a:p>
            <a:endParaRPr lang="lv-LV" sz="1700" dirty="0"/>
          </a:p>
          <a:p>
            <a:r>
              <a:rPr lang="lv-LV" sz="1700" dirty="0"/>
              <a:t>Īpašumu “Juču pļava” un Nr. 8052 007 0929 attīstība ir relatīvi neskaidra esošajā situācijā, tāpēc ar šiem īpašumiem saistītās iespējamās notekūdeņu plūsmas nav iekļautas Projekta 1. kārtas notekūdeņu slodzes aprēķinos.</a:t>
            </a:r>
          </a:p>
          <a:p>
            <a:endParaRPr lang="lv-LV" sz="1700" b="1" dirty="0"/>
          </a:p>
          <a:p>
            <a:r>
              <a:rPr lang="lv-LV" sz="1700" dirty="0"/>
              <a:t>Šo īpašumu notekūdeņu plūsmu apkalpošanai būtu jāveic NAI paplašināšanas 2. kārta.</a:t>
            </a:r>
          </a:p>
          <a:p>
            <a:endParaRPr lang="lv-LV" sz="1700" dirty="0"/>
          </a:p>
          <a:p>
            <a:r>
              <a:rPr lang="lv-LV" sz="1700" dirty="0"/>
              <a:t>Pie prognozētā attīstības scenārija un 50% infiltrācijas, nepieciešamā hidrauliskās slodzes kapacitāte dubultosies tuvāko 6 – 8 gadu laikā. </a:t>
            </a:r>
          </a:p>
          <a:p>
            <a:endParaRPr lang="en-US" dirty="0"/>
          </a:p>
        </p:txBody>
      </p:sp>
      <p:grpSp>
        <p:nvGrpSpPr>
          <p:cNvPr id="8" name="Group 7">
            <a:extLst>
              <a:ext uri="{FF2B5EF4-FFF2-40B4-BE49-F238E27FC236}">
                <a16:creationId xmlns:a16="http://schemas.microsoft.com/office/drawing/2014/main" id="{D94AD3A4-D4A8-9433-417A-C3F87EFA97E0}"/>
              </a:ext>
            </a:extLst>
          </p:cNvPr>
          <p:cNvGrpSpPr/>
          <p:nvPr/>
        </p:nvGrpSpPr>
        <p:grpSpPr>
          <a:xfrm>
            <a:off x="38565" y="1188877"/>
            <a:ext cx="7680046" cy="5430998"/>
            <a:chOff x="38565" y="1188877"/>
            <a:chExt cx="7680046" cy="5430998"/>
          </a:xfrm>
        </p:grpSpPr>
        <p:pic>
          <p:nvPicPr>
            <p:cNvPr id="3" name="Picture 2">
              <a:extLst>
                <a:ext uri="{FF2B5EF4-FFF2-40B4-BE49-F238E27FC236}">
                  <a16:creationId xmlns:a16="http://schemas.microsoft.com/office/drawing/2014/main" id="{CBEF0E52-A307-4FC8-8534-0125F0CF1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65" y="1188877"/>
              <a:ext cx="7680046" cy="5430998"/>
            </a:xfrm>
            <a:prstGeom prst="rect">
              <a:avLst/>
            </a:prstGeom>
          </p:spPr>
        </p:pic>
        <p:sp>
          <p:nvSpPr>
            <p:cNvPr id="4" name="Freeform: Shape 3">
              <a:extLst>
                <a:ext uri="{FF2B5EF4-FFF2-40B4-BE49-F238E27FC236}">
                  <a16:creationId xmlns:a16="http://schemas.microsoft.com/office/drawing/2014/main" id="{A9CC52F6-FDED-4E8F-B979-3F6AD70896D5}"/>
                </a:ext>
              </a:extLst>
            </p:cNvPr>
            <p:cNvSpPr/>
            <p:nvPr/>
          </p:nvSpPr>
          <p:spPr>
            <a:xfrm>
              <a:off x="3648075" y="3130549"/>
              <a:ext cx="1462088" cy="1430269"/>
            </a:xfrm>
            <a:custGeom>
              <a:avLst/>
              <a:gdLst>
                <a:gd name="connsiteX0" fmla="*/ 0 w 1431235"/>
                <a:gd name="connsiteY0" fmla="*/ 526774 h 1451113"/>
                <a:gd name="connsiteX1" fmla="*/ 357809 w 1431235"/>
                <a:gd name="connsiteY1" fmla="*/ 0 h 1451113"/>
                <a:gd name="connsiteX2" fmla="*/ 1431235 w 1431235"/>
                <a:gd name="connsiteY2" fmla="*/ 884583 h 1451113"/>
                <a:gd name="connsiteX3" fmla="*/ 983974 w 1431235"/>
                <a:gd name="connsiteY3" fmla="*/ 1451113 h 1451113"/>
                <a:gd name="connsiteX4" fmla="*/ 0 w 1431235"/>
                <a:gd name="connsiteY4" fmla="*/ 526774 h 145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235" h="1451113">
                  <a:moveTo>
                    <a:pt x="0" y="526774"/>
                  </a:moveTo>
                  <a:lnTo>
                    <a:pt x="357809" y="0"/>
                  </a:lnTo>
                  <a:lnTo>
                    <a:pt x="1431235" y="884583"/>
                  </a:lnTo>
                  <a:lnTo>
                    <a:pt x="983974" y="1451113"/>
                  </a:lnTo>
                  <a:lnTo>
                    <a:pt x="0" y="526774"/>
                  </a:lnTo>
                  <a:close/>
                </a:path>
              </a:pathLst>
            </a:cu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487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549454"/>
            <a:ext cx="10515600" cy="372812"/>
          </a:xfrm>
        </p:spPr>
        <p:txBody>
          <a:bodyPr>
            <a:noAutofit/>
          </a:bodyPr>
          <a:lstStyle/>
          <a:p>
            <a:pPr algn="ctr"/>
            <a:r>
              <a:rPr lang="lv-LV" sz="2800" b="1" i="1" u="sng" dirty="0">
                <a:latin typeface="Verdana" panose="020B0604030504040204" pitchFamily="34" charset="0"/>
                <a:ea typeface="Verdana" panose="020B0604030504040204" pitchFamily="34" charset="0"/>
                <a:cs typeface="Verdana" panose="020B0604030504040204" pitchFamily="34" charset="0"/>
              </a:rPr>
              <a:t>PROGNOZĒTIE SAVĀKTIE NOTEKŪDEŅI (I)</a:t>
            </a:r>
          </a:p>
        </p:txBody>
      </p:sp>
      <p:sp>
        <p:nvSpPr>
          <p:cNvPr id="2" name="TextBox 1">
            <a:extLst>
              <a:ext uri="{FF2B5EF4-FFF2-40B4-BE49-F238E27FC236}">
                <a16:creationId xmlns:a16="http://schemas.microsoft.com/office/drawing/2014/main" id="{11BA7DF4-D1C1-405E-A05B-9BEE76AB9A38}"/>
              </a:ext>
            </a:extLst>
          </p:cNvPr>
          <p:cNvSpPr txBox="1"/>
          <p:nvPr/>
        </p:nvSpPr>
        <p:spPr>
          <a:xfrm>
            <a:off x="7718611" y="1188877"/>
            <a:ext cx="4338917" cy="646331"/>
          </a:xfrm>
          <a:prstGeom prst="rect">
            <a:avLst/>
          </a:prstGeom>
          <a:noFill/>
        </p:spPr>
        <p:txBody>
          <a:bodyPr wrap="square" rtlCol="0">
            <a:spAutoFit/>
          </a:bodyPr>
          <a:lstStyle/>
          <a:p>
            <a:endParaRPr lang="lv-LV" dirty="0"/>
          </a:p>
          <a:p>
            <a:endParaRPr lang="en-US" dirty="0"/>
          </a:p>
        </p:txBody>
      </p:sp>
      <p:sp>
        <p:nvSpPr>
          <p:cNvPr id="7" name="TextBox 6">
            <a:extLst>
              <a:ext uri="{FF2B5EF4-FFF2-40B4-BE49-F238E27FC236}">
                <a16:creationId xmlns:a16="http://schemas.microsoft.com/office/drawing/2014/main" id="{209D2BE4-B65C-4D58-86F7-92C350C15F07}"/>
              </a:ext>
            </a:extLst>
          </p:cNvPr>
          <p:cNvSpPr txBox="1"/>
          <p:nvPr/>
        </p:nvSpPr>
        <p:spPr>
          <a:xfrm>
            <a:off x="7718611" y="1188877"/>
            <a:ext cx="4338917" cy="4247317"/>
          </a:xfrm>
          <a:prstGeom prst="rect">
            <a:avLst/>
          </a:prstGeom>
          <a:noFill/>
        </p:spPr>
        <p:txBody>
          <a:bodyPr wrap="square" rtlCol="0">
            <a:spAutoFit/>
          </a:bodyPr>
          <a:lstStyle/>
          <a:p>
            <a:r>
              <a:rPr lang="lv-LV" b="1" dirty="0"/>
              <a:t>Pieņēmumi:</a:t>
            </a:r>
          </a:p>
          <a:p>
            <a:endParaRPr lang="lv-LV" dirty="0"/>
          </a:p>
          <a:p>
            <a:pPr marL="342900" indent="-342900">
              <a:buAutoNum type="arabicParenBoth"/>
            </a:pPr>
            <a:r>
              <a:rPr lang="lv-LV" dirty="0"/>
              <a:t>Esošā apbūve pakāpeniski turpina pieslēgties centralizētajiem kanalizācijas tīkliem (CKS);</a:t>
            </a:r>
          </a:p>
          <a:p>
            <a:pPr marL="342900" indent="-342900">
              <a:buAutoNum type="arabicParenBoth"/>
            </a:pPr>
            <a:r>
              <a:rPr lang="lv-LV" dirty="0"/>
              <a:t>«Langaskrasti-2» tiek pieslēgtas CKS pilnībā līdz 2030. gadam (visi zemesgabali ir pārdoti);</a:t>
            </a:r>
          </a:p>
          <a:p>
            <a:pPr marL="342900" indent="-342900">
              <a:buAutoNum type="arabicParenBoth"/>
            </a:pPr>
            <a:r>
              <a:rPr lang="lv-LV" dirty="0"/>
              <a:t>«Jaunmeldros» aktīvākā jaunu pieslēgumu izveide CKS notiek laika posmā no 2026. līdz 2030. gadam. </a:t>
            </a:r>
          </a:p>
          <a:p>
            <a:pPr marL="342900" indent="-342900">
              <a:buAutoNum type="arabicParenBoth"/>
            </a:pPr>
            <a:endParaRPr lang="lv-LV" dirty="0"/>
          </a:p>
          <a:p>
            <a:pPr marL="342900" indent="-342900">
              <a:buAutoNum type="arabicParenBoth"/>
            </a:pPr>
            <a:r>
              <a:rPr lang="lv-LV" dirty="0"/>
              <a:t>Vidējais patēriņš uz 1 mājsaimniecību -0.29 m</a:t>
            </a:r>
            <a:r>
              <a:rPr lang="lv-LV" baseline="30000" dirty="0"/>
              <a:t>3</a:t>
            </a:r>
            <a:r>
              <a:rPr lang="lv-LV" dirty="0"/>
              <a:t>/dnn jeb ~9 m</a:t>
            </a:r>
            <a:r>
              <a:rPr lang="lv-LV" baseline="30000" dirty="0"/>
              <a:t>3</a:t>
            </a:r>
            <a:r>
              <a:rPr lang="lv-LV" dirty="0"/>
              <a:t> mēnesī.</a:t>
            </a:r>
          </a:p>
          <a:p>
            <a:pPr marL="342900" indent="-342900">
              <a:buAutoNum type="arabicParenBoth"/>
            </a:pPr>
            <a:endParaRPr lang="en-US" dirty="0"/>
          </a:p>
        </p:txBody>
      </p:sp>
      <p:graphicFrame>
        <p:nvGraphicFramePr>
          <p:cNvPr id="4" name="Table 3">
            <a:extLst>
              <a:ext uri="{FF2B5EF4-FFF2-40B4-BE49-F238E27FC236}">
                <a16:creationId xmlns:a16="http://schemas.microsoft.com/office/drawing/2014/main" id="{0E50ACBC-0D75-4EF6-B7EF-741193D9B207}"/>
              </a:ext>
            </a:extLst>
          </p:cNvPr>
          <p:cNvGraphicFramePr>
            <a:graphicFrameLocks noGrp="1"/>
          </p:cNvGraphicFramePr>
          <p:nvPr>
            <p:extLst>
              <p:ext uri="{D42A27DB-BD31-4B8C-83A1-F6EECF244321}">
                <p14:modId xmlns:p14="http://schemas.microsoft.com/office/powerpoint/2010/main" val="37162405"/>
              </p:ext>
            </p:extLst>
          </p:nvPr>
        </p:nvGraphicFramePr>
        <p:xfrm>
          <a:off x="134472" y="1188877"/>
          <a:ext cx="7457156" cy="4741355"/>
        </p:xfrm>
        <a:graphic>
          <a:graphicData uri="http://schemas.openxmlformats.org/drawingml/2006/table">
            <a:tbl>
              <a:tblPr>
                <a:tableStyleId>{C4B1156A-380E-4F78-BDF5-A606A8083BF9}</a:tableStyleId>
              </a:tblPr>
              <a:tblGrid>
                <a:gridCol w="3939284">
                  <a:extLst>
                    <a:ext uri="{9D8B030D-6E8A-4147-A177-3AD203B41FA5}">
                      <a16:colId xmlns:a16="http://schemas.microsoft.com/office/drawing/2014/main" val="2768334084"/>
                    </a:ext>
                  </a:extLst>
                </a:gridCol>
                <a:gridCol w="879468">
                  <a:extLst>
                    <a:ext uri="{9D8B030D-6E8A-4147-A177-3AD203B41FA5}">
                      <a16:colId xmlns:a16="http://schemas.microsoft.com/office/drawing/2014/main" val="921057970"/>
                    </a:ext>
                  </a:extLst>
                </a:gridCol>
                <a:gridCol w="879468">
                  <a:extLst>
                    <a:ext uri="{9D8B030D-6E8A-4147-A177-3AD203B41FA5}">
                      <a16:colId xmlns:a16="http://schemas.microsoft.com/office/drawing/2014/main" val="2224124322"/>
                    </a:ext>
                  </a:extLst>
                </a:gridCol>
                <a:gridCol w="879468">
                  <a:extLst>
                    <a:ext uri="{9D8B030D-6E8A-4147-A177-3AD203B41FA5}">
                      <a16:colId xmlns:a16="http://schemas.microsoft.com/office/drawing/2014/main" val="866762919"/>
                    </a:ext>
                  </a:extLst>
                </a:gridCol>
                <a:gridCol w="879468">
                  <a:extLst>
                    <a:ext uri="{9D8B030D-6E8A-4147-A177-3AD203B41FA5}">
                      <a16:colId xmlns:a16="http://schemas.microsoft.com/office/drawing/2014/main" val="3745118279"/>
                    </a:ext>
                  </a:extLst>
                </a:gridCol>
              </a:tblGrid>
              <a:tr h="299745">
                <a:tc>
                  <a:txBody>
                    <a:bodyPr/>
                    <a:lstStyle/>
                    <a:p>
                      <a:pPr algn="l" fontAlgn="ctr"/>
                      <a:r>
                        <a:rPr lang="lv-LV" sz="1600" b="1" u="none" strike="noStrike" dirty="0">
                          <a:effectLst/>
                        </a:rPr>
                        <a:t> Faktors / gads</a:t>
                      </a:r>
                      <a:endParaRPr lang="en-US" sz="16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1" u="none" strike="noStrike" dirty="0">
                          <a:effectLst/>
                        </a:rPr>
                        <a:t>2024</a:t>
                      </a:r>
                      <a:endParaRPr lang="en-US" sz="16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1" u="none" strike="noStrike" dirty="0">
                          <a:effectLst/>
                        </a:rPr>
                        <a:t>2026</a:t>
                      </a:r>
                      <a:endParaRPr lang="en-US" sz="16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1" u="none" strike="noStrike" dirty="0">
                          <a:effectLst/>
                        </a:rPr>
                        <a:t>2028</a:t>
                      </a:r>
                      <a:endParaRPr lang="en-US" sz="16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1" u="none" strike="noStrike" dirty="0">
                          <a:effectLst/>
                        </a:rPr>
                        <a:t>2030</a:t>
                      </a:r>
                      <a:endParaRPr lang="en-US" sz="1600" b="1"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323632390"/>
                  </a:ext>
                </a:extLst>
              </a:tr>
              <a:tr h="312235">
                <a:tc>
                  <a:txBody>
                    <a:bodyPr/>
                    <a:lstStyle/>
                    <a:p>
                      <a:pPr algn="l" fontAlgn="ctr"/>
                      <a:r>
                        <a:rPr lang="lv-LV" sz="1600" u="none" strike="noStrike" dirty="0">
                          <a:effectLst/>
                        </a:rPr>
                        <a:t>Esošais patēriņš (m</a:t>
                      </a:r>
                      <a:r>
                        <a:rPr lang="lv-LV" sz="1600" u="none" strike="noStrike" baseline="30000" dirty="0">
                          <a:effectLst/>
                        </a:rPr>
                        <a:t>3</a:t>
                      </a:r>
                      <a:r>
                        <a:rPr lang="lv-LV"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29550</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29550</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29550</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29550</a:t>
                      </a:r>
                      <a:endParaRPr lang="en-US" sz="16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317597151"/>
                  </a:ext>
                </a:extLst>
              </a:tr>
              <a:tr h="299745">
                <a:tc>
                  <a:txBody>
                    <a:bodyPr/>
                    <a:lstStyle/>
                    <a:p>
                      <a:pPr algn="l" fontAlgn="ctr"/>
                      <a:r>
                        <a:rPr lang="lv-LV" sz="1600" u="none" strike="noStrike" dirty="0">
                          <a:effectLst/>
                        </a:rPr>
                        <a:t>Esošā Kalngales apbūve (jauni pieslēgumi)</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8</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16</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22</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25</a:t>
                      </a:r>
                      <a:endParaRPr lang="en-US" sz="16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118557526"/>
                  </a:ext>
                </a:extLst>
              </a:tr>
              <a:tr h="312235">
                <a:tc>
                  <a:txBody>
                    <a:bodyPr/>
                    <a:lstStyle/>
                    <a:p>
                      <a:pPr algn="l" fontAlgn="ctr"/>
                      <a:r>
                        <a:rPr lang="lv-LV" sz="1600" u="none" strike="noStrike" dirty="0">
                          <a:effectLst/>
                        </a:rPr>
                        <a:t>Esošā Kalngales apbūve (papildus patēriņš (m</a:t>
                      </a:r>
                      <a:r>
                        <a:rPr lang="lv-LV" sz="1600" u="none" strike="noStrike" baseline="30000" dirty="0">
                          <a:effectLst/>
                        </a:rPr>
                        <a:t>3</a:t>
                      </a:r>
                      <a:r>
                        <a:rPr lang="lv-LV"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840</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1 679</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2 309</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2 623</a:t>
                      </a:r>
                      <a:endParaRPr lang="en-US" sz="16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901796557"/>
                  </a:ext>
                </a:extLst>
              </a:tr>
              <a:tr h="299745">
                <a:tc>
                  <a:txBody>
                    <a:bodyPr/>
                    <a:lstStyle/>
                    <a:p>
                      <a:pPr algn="l" fontAlgn="ctr"/>
                      <a:r>
                        <a:rPr lang="lv-LV" sz="1600" u="none" strike="noStrike" dirty="0">
                          <a:effectLst/>
                        </a:rPr>
                        <a:t>«Langaskrasti-2" (jauni </a:t>
                      </a:r>
                      <a:r>
                        <a:rPr lang="lv-LV" sz="1600" u="none" strike="noStrike" dirty="0">
                          <a:solidFill>
                            <a:schemeClr val="tx1"/>
                          </a:solidFill>
                          <a:effectLst/>
                        </a:rPr>
                        <a:t>pieslēgumi</a:t>
                      </a:r>
                      <a:r>
                        <a:rPr lang="lv-LV"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10</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45</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63</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76</a:t>
                      </a:r>
                      <a:endParaRPr lang="en-US" sz="16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873233017"/>
                  </a:ext>
                </a:extLst>
              </a:tr>
              <a:tr h="312235">
                <a:tc>
                  <a:txBody>
                    <a:bodyPr/>
                    <a:lstStyle/>
                    <a:p>
                      <a:pPr algn="l" fontAlgn="ctr"/>
                      <a:r>
                        <a:rPr lang="lv-LV" sz="1600" u="none" strike="noStrike" dirty="0">
                          <a:effectLst/>
                        </a:rPr>
                        <a:t>«Lanfagskrasti-2" (papildus patēriņš (m</a:t>
                      </a:r>
                      <a:r>
                        <a:rPr lang="lv-LV" sz="1600" u="none" strike="noStrike" baseline="30000" dirty="0">
                          <a:effectLst/>
                        </a:rPr>
                        <a:t>3</a:t>
                      </a:r>
                      <a:r>
                        <a:rPr lang="lv-LV"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1 049</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4 722</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6 611</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7 975</a:t>
                      </a:r>
                      <a:endParaRPr lang="en-US" sz="16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740487047"/>
                  </a:ext>
                </a:extLst>
              </a:tr>
              <a:tr h="299745">
                <a:tc>
                  <a:txBody>
                    <a:bodyPr/>
                    <a:lstStyle/>
                    <a:p>
                      <a:pPr algn="l" fontAlgn="ctr"/>
                      <a:r>
                        <a:rPr lang="lv-LV" sz="1600" u="none" strike="noStrike" dirty="0">
                          <a:effectLst/>
                        </a:rPr>
                        <a:t>"</a:t>
                      </a:r>
                      <a:r>
                        <a:rPr lang="lv-LV" sz="1600" u="none" strike="noStrike" dirty="0" err="1">
                          <a:effectLst/>
                        </a:rPr>
                        <a:t>Jaunmeldri</a:t>
                      </a:r>
                      <a:r>
                        <a:rPr lang="lv-LV" sz="1600" u="none" strike="noStrike" dirty="0">
                          <a:effectLst/>
                        </a:rPr>
                        <a:t>" apbūve (jauni </a:t>
                      </a:r>
                      <a:r>
                        <a:rPr lang="lv-LV" sz="1600" u="none" strike="noStrike" dirty="0" err="1">
                          <a:effectLst/>
                        </a:rPr>
                        <a:t>pieslēgumi</a:t>
                      </a:r>
                      <a:r>
                        <a:rPr lang="lv-LV"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 </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10</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35</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50</a:t>
                      </a:r>
                      <a:endParaRPr lang="en-US" sz="16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843995077"/>
                  </a:ext>
                </a:extLst>
              </a:tr>
              <a:tr h="312235">
                <a:tc>
                  <a:txBody>
                    <a:bodyPr/>
                    <a:lstStyle/>
                    <a:p>
                      <a:pPr algn="l" fontAlgn="ctr"/>
                      <a:r>
                        <a:rPr lang="lv-LV" sz="1600" u="none" strike="noStrike">
                          <a:effectLst/>
                        </a:rPr>
                        <a:t>"Jaunmeldri" apbūve (papildus patēriņš (m</a:t>
                      </a:r>
                      <a:r>
                        <a:rPr lang="lv-LV" sz="1600" u="none" strike="noStrike" baseline="30000">
                          <a:effectLst/>
                        </a:rPr>
                        <a:t>3</a:t>
                      </a:r>
                      <a:r>
                        <a:rPr lang="lv-LV" sz="1600" u="none" strike="noStrike">
                          <a:effectLst/>
                        </a:rPr>
                        <a:t>))</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1 049</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a:effectLst/>
                        </a:rPr>
                        <a:t>3 673</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en-US" sz="1600" u="none" strike="noStrike" dirty="0">
                          <a:effectLst/>
                        </a:rPr>
                        <a:t>5 247</a:t>
                      </a:r>
                      <a:endParaRPr lang="en-US" sz="16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587810189"/>
                  </a:ext>
                </a:extLst>
              </a:tr>
              <a:tr h="312235">
                <a:tc>
                  <a:txBody>
                    <a:bodyPr/>
                    <a:lstStyle/>
                    <a:p>
                      <a:pPr algn="l" fontAlgn="ctr"/>
                      <a:r>
                        <a:rPr lang="lv-LV" sz="1600" b="1" u="none" strike="noStrike" dirty="0">
                          <a:effectLst/>
                        </a:rPr>
                        <a:t>Savāktie notekūdeņi kopā (m</a:t>
                      </a:r>
                      <a:r>
                        <a:rPr lang="lv-LV" sz="1600" b="1" u="none" strike="noStrike" baseline="30000" dirty="0">
                          <a:effectLst/>
                        </a:rPr>
                        <a:t>3</a:t>
                      </a:r>
                      <a:r>
                        <a:rPr lang="lv-LV" sz="1600" b="1" u="none" strike="noStrike" dirty="0">
                          <a:effectLst/>
                        </a:rPr>
                        <a:t>)</a:t>
                      </a:r>
                      <a:endParaRPr lang="en-US" sz="16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1" u="none" strike="noStrike" dirty="0">
                          <a:effectLst/>
                        </a:rPr>
                        <a:t>31 439</a:t>
                      </a:r>
                      <a:endParaRPr lang="en-US" sz="16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1" u="none" strike="noStrike" dirty="0">
                          <a:effectLst/>
                        </a:rPr>
                        <a:t>37 000</a:t>
                      </a:r>
                      <a:endParaRPr lang="en-US" sz="16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1" u="none" strike="noStrike" dirty="0">
                          <a:effectLst/>
                        </a:rPr>
                        <a:t>42 143</a:t>
                      </a:r>
                      <a:endParaRPr lang="en-US" sz="16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1" u="none" strike="noStrike" dirty="0">
                          <a:effectLst/>
                        </a:rPr>
                        <a:t>45 395</a:t>
                      </a:r>
                      <a:endParaRPr lang="en-US" sz="1600" b="1"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629268845"/>
                  </a:ext>
                </a:extLst>
              </a:tr>
              <a:tr h="299745">
                <a:tc>
                  <a:txBody>
                    <a:bodyPr/>
                    <a:lstStyle/>
                    <a:p>
                      <a:pPr algn="l" fontAlgn="ctr"/>
                      <a:r>
                        <a:rPr lang="en-US" sz="1600" u="none" strike="noStrike" dirty="0">
                          <a:effectLst/>
                        </a:rPr>
                        <a:t>No </a:t>
                      </a:r>
                      <a:r>
                        <a:rPr lang="en-US" sz="1600" u="none" strike="noStrike" dirty="0" err="1">
                          <a:effectLst/>
                        </a:rPr>
                        <a:t>klientiem</a:t>
                      </a:r>
                      <a:r>
                        <a:rPr lang="en-US" sz="1600" u="none" strike="noStrike" dirty="0">
                          <a:effectLst/>
                        </a:rPr>
                        <a:t> </a:t>
                      </a:r>
                      <a:r>
                        <a:rPr lang="en-US" sz="1600" u="none" strike="noStrike" dirty="0" err="1">
                          <a:effectLst/>
                        </a:rPr>
                        <a:t>savāktie</a:t>
                      </a:r>
                      <a:r>
                        <a:rPr lang="en-US" sz="1600" u="none" strike="noStrike" dirty="0">
                          <a:effectLst/>
                        </a:rPr>
                        <a:t> </a:t>
                      </a:r>
                      <a:r>
                        <a:rPr lang="en-US" sz="1600" u="none" strike="noStrike" dirty="0" err="1">
                          <a:effectLst/>
                        </a:rPr>
                        <a:t>notekūdeņi</a:t>
                      </a:r>
                      <a:r>
                        <a:rPr lang="en-US" sz="1600" u="none" strike="noStrike" dirty="0">
                          <a:effectLst/>
                        </a:rPr>
                        <a:t> </a:t>
                      </a:r>
                      <a:r>
                        <a:rPr lang="en-US" sz="1600" u="none" strike="noStrike" dirty="0" err="1">
                          <a:effectLst/>
                        </a:rPr>
                        <a:t>kopā</a:t>
                      </a:r>
                      <a:r>
                        <a:rPr lang="en-US" sz="1600" u="none" strike="noStrike" dirty="0">
                          <a:effectLst/>
                        </a:rPr>
                        <a:t> (m3/</a:t>
                      </a:r>
                      <a:r>
                        <a:rPr lang="en-US" sz="1600" u="none" strike="noStrike" dirty="0" err="1">
                          <a:effectLst/>
                        </a:rPr>
                        <a:t>diennaktī</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86.13</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101.37</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115.46</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124.37</a:t>
                      </a:r>
                      <a:endParaRPr lang="en-US" sz="16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460728850"/>
                  </a:ext>
                </a:extLst>
              </a:tr>
              <a:tr h="487086">
                <a:tc>
                  <a:txBody>
                    <a:bodyPr/>
                    <a:lstStyle/>
                    <a:p>
                      <a:pPr algn="l" fontAlgn="ctr"/>
                      <a:r>
                        <a:rPr lang="en-US" sz="1600" u="none" strike="noStrike" dirty="0" err="1">
                          <a:effectLst/>
                        </a:rPr>
                        <a:t>Notekūdeņu</a:t>
                      </a:r>
                      <a:r>
                        <a:rPr lang="en-US" sz="1600" u="none" strike="noStrike" dirty="0">
                          <a:effectLst/>
                        </a:rPr>
                        <a:t> </a:t>
                      </a:r>
                      <a:r>
                        <a:rPr lang="en-US" sz="1600" u="none" strike="noStrike" dirty="0" err="1">
                          <a:effectLst/>
                        </a:rPr>
                        <a:t>plūsma</a:t>
                      </a:r>
                      <a:r>
                        <a:rPr lang="en-US" sz="1600" u="none" strike="noStrike" dirty="0">
                          <a:effectLst/>
                        </a:rPr>
                        <a:t> </a:t>
                      </a:r>
                      <a:r>
                        <a:rPr lang="en-US" sz="1600" u="none" strike="noStrike" dirty="0" err="1">
                          <a:effectLst/>
                        </a:rPr>
                        <a:t>diennaktī</a:t>
                      </a:r>
                      <a:r>
                        <a:rPr lang="en-US" sz="1600" u="none" strike="noStrike" dirty="0">
                          <a:effectLst/>
                        </a:rPr>
                        <a:t> (m3) </a:t>
                      </a:r>
                      <a:r>
                        <a:rPr lang="en-US" sz="1600" u="none" strike="noStrike" dirty="0" err="1">
                          <a:effectLst/>
                        </a:rPr>
                        <a:t>uz</a:t>
                      </a:r>
                      <a:r>
                        <a:rPr lang="en-US" sz="1600" u="none" strike="noStrike" dirty="0">
                          <a:effectLst/>
                        </a:rPr>
                        <a:t> NAI (30% </a:t>
                      </a:r>
                      <a:r>
                        <a:rPr lang="en-US" sz="1600" u="none" strike="noStrike" dirty="0" err="1">
                          <a:effectLst/>
                        </a:rPr>
                        <a:t>infiltrācija</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111.97</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131.78</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150.10</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b="0" i="0" u="none" strike="noStrike" dirty="0">
                          <a:solidFill>
                            <a:srgbClr val="000000"/>
                          </a:solidFill>
                          <a:effectLst/>
                          <a:latin typeface="+mn-lt"/>
                        </a:rPr>
                        <a:t>161.70</a:t>
                      </a:r>
                      <a:endParaRPr lang="en-US" sz="16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552796595"/>
                  </a:ext>
                </a:extLst>
              </a:tr>
              <a:tr h="487086">
                <a:tc>
                  <a:txBody>
                    <a:bodyPr/>
                    <a:lstStyle/>
                    <a:p>
                      <a:pPr algn="l" fontAlgn="ctr"/>
                      <a:r>
                        <a:rPr lang="en-US" sz="1600" u="none" strike="noStrike">
                          <a:effectLst/>
                        </a:rPr>
                        <a:t>Notekūdeņu plūsma diennaktī (m3) uz NAI (40% infiltrācija)</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120.60</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141.92</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161.64</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174.12</a:t>
                      </a:r>
                      <a:endParaRPr lang="en-US" sz="16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267788132"/>
                  </a:ext>
                </a:extLst>
              </a:tr>
              <a:tr h="487086">
                <a:tc>
                  <a:txBody>
                    <a:bodyPr/>
                    <a:lstStyle/>
                    <a:p>
                      <a:pPr algn="l" fontAlgn="ctr"/>
                      <a:r>
                        <a:rPr lang="en-US" sz="1600" u="none" strike="noStrike">
                          <a:effectLst/>
                        </a:rPr>
                        <a:t>Notekūdeņu plūsma diennaktī (m3) uz NAI (50% infiltrācija)</a:t>
                      </a:r>
                      <a:endParaRPr lang="en-US" sz="16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129.20</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152.06</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173.19</a:t>
                      </a:r>
                      <a:endParaRPr lang="en-US" sz="16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600" u="none" strike="noStrike" dirty="0">
                          <a:effectLst/>
                        </a:rPr>
                        <a:t>186.55</a:t>
                      </a:r>
                      <a:endParaRPr lang="en-US" sz="16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340763030"/>
                  </a:ext>
                </a:extLst>
              </a:tr>
            </a:tbl>
          </a:graphicData>
        </a:graphic>
      </p:graphicFrame>
    </p:spTree>
    <p:extLst>
      <p:ext uri="{BB962C8B-B14F-4D97-AF65-F5344CB8AC3E}">
        <p14:creationId xmlns:p14="http://schemas.microsoft.com/office/powerpoint/2010/main" val="353184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549454"/>
            <a:ext cx="10515600" cy="372812"/>
          </a:xfrm>
        </p:spPr>
        <p:txBody>
          <a:bodyPr>
            <a:noAutofit/>
          </a:bodyPr>
          <a:lstStyle/>
          <a:p>
            <a:pPr algn="ctr"/>
            <a:r>
              <a:rPr lang="lv-LV" sz="2800" b="1" i="1" u="sng" dirty="0">
                <a:latin typeface="Verdana" panose="020B0604030504040204" pitchFamily="34" charset="0"/>
                <a:ea typeface="Verdana" panose="020B0604030504040204" pitchFamily="34" charset="0"/>
                <a:cs typeface="Verdana" panose="020B0604030504040204" pitchFamily="34" charset="0"/>
              </a:rPr>
              <a:t>PROGNOZĒTIE SAVĀKTIE NOTEKŪDEŅI (II)</a:t>
            </a:r>
          </a:p>
        </p:txBody>
      </p:sp>
      <p:sp>
        <p:nvSpPr>
          <p:cNvPr id="2" name="TextBox 1">
            <a:extLst>
              <a:ext uri="{FF2B5EF4-FFF2-40B4-BE49-F238E27FC236}">
                <a16:creationId xmlns:a16="http://schemas.microsoft.com/office/drawing/2014/main" id="{11BA7DF4-D1C1-405E-A05B-9BEE76AB9A38}"/>
              </a:ext>
            </a:extLst>
          </p:cNvPr>
          <p:cNvSpPr txBox="1"/>
          <p:nvPr/>
        </p:nvSpPr>
        <p:spPr>
          <a:xfrm>
            <a:off x="7718611" y="1188877"/>
            <a:ext cx="4338917" cy="646331"/>
          </a:xfrm>
          <a:prstGeom prst="rect">
            <a:avLst/>
          </a:prstGeom>
          <a:noFill/>
        </p:spPr>
        <p:txBody>
          <a:bodyPr wrap="square" rtlCol="0">
            <a:spAutoFit/>
          </a:bodyPr>
          <a:lstStyle/>
          <a:p>
            <a:endParaRPr lang="lv-LV" dirty="0"/>
          </a:p>
          <a:p>
            <a:endParaRPr lang="en-US" dirty="0"/>
          </a:p>
        </p:txBody>
      </p:sp>
      <p:sp>
        <p:nvSpPr>
          <p:cNvPr id="7" name="TextBox 6">
            <a:extLst>
              <a:ext uri="{FF2B5EF4-FFF2-40B4-BE49-F238E27FC236}">
                <a16:creationId xmlns:a16="http://schemas.microsoft.com/office/drawing/2014/main" id="{209D2BE4-B65C-4D58-86F7-92C350C15F07}"/>
              </a:ext>
            </a:extLst>
          </p:cNvPr>
          <p:cNvSpPr txBox="1"/>
          <p:nvPr/>
        </p:nvSpPr>
        <p:spPr>
          <a:xfrm>
            <a:off x="9253330" y="1720840"/>
            <a:ext cx="2804198" cy="3416320"/>
          </a:xfrm>
          <a:prstGeom prst="rect">
            <a:avLst/>
          </a:prstGeom>
          <a:noFill/>
        </p:spPr>
        <p:txBody>
          <a:bodyPr wrap="square" rtlCol="0">
            <a:spAutoFit/>
          </a:bodyPr>
          <a:lstStyle/>
          <a:p>
            <a:r>
              <a:rPr lang="lv-LV" dirty="0"/>
              <a:t>Hidrauliskā slodze pārsniedz atļauto jau esošajā situācijā.</a:t>
            </a:r>
          </a:p>
          <a:p>
            <a:endParaRPr lang="lv-LV" dirty="0"/>
          </a:p>
          <a:p>
            <a:r>
              <a:rPr lang="lv-LV" dirty="0"/>
              <a:t>Pie prognozētā attīstības scenārija un 50% infiltrācijas, nepieciešamā hidrauliskās slodzes kapacitāte dubultosies tuvāko 6 – 8 gadu laikā. </a:t>
            </a:r>
          </a:p>
          <a:p>
            <a:endParaRPr lang="lv-LV" dirty="0"/>
          </a:p>
          <a:p>
            <a:endParaRPr lang="lv-LV" dirty="0"/>
          </a:p>
          <a:p>
            <a:endParaRPr lang="en-US" dirty="0"/>
          </a:p>
        </p:txBody>
      </p:sp>
      <p:graphicFrame>
        <p:nvGraphicFramePr>
          <p:cNvPr id="3" name="Chart 2">
            <a:extLst>
              <a:ext uri="{FF2B5EF4-FFF2-40B4-BE49-F238E27FC236}">
                <a16:creationId xmlns:a16="http://schemas.microsoft.com/office/drawing/2014/main" id="{4A972DE7-EC9A-EA26-DDD9-7A908E7A791A}"/>
              </a:ext>
            </a:extLst>
          </p:cNvPr>
          <p:cNvGraphicFramePr>
            <a:graphicFrameLocks/>
          </p:cNvGraphicFramePr>
          <p:nvPr>
            <p:extLst>
              <p:ext uri="{D42A27DB-BD31-4B8C-83A1-F6EECF244321}">
                <p14:modId xmlns:p14="http://schemas.microsoft.com/office/powerpoint/2010/main" val="3441152472"/>
              </p:ext>
            </p:extLst>
          </p:nvPr>
        </p:nvGraphicFramePr>
        <p:xfrm>
          <a:off x="381000" y="1421625"/>
          <a:ext cx="8712200" cy="48869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83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549454"/>
            <a:ext cx="10515600" cy="372812"/>
          </a:xfrm>
        </p:spPr>
        <p:txBody>
          <a:bodyPr>
            <a:noAutofit/>
          </a:bodyPr>
          <a:lstStyle/>
          <a:p>
            <a:pPr algn="ctr"/>
            <a:r>
              <a:rPr lang="lv-LV" sz="2800" b="1" i="1" u="sng" dirty="0">
                <a:latin typeface="Verdana" panose="020B0604030504040204" pitchFamily="34" charset="0"/>
                <a:ea typeface="Verdana" panose="020B0604030504040204" pitchFamily="34" charset="0"/>
                <a:cs typeface="Verdana" panose="020B0604030504040204" pitchFamily="34" charset="0"/>
              </a:rPr>
              <a:t>ATMAKSĀŠANĀS</a:t>
            </a:r>
          </a:p>
        </p:txBody>
      </p:sp>
      <p:sp>
        <p:nvSpPr>
          <p:cNvPr id="2" name="TextBox 1">
            <a:extLst>
              <a:ext uri="{FF2B5EF4-FFF2-40B4-BE49-F238E27FC236}">
                <a16:creationId xmlns:a16="http://schemas.microsoft.com/office/drawing/2014/main" id="{11BA7DF4-D1C1-405E-A05B-9BEE76AB9A38}"/>
              </a:ext>
            </a:extLst>
          </p:cNvPr>
          <p:cNvSpPr txBox="1"/>
          <p:nvPr/>
        </p:nvSpPr>
        <p:spPr>
          <a:xfrm>
            <a:off x="7718611" y="1188877"/>
            <a:ext cx="4338917" cy="646331"/>
          </a:xfrm>
          <a:prstGeom prst="rect">
            <a:avLst/>
          </a:prstGeom>
          <a:noFill/>
        </p:spPr>
        <p:txBody>
          <a:bodyPr wrap="square" rtlCol="0">
            <a:spAutoFit/>
          </a:bodyPr>
          <a:lstStyle/>
          <a:p>
            <a:endParaRPr lang="lv-LV" dirty="0"/>
          </a:p>
          <a:p>
            <a:endParaRPr lang="en-US" dirty="0"/>
          </a:p>
        </p:txBody>
      </p:sp>
      <p:sp>
        <p:nvSpPr>
          <p:cNvPr id="7" name="TextBox 6">
            <a:extLst>
              <a:ext uri="{FF2B5EF4-FFF2-40B4-BE49-F238E27FC236}">
                <a16:creationId xmlns:a16="http://schemas.microsoft.com/office/drawing/2014/main" id="{209D2BE4-B65C-4D58-86F7-92C350C15F07}"/>
              </a:ext>
            </a:extLst>
          </p:cNvPr>
          <p:cNvSpPr txBox="1"/>
          <p:nvPr/>
        </p:nvSpPr>
        <p:spPr>
          <a:xfrm>
            <a:off x="7718611" y="1188877"/>
            <a:ext cx="4338917" cy="4247317"/>
          </a:xfrm>
          <a:prstGeom prst="rect">
            <a:avLst/>
          </a:prstGeom>
          <a:noFill/>
        </p:spPr>
        <p:txBody>
          <a:bodyPr wrap="square" rtlCol="0">
            <a:spAutoFit/>
          </a:bodyPr>
          <a:lstStyle/>
          <a:p>
            <a:r>
              <a:rPr lang="lv-LV" b="1" dirty="0"/>
              <a:t>Rezultāti:</a:t>
            </a:r>
          </a:p>
          <a:p>
            <a:endParaRPr lang="lv-LV" dirty="0"/>
          </a:p>
          <a:p>
            <a:pPr marL="342900" indent="-342900" algn="just">
              <a:buAutoNum type="arabicParenBoth"/>
            </a:pPr>
            <a:r>
              <a:rPr lang="lv-LV" dirty="0">
                <a:ea typeface="Calibri" panose="020F0502020204030204" pitchFamily="34" charset="0"/>
                <a:cs typeface="Times New Roman" panose="02020603050405020304" pitchFamily="18" charset="0"/>
              </a:rPr>
              <a:t>S</a:t>
            </a:r>
            <a:r>
              <a:rPr lang="lv-LV" sz="1800" dirty="0">
                <a:effectLst/>
                <a:ea typeface="Calibri" panose="020F0502020204030204" pitchFamily="34" charset="0"/>
                <a:cs typeface="Times New Roman" panose="02020603050405020304" pitchFamily="18" charset="0"/>
              </a:rPr>
              <a:t>agaidāmā investīciju atmaksāšanās ir vērtējama aptuveni </a:t>
            </a:r>
            <a:r>
              <a:rPr lang="en-US" sz="1800" dirty="0">
                <a:effectLst/>
                <a:ea typeface="Calibri" panose="020F0502020204030204" pitchFamily="34" charset="0"/>
                <a:cs typeface="Times New Roman" panose="02020603050405020304" pitchFamily="18" charset="0"/>
              </a:rPr>
              <a:t>25</a:t>
            </a:r>
            <a:r>
              <a:rPr lang="lv-LV" sz="1800" dirty="0">
                <a:effectLst/>
                <a:ea typeface="Calibri" panose="020F0502020204030204" pitchFamily="34" charset="0"/>
                <a:cs typeface="Times New Roman" panose="02020603050405020304" pitchFamily="18" charset="0"/>
              </a:rPr>
              <a:t> līdz </a:t>
            </a:r>
            <a:r>
              <a:rPr lang="en-US" dirty="0">
                <a:ea typeface="Calibri" panose="020F0502020204030204" pitchFamily="34" charset="0"/>
                <a:cs typeface="Times New Roman" panose="02020603050405020304" pitchFamily="18" charset="0"/>
              </a:rPr>
              <a:t>2</a:t>
            </a:r>
            <a:r>
              <a:rPr lang="en-US" sz="1800" dirty="0">
                <a:effectLst/>
                <a:ea typeface="Calibri" panose="020F0502020204030204" pitchFamily="34" charset="0"/>
                <a:cs typeface="Times New Roman" panose="02020603050405020304" pitchFamily="18" charset="0"/>
              </a:rPr>
              <a:t>7</a:t>
            </a:r>
            <a:r>
              <a:rPr lang="lv-LV" sz="1800" dirty="0">
                <a:effectLst/>
                <a:ea typeface="Calibri" panose="020F0502020204030204" pitchFamily="34" charset="0"/>
                <a:cs typeface="Times New Roman" panose="02020603050405020304" pitchFamily="18" charset="0"/>
              </a:rPr>
              <a:t> gadu laikā, ja pieslēgumi CKS realizējas tādā veidā, kā tas ir ticis plānots;</a:t>
            </a:r>
          </a:p>
          <a:p>
            <a:pPr marL="342900" indent="-342900" algn="just">
              <a:buFontTx/>
              <a:buAutoNum type="arabicParenBoth"/>
            </a:pPr>
            <a:r>
              <a:rPr lang="en-US" dirty="0">
                <a:cs typeface="Times New Roman" panose="02020603050405020304" pitchFamily="18" charset="0"/>
              </a:rPr>
              <a:t>P</a:t>
            </a:r>
            <a:r>
              <a:rPr lang="lv-LV" dirty="0">
                <a:cs typeface="Times New Roman" panose="02020603050405020304" pitchFamily="18" charset="0"/>
              </a:rPr>
              <a:t>ieslēdzot pat mazāku ēku skaitu, Projekts joprojām ir ekonomiski pamatots plašākas ekonomiskās ietekmes kontekstā. Papildus ieguvumi veidojās ne tikai pakalpojumu sniedzējam, bet sabiedrībai kopumā un arī Ādažu novada pašvaldībai.</a:t>
            </a:r>
            <a:endParaRPr lang="en-US" dirty="0">
              <a:cs typeface="Times New Roman" panose="02020603050405020304" pitchFamily="18" charset="0"/>
            </a:endParaRPr>
          </a:p>
          <a:p>
            <a:pPr marL="342900" indent="-342900" algn="just">
              <a:buFontTx/>
              <a:buAutoNum type="arabicParenBoth"/>
            </a:pPr>
            <a:endParaRPr lang="en-US" dirty="0">
              <a:cs typeface="Times New Roman" panose="02020603050405020304" pitchFamily="18" charset="0"/>
            </a:endParaRPr>
          </a:p>
          <a:p>
            <a:pPr marL="342900" indent="-342900" algn="just">
              <a:buAutoNum type="arabicParenBoth"/>
            </a:pPr>
            <a:endParaRPr lang="en-US" dirty="0"/>
          </a:p>
        </p:txBody>
      </p:sp>
      <p:pic>
        <p:nvPicPr>
          <p:cNvPr id="8" name="Attēls 7">
            <a:extLst>
              <a:ext uri="{FF2B5EF4-FFF2-40B4-BE49-F238E27FC236}">
                <a16:creationId xmlns:a16="http://schemas.microsoft.com/office/drawing/2014/main" id="{2C8C476A-1664-9FE0-BCED-F1C4DE4E3923}"/>
              </a:ext>
            </a:extLst>
          </p:cNvPr>
          <p:cNvPicPr>
            <a:picLocks noChangeAspect="1"/>
          </p:cNvPicPr>
          <p:nvPr/>
        </p:nvPicPr>
        <p:blipFill>
          <a:blip r:embed="rId2"/>
          <a:stretch>
            <a:fillRect/>
          </a:stretch>
        </p:blipFill>
        <p:spPr>
          <a:xfrm>
            <a:off x="357006" y="1188877"/>
            <a:ext cx="7361605" cy="4717401"/>
          </a:xfrm>
          <a:prstGeom prst="rect">
            <a:avLst/>
          </a:prstGeom>
        </p:spPr>
      </p:pic>
    </p:spTree>
    <p:extLst>
      <p:ext uri="{BB962C8B-B14F-4D97-AF65-F5344CB8AC3E}">
        <p14:creationId xmlns:p14="http://schemas.microsoft.com/office/powerpoint/2010/main" val="425168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549454"/>
            <a:ext cx="10515600" cy="372812"/>
          </a:xfrm>
        </p:spPr>
        <p:txBody>
          <a:bodyPr>
            <a:noAutofit/>
          </a:bodyPr>
          <a:lstStyle/>
          <a:p>
            <a:pPr algn="ctr"/>
            <a:r>
              <a:rPr lang="lv-LV" sz="2800" b="1" i="1" u="sng" dirty="0">
                <a:latin typeface="Verdana" panose="020B0604030504040204" pitchFamily="34" charset="0"/>
                <a:ea typeface="Verdana" panose="020B0604030504040204" pitchFamily="34" charset="0"/>
                <a:cs typeface="Verdana" panose="020B0604030504040204" pitchFamily="34" charset="0"/>
              </a:rPr>
              <a:t>NEPIECIEŠAMĀS INVESTĪCIJAS</a:t>
            </a:r>
          </a:p>
        </p:txBody>
      </p:sp>
      <p:sp>
        <p:nvSpPr>
          <p:cNvPr id="2" name="TextBox 1">
            <a:extLst>
              <a:ext uri="{FF2B5EF4-FFF2-40B4-BE49-F238E27FC236}">
                <a16:creationId xmlns:a16="http://schemas.microsoft.com/office/drawing/2014/main" id="{11BA7DF4-D1C1-405E-A05B-9BEE76AB9A38}"/>
              </a:ext>
            </a:extLst>
          </p:cNvPr>
          <p:cNvSpPr txBox="1"/>
          <p:nvPr/>
        </p:nvSpPr>
        <p:spPr>
          <a:xfrm>
            <a:off x="7718611" y="1188877"/>
            <a:ext cx="4338917" cy="646331"/>
          </a:xfrm>
          <a:prstGeom prst="rect">
            <a:avLst/>
          </a:prstGeom>
          <a:noFill/>
        </p:spPr>
        <p:txBody>
          <a:bodyPr wrap="square" rtlCol="0">
            <a:spAutoFit/>
          </a:bodyPr>
          <a:lstStyle/>
          <a:p>
            <a:endParaRPr lang="lv-LV" dirty="0"/>
          </a:p>
          <a:p>
            <a:endParaRPr lang="en-US" dirty="0"/>
          </a:p>
        </p:txBody>
      </p:sp>
      <p:graphicFrame>
        <p:nvGraphicFramePr>
          <p:cNvPr id="5" name="Table 4">
            <a:extLst>
              <a:ext uri="{FF2B5EF4-FFF2-40B4-BE49-F238E27FC236}">
                <a16:creationId xmlns:a16="http://schemas.microsoft.com/office/drawing/2014/main" id="{283694CA-F29D-4E8C-8B5C-2E69F9A368EE}"/>
              </a:ext>
            </a:extLst>
          </p:cNvPr>
          <p:cNvGraphicFramePr>
            <a:graphicFrameLocks noGrp="1"/>
          </p:cNvGraphicFramePr>
          <p:nvPr>
            <p:extLst>
              <p:ext uri="{D42A27DB-BD31-4B8C-83A1-F6EECF244321}">
                <p14:modId xmlns:p14="http://schemas.microsoft.com/office/powerpoint/2010/main" val="4279699108"/>
              </p:ext>
            </p:extLst>
          </p:nvPr>
        </p:nvGraphicFramePr>
        <p:xfrm>
          <a:off x="838200" y="1071098"/>
          <a:ext cx="10363045" cy="5268978"/>
        </p:xfrm>
        <a:graphic>
          <a:graphicData uri="http://schemas.openxmlformats.org/drawingml/2006/table">
            <a:tbl>
              <a:tblPr firstRow="1" firstCol="1" bandRow="1">
                <a:tableStyleId>{00A15C55-8517-42AA-B614-E9B94910E393}</a:tableStyleId>
              </a:tblPr>
              <a:tblGrid>
                <a:gridCol w="390461">
                  <a:extLst>
                    <a:ext uri="{9D8B030D-6E8A-4147-A177-3AD203B41FA5}">
                      <a16:colId xmlns:a16="http://schemas.microsoft.com/office/drawing/2014/main" val="2094736943"/>
                    </a:ext>
                  </a:extLst>
                </a:gridCol>
                <a:gridCol w="2923612">
                  <a:extLst>
                    <a:ext uri="{9D8B030D-6E8A-4147-A177-3AD203B41FA5}">
                      <a16:colId xmlns:a16="http://schemas.microsoft.com/office/drawing/2014/main" val="703487943"/>
                    </a:ext>
                  </a:extLst>
                </a:gridCol>
                <a:gridCol w="5052974">
                  <a:extLst>
                    <a:ext uri="{9D8B030D-6E8A-4147-A177-3AD203B41FA5}">
                      <a16:colId xmlns:a16="http://schemas.microsoft.com/office/drawing/2014/main" val="985892673"/>
                    </a:ext>
                  </a:extLst>
                </a:gridCol>
                <a:gridCol w="1995998">
                  <a:extLst>
                    <a:ext uri="{9D8B030D-6E8A-4147-A177-3AD203B41FA5}">
                      <a16:colId xmlns:a16="http://schemas.microsoft.com/office/drawing/2014/main" val="1040176623"/>
                    </a:ext>
                  </a:extLst>
                </a:gridCol>
              </a:tblGrid>
              <a:tr h="389255">
                <a:tc>
                  <a:txBody>
                    <a:bodyPr/>
                    <a:lstStyle/>
                    <a:p>
                      <a:pPr marL="0" marR="0" algn="ctr">
                        <a:lnSpc>
                          <a:spcPct val="107000"/>
                        </a:lnSpc>
                        <a:spcBef>
                          <a:spcPts val="0"/>
                        </a:spcBef>
                        <a:spcAft>
                          <a:spcPts val="0"/>
                        </a:spcAft>
                      </a:pPr>
                      <a:r>
                        <a:rPr lang="lv-LV" sz="1800" dirty="0">
                          <a:effectLst/>
                        </a:rPr>
                        <a:t>Nr.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ctr">
                        <a:lnSpc>
                          <a:spcPct val="107000"/>
                        </a:lnSpc>
                        <a:spcBef>
                          <a:spcPts val="0"/>
                        </a:spcBef>
                        <a:spcAft>
                          <a:spcPts val="0"/>
                        </a:spcAft>
                      </a:pPr>
                      <a:r>
                        <a:rPr lang="lv-LV" sz="1800" dirty="0">
                          <a:effectLst/>
                        </a:rPr>
                        <a:t>Darbības, apraksts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ctr">
                        <a:lnSpc>
                          <a:spcPct val="107000"/>
                        </a:lnSpc>
                        <a:spcBef>
                          <a:spcPts val="0"/>
                        </a:spcBef>
                        <a:spcAft>
                          <a:spcPts val="0"/>
                        </a:spcAft>
                      </a:pPr>
                      <a:r>
                        <a:rPr lang="lv-LV" sz="1800" dirty="0">
                          <a:effectLst/>
                        </a:rPr>
                        <a:t>Uzdevums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ctr">
                        <a:lnSpc>
                          <a:spcPct val="107000"/>
                        </a:lnSpc>
                        <a:spcBef>
                          <a:spcPts val="0"/>
                        </a:spcBef>
                        <a:spcAft>
                          <a:spcPts val="0"/>
                        </a:spcAft>
                      </a:pPr>
                      <a:r>
                        <a:rPr lang="lv-LV" sz="1800">
                          <a:effectLst/>
                        </a:rPr>
                        <a:t>Izmaksas, EUR bez PVN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extLst>
                  <a:ext uri="{0D108BD9-81ED-4DB2-BD59-A6C34878D82A}">
                    <a16:rowId xmlns:a16="http://schemas.microsoft.com/office/drawing/2014/main" val="1682908786"/>
                  </a:ext>
                </a:extLst>
              </a:tr>
              <a:tr h="1446530">
                <a:tc>
                  <a:txBody>
                    <a:bodyPr/>
                    <a:lstStyle/>
                    <a:p>
                      <a:pPr marL="0" marR="0" algn="ctr">
                        <a:lnSpc>
                          <a:spcPct val="107000"/>
                        </a:lnSpc>
                        <a:spcBef>
                          <a:spcPts val="0"/>
                        </a:spcBef>
                        <a:spcAft>
                          <a:spcPts val="0"/>
                        </a:spcAft>
                      </a:pPr>
                      <a:r>
                        <a:rPr lang="lv-LV"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nSpc>
                          <a:spcPct val="107000"/>
                        </a:lnSpc>
                        <a:spcBef>
                          <a:spcPts val="0"/>
                        </a:spcBef>
                        <a:spcAft>
                          <a:spcPts val="0"/>
                        </a:spcAft>
                      </a:pPr>
                      <a:r>
                        <a:rPr lang="lv-LV" sz="1800" dirty="0">
                          <a:effectLst/>
                        </a:rPr>
                        <a:t>2022. gadā izstrādāts būvprojekts, kas paredz būvdarbus sadalīt divās kārtās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just">
                        <a:lnSpc>
                          <a:spcPct val="107000"/>
                        </a:lnSpc>
                        <a:spcBef>
                          <a:spcPts val="0"/>
                        </a:spcBef>
                        <a:spcAft>
                          <a:spcPts val="0"/>
                        </a:spcAft>
                      </a:pPr>
                      <a:r>
                        <a:rPr lang="lv-LV" sz="1800" u="sng" dirty="0">
                          <a:effectLst/>
                        </a:rPr>
                        <a:t>Projekta I. kārta:</a:t>
                      </a:r>
                      <a:endParaRPr lang="en-US" sz="1800" dirty="0">
                        <a:effectLst/>
                      </a:endParaRPr>
                    </a:p>
                    <a:p>
                      <a:pPr marL="342900" marR="0" lvl="0" indent="-342900" algn="just">
                        <a:lnSpc>
                          <a:spcPct val="107000"/>
                        </a:lnSpc>
                        <a:spcBef>
                          <a:spcPts val="0"/>
                        </a:spcBef>
                        <a:spcAft>
                          <a:spcPts val="0"/>
                        </a:spcAft>
                        <a:buFont typeface="+mj-lt"/>
                        <a:buAutoNum type="arabicPeriod"/>
                        <a:tabLst>
                          <a:tab pos="457200" algn="l"/>
                        </a:tabLst>
                      </a:pPr>
                      <a:r>
                        <a:rPr lang="lv-LV" sz="1800" dirty="0">
                          <a:effectLst/>
                        </a:rPr>
                        <a:t>NAI ar jaudu 150 m³/dnn;</a:t>
                      </a:r>
                      <a:endParaRPr lang="en-US" sz="1800" dirty="0">
                        <a:effectLst/>
                      </a:endParaRPr>
                    </a:p>
                    <a:p>
                      <a:pPr marL="342900" marR="0" lvl="0" indent="-342900" algn="just">
                        <a:lnSpc>
                          <a:spcPct val="107000"/>
                        </a:lnSpc>
                        <a:spcBef>
                          <a:spcPts val="0"/>
                        </a:spcBef>
                        <a:spcAft>
                          <a:spcPts val="0"/>
                        </a:spcAft>
                        <a:buFont typeface="+mj-lt"/>
                        <a:buAutoNum type="arabicPeriod"/>
                        <a:tabLst>
                          <a:tab pos="457200" algn="l"/>
                        </a:tabLst>
                      </a:pPr>
                      <a:r>
                        <a:rPr lang="lv-LV" sz="1800" dirty="0">
                          <a:effectLst/>
                        </a:rPr>
                        <a:t>Priekšattīrīšanas ēka 10x10 m; </a:t>
                      </a:r>
                      <a:endParaRPr lang="en-US" sz="1800" dirty="0">
                        <a:effectLst/>
                      </a:endParaRPr>
                    </a:p>
                    <a:p>
                      <a:pPr marL="342900" marR="0" lvl="0" indent="-342900" algn="just">
                        <a:lnSpc>
                          <a:spcPct val="107000"/>
                        </a:lnSpc>
                        <a:spcBef>
                          <a:spcPts val="0"/>
                        </a:spcBef>
                        <a:spcAft>
                          <a:spcPts val="0"/>
                        </a:spcAft>
                        <a:buFont typeface="+mj-lt"/>
                        <a:buAutoNum type="arabicPeriod"/>
                        <a:tabLst>
                          <a:tab pos="457200" algn="l"/>
                        </a:tabLst>
                      </a:pPr>
                      <a:r>
                        <a:rPr lang="lv-LV" sz="1800" dirty="0">
                          <a:effectLst/>
                        </a:rPr>
                        <a:t>Smalkās restes priekšattīrīšanas ēkā.</a:t>
                      </a:r>
                      <a:endParaRPr lang="en-US" sz="1800" dirty="0">
                        <a:effectLst/>
                      </a:endParaRPr>
                    </a:p>
                    <a:p>
                      <a:pPr marL="0" marR="0" algn="just">
                        <a:lnSpc>
                          <a:spcPct val="107000"/>
                        </a:lnSpc>
                        <a:spcBef>
                          <a:spcPts val="0"/>
                        </a:spcBef>
                        <a:spcAft>
                          <a:spcPts val="0"/>
                        </a:spcAft>
                      </a:pPr>
                      <a:r>
                        <a:rPr lang="lv-LV" sz="1800" u="sng" dirty="0">
                          <a:effectLst/>
                        </a:rPr>
                        <a:t>Projekta II.kārta:</a:t>
                      </a:r>
                      <a:endParaRPr lang="en-US" sz="1800" dirty="0">
                        <a:effectLst/>
                      </a:endParaRPr>
                    </a:p>
                    <a:p>
                      <a:pPr marL="342900" marR="0" lvl="0" indent="-342900" algn="just">
                        <a:lnSpc>
                          <a:spcPct val="107000"/>
                        </a:lnSpc>
                        <a:spcBef>
                          <a:spcPts val="0"/>
                        </a:spcBef>
                        <a:spcAft>
                          <a:spcPts val="0"/>
                        </a:spcAft>
                        <a:buFont typeface="+mj-lt"/>
                        <a:buAutoNum type="arabicPeriod"/>
                        <a:tabLst>
                          <a:tab pos="457200" algn="l"/>
                        </a:tabLst>
                      </a:pPr>
                      <a:r>
                        <a:rPr lang="lv-LV" sz="1800" dirty="0">
                          <a:effectLst/>
                        </a:rPr>
                        <a:t>Palielināt NAI jaudu līdz 300 m³/dnn</a:t>
                      </a:r>
                      <a:endParaRPr lang="en-US" sz="1800" dirty="0">
                        <a:effectLst/>
                      </a:endParaRPr>
                    </a:p>
                    <a:p>
                      <a:pPr marL="342900" marR="0" lvl="0" indent="-342900" algn="just">
                        <a:lnSpc>
                          <a:spcPct val="107000"/>
                        </a:lnSpc>
                        <a:spcBef>
                          <a:spcPts val="0"/>
                        </a:spcBef>
                        <a:spcAft>
                          <a:spcPts val="0"/>
                        </a:spcAft>
                        <a:buFont typeface="+mj-lt"/>
                        <a:buAutoNum type="arabicPeriod"/>
                        <a:tabLst>
                          <a:tab pos="457200" algn="l"/>
                        </a:tabLst>
                      </a:pPr>
                      <a:r>
                        <a:rPr lang="lv-LV" sz="1800" dirty="0">
                          <a:effectLst/>
                        </a:rPr>
                        <a:t>Septisko ūdeņu pieņemšanas kamera. Restes, sūkņi un automātika;</a:t>
                      </a:r>
                      <a:endParaRPr lang="en-US" sz="1800" dirty="0">
                        <a:effectLst/>
                      </a:endParaRPr>
                    </a:p>
                    <a:p>
                      <a:pPr marL="342900" marR="0" lvl="0" indent="-342900" algn="just">
                        <a:lnSpc>
                          <a:spcPct val="107000"/>
                        </a:lnSpc>
                        <a:spcBef>
                          <a:spcPts val="0"/>
                        </a:spcBef>
                        <a:spcAft>
                          <a:spcPts val="0"/>
                        </a:spcAft>
                        <a:buFont typeface="+mj-lt"/>
                        <a:buAutoNum type="arabicPeriod"/>
                        <a:tabLst>
                          <a:tab pos="457200" algn="l"/>
                        </a:tabLst>
                      </a:pPr>
                      <a:r>
                        <a:rPr lang="lv-LV" sz="1800" dirty="0">
                          <a:effectLst/>
                        </a:rPr>
                        <a:t>Dūņu prese.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ctr">
                        <a:lnSpc>
                          <a:spcPct val="107000"/>
                        </a:lnSpc>
                        <a:spcBef>
                          <a:spcPts val="0"/>
                        </a:spcBef>
                        <a:spcAft>
                          <a:spcPts val="0"/>
                        </a:spcAft>
                      </a:pPr>
                      <a:r>
                        <a:rPr lang="lv-LV" sz="1800" dirty="0">
                          <a:effectLst/>
                        </a:rPr>
                        <a:t>30 000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extLst>
                  <a:ext uri="{0D108BD9-81ED-4DB2-BD59-A6C34878D82A}">
                    <a16:rowId xmlns:a16="http://schemas.microsoft.com/office/drawing/2014/main" val="1589310547"/>
                  </a:ext>
                </a:extLst>
              </a:tr>
              <a:tr h="309245">
                <a:tc>
                  <a:txBody>
                    <a:bodyPr/>
                    <a:lstStyle/>
                    <a:p>
                      <a:pPr marL="0" marR="0" algn="ctr">
                        <a:lnSpc>
                          <a:spcPct val="107000"/>
                        </a:lnSpc>
                        <a:spcBef>
                          <a:spcPts val="0"/>
                        </a:spcBef>
                        <a:spcAft>
                          <a:spcPts val="0"/>
                        </a:spcAft>
                      </a:pPr>
                      <a:r>
                        <a:rPr lang="lv-LV"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nSpc>
                          <a:spcPct val="107000"/>
                        </a:lnSpc>
                        <a:spcBef>
                          <a:spcPts val="0"/>
                        </a:spcBef>
                        <a:spcAft>
                          <a:spcPts val="0"/>
                        </a:spcAft>
                      </a:pPr>
                      <a:r>
                        <a:rPr lang="lv-LV" sz="1800" dirty="0">
                          <a:effectLst/>
                        </a:rPr>
                        <a:t>I. kārtas būvniecība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just">
                        <a:lnSpc>
                          <a:spcPct val="107000"/>
                        </a:lnSpc>
                        <a:spcBef>
                          <a:spcPts val="0"/>
                        </a:spcBef>
                        <a:spcAft>
                          <a:spcPts val="0"/>
                        </a:spcAft>
                      </a:pPr>
                      <a:r>
                        <a:rPr lang="lv-LV" sz="1800" dirty="0">
                          <a:effectLst/>
                        </a:rPr>
                        <a:t>Izbūvēt NAI ar jaudu 150 m³/dnn un priekšattīrīšanas ēku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ctr">
                        <a:lnSpc>
                          <a:spcPct val="107000"/>
                        </a:lnSpc>
                        <a:spcBef>
                          <a:spcPts val="0"/>
                        </a:spcBef>
                        <a:spcAft>
                          <a:spcPts val="0"/>
                        </a:spcAft>
                      </a:pPr>
                      <a:r>
                        <a:rPr lang="lv-LV" sz="1800">
                          <a:effectLst/>
                        </a:rPr>
                        <a:t>789 642</a:t>
                      </a:r>
                      <a:endParaRPr lang="lv-LV" sz="1800" dirty="0">
                        <a:effectLst/>
                      </a:endParaRPr>
                    </a:p>
                    <a:p>
                      <a:pPr marL="0" marR="0" algn="ctr">
                        <a:lnSpc>
                          <a:spcPct val="107000"/>
                        </a:lnSpc>
                        <a:spcBef>
                          <a:spcPts val="0"/>
                        </a:spcBef>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(Pēc iepirkuma procedūras rezultātiem)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extLst>
                  <a:ext uri="{0D108BD9-81ED-4DB2-BD59-A6C34878D82A}">
                    <a16:rowId xmlns:a16="http://schemas.microsoft.com/office/drawing/2014/main" val="3112971618"/>
                  </a:ext>
                </a:extLst>
              </a:tr>
              <a:tr h="423545">
                <a:tc>
                  <a:txBody>
                    <a:bodyPr/>
                    <a:lstStyle/>
                    <a:p>
                      <a:pPr marL="0" marR="0" algn="ctr">
                        <a:lnSpc>
                          <a:spcPct val="107000"/>
                        </a:lnSpc>
                        <a:spcBef>
                          <a:spcPts val="0"/>
                        </a:spcBef>
                        <a:spcAft>
                          <a:spcPts val="0"/>
                        </a:spcAft>
                      </a:pPr>
                      <a:r>
                        <a:rPr lang="lv-LV"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nSpc>
                          <a:spcPct val="107000"/>
                        </a:lnSpc>
                        <a:spcBef>
                          <a:spcPts val="0"/>
                        </a:spcBef>
                        <a:spcAft>
                          <a:spcPts val="0"/>
                        </a:spcAft>
                      </a:pPr>
                      <a:r>
                        <a:rPr lang="lv-LV" sz="1800" dirty="0">
                          <a:effectLst/>
                        </a:rPr>
                        <a:t>II. kārtas būvniecība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just">
                        <a:lnSpc>
                          <a:spcPct val="107000"/>
                        </a:lnSpc>
                        <a:spcBef>
                          <a:spcPts val="0"/>
                        </a:spcBef>
                        <a:spcAft>
                          <a:spcPts val="0"/>
                        </a:spcAft>
                      </a:pPr>
                      <a:r>
                        <a:rPr lang="lv-LV" sz="1800">
                          <a:effectLst/>
                        </a:rPr>
                        <a:t>Izbūvēt NAI, palielinot to jaudu līdz 300 m³/dnn, izbūvēt septisko notekūdeņu pieņemšanas kameru, dūņu presi un dūņu lauku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tc>
                  <a:txBody>
                    <a:bodyPr/>
                    <a:lstStyle/>
                    <a:p>
                      <a:pPr marL="0" marR="0" algn="ctr">
                        <a:lnSpc>
                          <a:spcPct val="107000"/>
                        </a:lnSpc>
                        <a:spcBef>
                          <a:spcPts val="0"/>
                        </a:spcBef>
                        <a:spcAft>
                          <a:spcPts val="0"/>
                        </a:spcAft>
                      </a:pPr>
                      <a:r>
                        <a:rPr lang="lv-LV" sz="1800" dirty="0">
                          <a:effectLst/>
                        </a:rPr>
                        <a:t>300 000</a:t>
                      </a:r>
                    </a:p>
                    <a:p>
                      <a:pPr marL="0" marR="0" algn="ctr">
                        <a:lnSpc>
                          <a:spcPct val="107000"/>
                        </a:lnSpc>
                        <a:spcBef>
                          <a:spcPts val="0"/>
                        </a:spcBef>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(Pēc būvprojekta tāmes)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020" marR="33020" marT="9525" marB="0" anchor="ctr"/>
                </a:tc>
                <a:extLst>
                  <a:ext uri="{0D108BD9-81ED-4DB2-BD59-A6C34878D82A}">
                    <a16:rowId xmlns:a16="http://schemas.microsoft.com/office/drawing/2014/main" val="2099159040"/>
                  </a:ext>
                </a:extLst>
              </a:tr>
            </a:tbl>
          </a:graphicData>
        </a:graphic>
      </p:graphicFrame>
    </p:spTree>
    <p:extLst>
      <p:ext uri="{BB962C8B-B14F-4D97-AF65-F5344CB8AC3E}">
        <p14:creationId xmlns:p14="http://schemas.microsoft.com/office/powerpoint/2010/main" val="236032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10BE-4338-4818-BD37-B6509FFB94B1}"/>
              </a:ext>
            </a:extLst>
          </p:cNvPr>
          <p:cNvSpPr>
            <a:spLocks noGrp="1"/>
          </p:cNvSpPr>
          <p:nvPr>
            <p:ph type="title"/>
          </p:nvPr>
        </p:nvSpPr>
        <p:spPr>
          <a:xfrm>
            <a:off x="838200" y="2651125"/>
            <a:ext cx="10515600" cy="1325563"/>
          </a:xfrm>
        </p:spPr>
        <p:txBody>
          <a:bodyPr/>
          <a:lstStyle/>
          <a:p>
            <a:pPr algn="ctr"/>
            <a:r>
              <a:rPr lang="lv-LV" dirty="0"/>
              <a:t>Paldies </a:t>
            </a:r>
            <a:endParaRPr lang="en-US" dirty="0"/>
          </a:p>
        </p:txBody>
      </p:sp>
    </p:spTree>
    <p:extLst>
      <p:ext uri="{BB962C8B-B14F-4D97-AF65-F5344CB8AC3E}">
        <p14:creationId xmlns:p14="http://schemas.microsoft.com/office/powerpoint/2010/main" val="150331353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1741</TotalTime>
  <Words>882</Words>
  <Application>Microsoft Office PowerPoint</Application>
  <PresentationFormat>Widescreen</PresentationFormat>
  <Paragraphs>138</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Arial Narrow</vt:lpstr>
      <vt:lpstr>Calibri</vt:lpstr>
      <vt:lpstr>Calibri Light</vt:lpstr>
      <vt:lpstr>Gill Sans MT</vt:lpstr>
      <vt:lpstr>Impact</vt:lpstr>
      <vt:lpstr>Times New Roman</vt:lpstr>
      <vt:lpstr>Verdana</vt:lpstr>
      <vt:lpstr>Badge</vt:lpstr>
      <vt:lpstr>Office Theme</vt:lpstr>
      <vt:lpstr>Notekūdeņu attīrīšanas iekārtas «Meldrukalns»(NAI), Kalngalē, Ādažu novadā</vt:lpstr>
      <vt:lpstr>Esošā situācija </vt:lpstr>
      <vt:lpstr>PLĀNOTĀ KALNGALES CIEMA ATTĪSTĪBA (I)</vt:lpstr>
      <vt:lpstr>PLĀNOTĀ KALNGALES CIEMA ATTĪSTĪBA (II)</vt:lpstr>
      <vt:lpstr>PROGNOZĒTIE SAVĀKTIE NOTEKŪDEŅI (I)</vt:lpstr>
      <vt:lpstr>PROGNOZĒTIE SAVĀKTIE NOTEKŪDEŅI (II)</vt:lpstr>
      <vt:lpstr>ATMAKSĀŠANĀS</vt:lpstr>
      <vt:lpstr>NEPIECIEŠAMĀS INVESTĪCIJAS</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Inita Henilane</dc:creator>
  <cp:lastModifiedBy>Sintija Tenisa</cp:lastModifiedBy>
  <cp:revision>123</cp:revision>
  <dcterms:created xsi:type="dcterms:W3CDTF">2021-07-26T05:54:30Z</dcterms:created>
  <dcterms:modified xsi:type="dcterms:W3CDTF">2024-05-28T07:07:09Z</dcterms:modified>
</cp:coreProperties>
</file>