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8" r:id="rId1"/>
  </p:sldMasterIdLst>
  <p:notesMasterIdLst>
    <p:notesMasterId r:id="rId40"/>
  </p:notesMasterIdLst>
  <p:sldIdLst>
    <p:sldId id="432" r:id="rId2"/>
    <p:sldId id="257" r:id="rId3"/>
    <p:sldId id="434" r:id="rId4"/>
    <p:sldId id="442" r:id="rId5"/>
    <p:sldId id="433" r:id="rId6"/>
    <p:sldId id="435" r:id="rId7"/>
    <p:sldId id="467" r:id="rId8"/>
    <p:sldId id="444" r:id="rId9"/>
    <p:sldId id="445" r:id="rId10"/>
    <p:sldId id="446" r:id="rId11"/>
    <p:sldId id="447" r:id="rId12"/>
    <p:sldId id="448" r:id="rId13"/>
    <p:sldId id="476" r:id="rId14"/>
    <p:sldId id="449" r:id="rId15"/>
    <p:sldId id="450" r:id="rId16"/>
    <p:sldId id="451" r:id="rId17"/>
    <p:sldId id="452" r:id="rId18"/>
    <p:sldId id="468" r:id="rId19"/>
    <p:sldId id="454" r:id="rId20"/>
    <p:sldId id="455" r:id="rId21"/>
    <p:sldId id="456" r:id="rId22"/>
    <p:sldId id="457" r:id="rId23"/>
    <p:sldId id="458" r:id="rId24"/>
    <p:sldId id="459" r:id="rId25"/>
    <p:sldId id="469" r:id="rId26"/>
    <p:sldId id="460" r:id="rId27"/>
    <p:sldId id="461" r:id="rId28"/>
    <p:sldId id="462" r:id="rId29"/>
    <p:sldId id="463" r:id="rId30"/>
    <p:sldId id="470" r:id="rId31"/>
    <p:sldId id="471" r:id="rId32"/>
    <p:sldId id="472" r:id="rId33"/>
    <p:sldId id="473" r:id="rId34"/>
    <p:sldId id="465" r:id="rId35"/>
    <p:sldId id="475" r:id="rId36"/>
    <p:sldId id="474" r:id="rId37"/>
    <p:sldId id="466" r:id="rId38"/>
    <p:sldId id="282" r:id="rId39"/>
  </p:sldIdLst>
  <p:sldSz cx="18288000" cy="10287000"/>
  <p:notesSz cx="6858000" cy="9144000"/>
  <p:embeddedFontLst>
    <p:embeddedFont>
      <p:font typeface="Montserrat" pitchFamily="2" charset="-70"/>
      <p:regular r:id="rId41"/>
      <p:bold r:id="rId42"/>
      <p:italic r:id="rId43"/>
      <p:boldItalic r:id="rId44"/>
    </p:embeddedFont>
  </p:embeddedFontLst>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BC134-7B5B-B442-AA6C-8768B5ED0E5D}">
          <p14:sldIdLst>
            <p14:sldId id="432"/>
            <p14:sldId id="257"/>
            <p14:sldId id="434"/>
            <p14:sldId id="442"/>
            <p14:sldId id="433"/>
            <p14:sldId id="435"/>
            <p14:sldId id="467"/>
            <p14:sldId id="444"/>
            <p14:sldId id="445"/>
            <p14:sldId id="446"/>
            <p14:sldId id="447"/>
            <p14:sldId id="448"/>
            <p14:sldId id="476"/>
            <p14:sldId id="449"/>
            <p14:sldId id="450"/>
            <p14:sldId id="451"/>
            <p14:sldId id="452"/>
            <p14:sldId id="468"/>
            <p14:sldId id="454"/>
            <p14:sldId id="455"/>
            <p14:sldId id="456"/>
            <p14:sldId id="457"/>
            <p14:sldId id="458"/>
            <p14:sldId id="459"/>
            <p14:sldId id="469"/>
            <p14:sldId id="460"/>
            <p14:sldId id="461"/>
            <p14:sldId id="462"/>
            <p14:sldId id="463"/>
            <p14:sldId id="470"/>
            <p14:sldId id="471"/>
            <p14:sldId id="472"/>
            <p14:sldId id="473"/>
            <p14:sldId id="465"/>
            <p14:sldId id="475"/>
            <p14:sldId id="474"/>
            <p14:sldId id="466"/>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847"/>
    <a:srgbClr val="06295E"/>
    <a:srgbClr val="6F8E9F"/>
    <a:srgbClr val="0F162B"/>
    <a:srgbClr val="AA4839"/>
    <a:srgbClr val="4D4D4C"/>
    <a:srgbClr val="C04900"/>
    <a:srgbClr val="77A4BE"/>
    <a:srgbClr val="E1BF41"/>
    <a:srgbClr val="DBD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4645" autoAdjust="0"/>
  </p:normalViewPr>
  <p:slideViewPr>
    <p:cSldViewPr>
      <p:cViewPr varScale="1">
        <p:scale>
          <a:sx n="53" d="100"/>
          <a:sy n="53" d="100"/>
        </p:scale>
        <p:origin x="786" y="90"/>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40898-2DF1-4D8F-AE17-39A1D6984F24}" type="doc">
      <dgm:prSet loTypeId="urn:microsoft.com/office/officeart/2009/3/layout/SubStepProcess" loCatId="process" qsTypeId="urn:microsoft.com/office/officeart/2005/8/quickstyle/simple2" qsCatId="simple" csTypeId="urn:microsoft.com/office/officeart/2005/8/colors/accent0_3" csCatId="mainScheme" phldr="1"/>
      <dgm:spPr/>
      <dgm:t>
        <a:bodyPr rtlCol="0"/>
        <a:lstStyle/>
        <a:p>
          <a:pPr rtl="0"/>
          <a:endParaRPr lang="en-US"/>
        </a:p>
      </dgm:t>
    </dgm:pt>
    <dgm:pt modelId="{9D7245CC-C513-4418-88A9-FE3B1E65B2E6}">
      <dgm:prSet phldrT="[Text]"/>
      <dgm:spPr>
        <a:solidFill>
          <a:srgbClr val="0F162B"/>
        </a:solidFill>
      </dgm:spPr>
      <dgm:t>
        <a:bodyPr rtlCol="0"/>
        <a:lstStyle/>
        <a:p>
          <a:pPr rtl="0">
            <a:lnSpc>
              <a:spcPct val="100000"/>
            </a:lnSpc>
          </a:pPr>
          <a:r>
            <a:rPr lang="lv-LV" noProof="0" dirty="0"/>
            <a:t>Ādažu pilsētas padome</a:t>
          </a:r>
        </a:p>
      </dgm:t>
      <dgm:extLst>
        <a:ext uri="{E40237B7-FDA0-4F09-8148-C483321AD2D9}">
          <dgm14:cNvPr xmlns:dgm14="http://schemas.microsoft.com/office/drawing/2010/diagram" id="0" name="" title="Step 1 title"/>
        </a:ext>
      </dgm:extLst>
    </dgm:pt>
    <dgm:pt modelId="{BA82D20F-7643-4561-9DFF-B2172D0A7A78}" type="parTrans" cxnId="{CBF9B2FB-7EBD-4075-AC6F-60BF21993DF6}">
      <dgm:prSet/>
      <dgm:spPr/>
      <dgm:t>
        <a:bodyPr rtlCol="0"/>
        <a:lstStyle/>
        <a:p>
          <a:pPr rtl="0"/>
          <a:endParaRPr lang="en-US"/>
        </a:p>
      </dgm:t>
    </dgm:pt>
    <dgm:pt modelId="{7D16FFE3-4DF9-4DB4-B6EC-52A5CA8D5039}" type="sibTrans" cxnId="{CBF9B2FB-7EBD-4075-AC6F-60BF21993DF6}">
      <dgm:prSet/>
      <dgm:spPr/>
      <dgm:t>
        <a:bodyPr rtlCol="0"/>
        <a:lstStyle/>
        <a:p>
          <a:pPr rtl="0"/>
          <a:endParaRPr lang="en-US"/>
        </a:p>
      </dgm:t>
    </dgm:pt>
    <dgm:pt modelId="{BC0472DC-64F1-48AD-8B64-6FA9C7403D15}">
      <dgm:prSet phldrT="[Text]"/>
      <dgm:spPr>
        <a:solidFill>
          <a:srgbClr val="6F8E9F"/>
        </a:solidFill>
      </dgm:spPr>
      <dgm:t>
        <a:bodyPr rtlCol="0"/>
        <a:lstStyle/>
        <a:p>
          <a:pPr rtl="0">
            <a:lnSpc>
              <a:spcPct val="100000"/>
            </a:lnSpc>
          </a:pPr>
          <a:r>
            <a:rPr lang="lv-LV" noProof="0" dirty="0"/>
            <a:t>Carnikavas pagasta padome</a:t>
          </a:r>
        </a:p>
      </dgm:t>
      <dgm:extLst>
        <a:ext uri="{E40237B7-FDA0-4F09-8148-C483321AD2D9}">
          <dgm14:cNvPr xmlns:dgm14="http://schemas.microsoft.com/office/drawing/2010/diagram" id="0" name="" title="Step 2 title"/>
        </a:ext>
      </dgm:extLst>
    </dgm:pt>
    <dgm:pt modelId="{747A26ED-D681-4448-8E66-C46D18B93DE8}" type="parTrans" cxnId="{AF2A78B8-ADAE-4E5C-940F-9F8888F132C2}">
      <dgm:prSet/>
      <dgm:spPr/>
      <dgm:t>
        <a:bodyPr rtlCol="0"/>
        <a:lstStyle/>
        <a:p>
          <a:pPr rtl="0"/>
          <a:endParaRPr lang="en-US"/>
        </a:p>
      </dgm:t>
    </dgm:pt>
    <dgm:pt modelId="{944A1DDB-8321-49E9-AA97-0278D35B80B5}" type="sibTrans" cxnId="{AF2A78B8-ADAE-4E5C-940F-9F8888F132C2}">
      <dgm:prSet/>
      <dgm:spPr/>
      <dgm:t>
        <a:bodyPr rtlCol="0"/>
        <a:lstStyle/>
        <a:p>
          <a:pPr rtl="0"/>
          <a:endParaRPr lang="en-US"/>
        </a:p>
      </dgm:t>
    </dgm:pt>
    <dgm:pt modelId="{27C64AE5-531A-C242-A5F7-CF17EF87DD98}">
      <dgm:prSet phldrT="[Text]"/>
      <dgm:spPr>
        <a:solidFill>
          <a:srgbClr val="CDC847"/>
        </a:solidFill>
      </dgm:spPr>
      <dgm:t>
        <a:bodyPr rtlCol="0"/>
        <a:lstStyle/>
        <a:p>
          <a:pPr rtl="0">
            <a:lnSpc>
              <a:spcPct val="100000"/>
            </a:lnSpc>
          </a:pPr>
          <a:r>
            <a:rPr lang="lv-LV" noProof="0" dirty="0">
              <a:solidFill>
                <a:schemeClr val="tx1">
                  <a:lumMod val="85000"/>
                  <a:lumOff val="15000"/>
                </a:schemeClr>
              </a:solidFill>
            </a:rPr>
            <a:t>Ādažu pagasta padome</a:t>
          </a:r>
        </a:p>
      </dgm:t>
      <dgm:extLst>
        <a:ext uri="{E40237B7-FDA0-4F09-8148-C483321AD2D9}">
          <dgm14:cNvPr xmlns:dgm14="http://schemas.microsoft.com/office/drawing/2010/diagram" id="0" name="" title="Step 2 title"/>
        </a:ext>
      </dgm:extLst>
    </dgm:pt>
    <dgm:pt modelId="{5A922286-FD0A-8E4C-84AF-F32660E97250}" type="parTrans" cxnId="{77A353FD-04FE-0147-912F-BF42384E0280}">
      <dgm:prSet/>
      <dgm:spPr/>
      <dgm:t>
        <a:bodyPr/>
        <a:lstStyle/>
        <a:p>
          <a:endParaRPr lang="en-GB"/>
        </a:p>
      </dgm:t>
    </dgm:pt>
    <dgm:pt modelId="{573ECBF1-4DBB-6D4C-9BBC-9D6DA4634FF8}" type="sibTrans" cxnId="{77A353FD-04FE-0147-912F-BF42384E0280}">
      <dgm:prSet/>
      <dgm:spPr/>
      <dgm:t>
        <a:bodyPr/>
        <a:lstStyle/>
        <a:p>
          <a:endParaRPr lang="en-GB"/>
        </a:p>
      </dgm:t>
    </dgm:pt>
    <dgm:pt modelId="{9E794874-E835-4261-8C21-E61C6607B839}" type="pres">
      <dgm:prSet presAssocID="{03B40898-2DF1-4D8F-AE17-39A1D6984F24}" presName="Name0" presStyleCnt="0">
        <dgm:presLayoutVars>
          <dgm:chMax val="7"/>
          <dgm:dir/>
          <dgm:animOne val="branch"/>
        </dgm:presLayoutVars>
      </dgm:prSet>
      <dgm:spPr/>
    </dgm:pt>
    <dgm:pt modelId="{D718A1FA-DE39-4FEF-A773-C3A85F9341BF}" type="pres">
      <dgm:prSet presAssocID="{9D7245CC-C513-4418-88A9-FE3B1E65B2E6}" presName="parTx1" presStyleLbl="node1" presStyleIdx="0" presStyleCnt="3" custLinFactX="100000" custLinFactNeighborX="102329" custLinFactNeighborY="-18236"/>
      <dgm:spPr/>
    </dgm:pt>
    <dgm:pt modelId="{9516C0B1-1CF0-4A25-A61B-329C4E78EC3F}" type="pres">
      <dgm:prSet presAssocID="{BC0472DC-64F1-48AD-8B64-6FA9C7403D15}" presName="parTx2" presStyleLbl="node1" presStyleIdx="1" presStyleCnt="3" custLinFactNeighborX="1143" custLinFactNeighborY="1425"/>
      <dgm:spPr/>
    </dgm:pt>
    <dgm:pt modelId="{3A163229-6F2B-8A4B-B88B-2E0B228F251E}" type="pres">
      <dgm:prSet presAssocID="{27C64AE5-531A-C242-A5F7-CF17EF87DD98}" presName="parTx3" presStyleLbl="node1" presStyleIdx="2" presStyleCnt="3" custLinFactX="-100000" custLinFactNeighborX="-100117" custLinFactNeighborY="18335"/>
      <dgm:spPr/>
    </dgm:pt>
  </dgm:ptLst>
  <dgm:cxnLst>
    <dgm:cxn modelId="{B5A9D889-05A6-4F86-BCFC-EAE5386F0AB9}" type="presOf" srcId="{BC0472DC-64F1-48AD-8B64-6FA9C7403D15}" destId="{9516C0B1-1CF0-4A25-A61B-329C4E78EC3F}" srcOrd="0" destOrd="0" presId="urn:microsoft.com/office/officeart/2009/3/layout/SubStepProcess"/>
    <dgm:cxn modelId="{E360C7A5-32A6-43FC-A739-6C1EC53E06DF}" type="presOf" srcId="{03B40898-2DF1-4D8F-AE17-39A1D6984F24}" destId="{9E794874-E835-4261-8C21-E61C6607B839}" srcOrd="0" destOrd="0" presId="urn:microsoft.com/office/officeart/2009/3/layout/SubStepProcess"/>
    <dgm:cxn modelId="{AF2A78B8-ADAE-4E5C-940F-9F8888F132C2}" srcId="{03B40898-2DF1-4D8F-AE17-39A1D6984F24}" destId="{BC0472DC-64F1-48AD-8B64-6FA9C7403D15}" srcOrd="1" destOrd="0" parTransId="{747A26ED-D681-4448-8E66-C46D18B93DE8}" sibTransId="{944A1DDB-8321-49E9-AA97-0278D35B80B5}"/>
    <dgm:cxn modelId="{BB40D1BC-F804-1449-BF9D-854084A15650}" type="presOf" srcId="{27C64AE5-531A-C242-A5F7-CF17EF87DD98}" destId="{3A163229-6F2B-8A4B-B88B-2E0B228F251E}" srcOrd="0" destOrd="0" presId="urn:microsoft.com/office/officeart/2009/3/layout/SubStepProcess"/>
    <dgm:cxn modelId="{672C17D3-6A9E-4B79-8011-6AF6FE9BD9F4}" type="presOf" srcId="{9D7245CC-C513-4418-88A9-FE3B1E65B2E6}" destId="{D718A1FA-DE39-4FEF-A773-C3A85F9341BF}" srcOrd="0" destOrd="0" presId="urn:microsoft.com/office/officeart/2009/3/layout/SubStepProcess"/>
    <dgm:cxn modelId="{CBF9B2FB-7EBD-4075-AC6F-60BF21993DF6}" srcId="{03B40898-2DF1-4D8F-AE17-39A1D6984F24}" destId="{9D7245CC-C513-4418-88A9-FE3B1E65B2E6}" srcOrd="0" destOrd="0" parTransId="{BA82D20F-7643-4561-9DFF-B2172D0A7A78}" sibTransId="{7D16FFE3-4DF9-4DB4-B6EC-52A5CA8D5039}"/>
    <dgm:cxn modelId="{77A353FD-04FE-0147-912F-BF42384E0280}" srcId="{03B40898-2DF1-4D8F-AE17-39A1D6984F24}" destId="{27C64AE5-531A-C242-A5F7-CF17EF87DD98}" srcOrd="2" destOrd="0" parTransId="{5A922286-FD0A-8E4C-84AF-F32660E97250}" sibTransId="{573ECBF1-4DBB-6D4C-9BBC-9D6DA4634FF8}"/>
    <dgm:cxn modelId="{71ACAF8E-DF10-426F-955C-9AD1FE2FB106}" type="presParOf" srcId="{9E794874-E835-4261-8C21-E61C6607B839}" destId="{D718A1FA-DE39-4FEF-A773-C3A85F9341BF}" srcOrd="0" destOrd="0" presId="urn:microsoft.com/office/officeart/2009/3/layout/SubStepProcess"/>
    <dgm:cxn modelId="{AA4BDA4E-5E59-4B59-8016-8B76E711007F}" type="presParOf" srcId="{9E794874-E835-4261-8C21-E61C6607B839}" destId="{9516C0B1-1CF0-4A25-A61B-329C4E78EC3F}" srcOrd="1" destOrd="0" presId="urn:microsoft.com/office/officeart/2009/3/layout/SubStepProcess"/>
    <dgm:cxn modelId="{D122B629-C62A-224E-82C6-B34825942D4C}" type="presParOf" srcId="{9E794874-E835-4261-8C21-E61C6607B839}" destId="{3A163229-6F2B-8A4B-B88B-2E0B228F251E}" srcOrd="2"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3B40898-2DF1-4D8F-AE17-39A1D6984F24}" type="doc">
      <dgm:prSet loTypeId="urn:microsoft.com/office/officeart/2005/8/layout/process2" loCatId="process" qsTypeId="urn:microsoft.com/office/officeart/2005/8/quickstyle/simple1" qsCatId="simple" csTypeId="urn:microsoft.com/office/officeart/2005/8/colors/accent1_5" csCatId="accent1" phldr="1"/>
      <dgm:spPr/>
      <dgm:t>
        <a:bodyPr rtlCol="0"/>
        <a:lstStyle/>
        <a:p>
          <a:pPr rtl="0"/>
          <a:endParaRPr lang="en-US"/>
        </a:p>
      </dgm:t>
    </dgm:pt>
    <dgm:pt modelId="{9D7245CC-C513-4418-88A9-FE3B1E65B2E6}">
      <dgm:prSet phldrT="[Text]" custT="1"/>
      <dgm:spPr>
        <a:solidFill>
          <a:srgbClr val="CDC847">
            <a:alpha val="90000"/>
          </a:srgbClr>
        </a:solidFill>
      </dgm:spPr>
      <dgm:t>
        <a:bodyPr rtlCol="0"/>
        <a:lstStyle/>
        <a:p>
          <a:pPr algn="l" rtl="0">
            <a:lnSpc>
              <a:spcPct val="100000"/>
            </a:lnSpc>
          </a:pPr>
          <a:r>
            <a:rPr lang="lv-LV" sz="2600" noProof="0" dirty="0">
              <a:solidFill>
                <a:schemeClr val="tx1">
                  <a:lumMod val="95000"/>
                  <a:lumOff val="5000"/>
                </a:schemeClr>
              </a:solidFill>
              <a:latin typeface="Montserrat" pitchFamily="2" charset="77"/>
            </a:rPr>
            <a:t>6.1. Pašvaldības administratīvās teritorijas labiekārtošana un sanitārā tīrība: </a:t>
          </a:r>
        </a:p>
        <a:p>
          <a:pPr algn="l" rtl="0">
            <a:lnSpc>
              <a:spcPct val="100000"/>
            </a:lnSpc>
          </a:pPr>
          <a:r>
            <a:rPr lang="lv-LV" sz="2600" noProof="0" dirty="0">
              <a:solidFill>
                <a:schemeClr val="tx1">
                  <a:lumMod val="95000"/>
                  <a:lumOff val="5000"/>
                </a:schemeClr>
              </a:solidFill>
              <a:latin typeface="Montserrat" pitchFamily="2" charset="77"/>
            </a:rPr>
            <a:t>* publiskai lietošanai paredzēto teritoriju apgaismošana un uzturēšana;</a:t>
          </a:r>
        </a:p>
        <a:p>
          <a:pPr algn="l" rtl="0">
            <a:lnSpc>
              <a:spcPct val="100000"/>
            </a:lnSpc>
          </a:pPr>
          <a:r>
            <a:rPr lang="lv-LV" sz="2600" noProof="0" dirty="0">
              <a:solidFill>
                <a:schemeClr val="tx1">
                  <a:lumMod val="95000"/>
                  <a:lumOff val="5000"/>
                </a:schemeClr>
              </a:solidFill>
              <a:latin typeface="Montserrat" pitchFamily="2" charset="77"/>
            </a:rPr>
            <a:t>* parku, skvēru un zaļo zonu ierīkošana un uzturēšana; </a:t>
          </a:r>
        </a:p>
        <a:p>
          <a:pPr algn="l" rtl="0">
            <a:lnSpc>
              <a:spcPct val="100000"/>
            </a:lnSpc>
          </a:pPr>
          <a:r>
            <a:rPr lang="lv-LV" sz="2600" noProof="0" dirty="0">
              <a:solidFill>
                <a:schemeClr val="tx1">
                  <a:lumMod val="95000"/>
                  <a:lumOff val="5000"/>
                </a:schemeClr>
              </a:solidFill>
              <a:latin typeface="Montserrat" pitchFamily="2" charset="77"/>
            </a:rPr>
            <a:t>* </a:t>
          </a:r>
          <a:r>
            <a:rPr lang="lv-LV" sz="2600" noProof="0" dirty="0" err="1">
              <a:solidFill>
                <a:schemeClr val="tx1">
                  <a:lumMod val="95000"/>
                  <a:lumOff val="5000"/>
                </a:schemeClr>
              </a:solidFill>
              <a:latin typeface="Montserrat" pitchFamily="2" charset="77"/>
            </a:rPr>
            <a:t>pretplūdu</a:t>
          </a:r>
          <a:r>
            <a:rPr lang="lv-LV" sz="2600" noProof="0" dirty="0">
              <a:solidFill>
                <a:schemeClr val="tx1">
                  <a:lumMod val="95000"/>
                  <a:lumOff val="5000"/>
                </a:schemeClr>
              </a:solidFill>
              <a:latin typeface="Montserrat" pitchFamily="2" charset="77"/>
            </a:rPr>
            <a:t> pasākumi; </a:t>
          </a:r>
        </a:p>
        <a:p>
          <a:pPr algn="l" rtl="0">
            <a:lnSpc>
              <a:spcPct val="100000"/>
            </a:lnSpc>
          </a:pPr>
          <a:r>
            <a:rPr lang="lv-LV" sz="2600" noProof="0" dirty="0">
              <a:solidFill>
                <a:schemeClr val="tx1">
                  <a:lumMod val="95000"/>
                  <a:lumOff val="5000"/>
                </a:schemeClr>
              </a:solidFill>
              <a:latin typeface="Montserrat" pitchFamily="2" charset="77"/>
            </a:rPr>
            <a:t>*kapsētu un beigto dzīvnieku apbedīšanas vietu izveidošana un uzturēšana.</a:t>
          </a:r>
        </a:p>
      </dgm:t>
      <dgm:extLst>
        <a:ext uri="{E40237B7-FDA0-4F09-8148-C483321AD2D9}">
          <dgm14:cNvPr xmlns:dgm14="http://schemas.microsoft.com/office/drawing/2010/diagram" id="0" name="" title="Step 1 title"/>
        </a:ext>
      </dgm:extLst>
    </dgm:pt>
    <dgm:pt modelId="{BA82D20F-7643-4561-9DFF-B2172D0A7A78}" type="parTrans" cxnId="{CBF9B2FB-7EBD-4075-AC6F-60BF21993DF6}">
      <dgm:prSet/>
      <dgm:spPr/>
      <dgm:t>
        <a:bodyPr rtlCol="0"/>
        <a:lstStyle/>
        <a:p>
          <a:pPr rtl="0"/>
          <a:endParaRPr lang="en-US">
            <a:solidFill>
              <a:schemeClr val="tx1">
                <a:lumMod val="95000"/>
                <a:lumOff val="5000"/>
              </a:schemeClr>
            </a:solidFill>
          </a:endParaRPr>
        </a:p>
      </dgm:t>
    </dgm:pt>
    <dgm:pt modelId="{7D16FFE3-4DF9-4DB4-B6EC-52A5CA8D5039}" type="sibTrans" cxnId="{CBF9B2FB-7EBD-4075-AC6F-60BF21993DF6}">
      <dgm:prSet/>
      <dgm:spPr>
        <a:solidFill>
          <a:schemeClr val="accent6">
            <a:lumMod val="50000"/>
          </a:schemeClr>
        </a:solidFill>
      </dgm:spPr>
      <dgm:t>
        <a:bodyPr rtlCol="0"/>
        <a:lstStyle/>
        <a:p>
          <a:pPr rtl="0"/>
          <a:endParaRPr lang="en-US">
            <a:solidFill>
              <a:schemeClr val="tx1">
                <a:lumMod val="95000"/>
                <a:lumOff val="5000"/>
              </a:schemeClr>
            </a:solidFill>
          </a:endParaRPr>
        </a:p>
      </dgm:t>
    </dgm:pt>
    <dgm:pt modelId="{BC0472DC-64F1-48AD-8B64-6FA9C7403D15}">
      <dgm:prSet phldrT="[Text]" custT="1"/>
      <dgm:spPr>
        <a:solidFill>
          <a:srgbClr val="CDC847">
            <a:alpha val="50196"/>
          </a:srgbClr>
        </a:solidFill>
      </dgm:spPr>
      <dgm:t>
        <a:bodyPr rtlCol="0"/>
        <a:lstStyle/>
        <a:p>
          <a:pPr algn="l" rtl="0">
            <a:lnSpc>
              <a:spcPct val="100000"/>
            </a:lnSpc>
          </a:pPr>
          <a:r>
            <a:rPr lang="lv-LV" sz="2600" noProof="0" dirty="0">
              <a:solidFill>
                <a:schemeClr val="tx1">
                  <a:lumMod val="95000"/>
                  <a:lumOff val="5000"/>
                </a:schemeClr>
              </a:solidFill>
              <a:latin typeface="Montserrat" pitchFamily="2" charset="77"/>
            </a:rPr>
            <a:t>6.2.  Teritoriju un būvju uzturēšanas prasību noteikšana, ciktāl tā saistīta ar sabiedrības drošību, sanitārās tīrības uzturēšanu un pilsētvides ainavas saglabāšanu.</a:t>
          </a:r>
        </a:p>
      </dgm:t>
      <dgm:extLst>
        <a:ext uri="{E40237B7-FDA0-4F09-8148-C483321AD2D9}">
          <dgm14:cNvPr xmlns:dgm14="http://schemas.microsoft.com/office/drawing/2010/diagram" id="0" name="" title="Step 2 title"/>
        </a:ext>
      </dgm:extLst>
    </dgm:pt>
    <dgm:pt modelId="{747A26ED-D681-4448-8E66-C46D18B93DE8}" type="parTrans" cxnId="{AF2A78B8-ADAE-4E5C-940F-9F8888F132C2}">
      <dgm:prSet/>
      <dgm:spPr/>
      <dgm:t>
        <a:bodyPr rtlCol="0"/>
        <a:lstStyle/>
        <a:p>
          <a:pPr rtl="0"/>
          <a:endParaRPr lang="en-US">
            <a:solidFill>
              <a:schemeClr val="tx1">
                <a:lumMod val="95000"/>
                <a:lumOff val="5000"/>
              </a:schemeClr>
            </a:solidFill>
          </a:endParaRPr>
        </a:p>
      </dgm:t>
    </dgm:pt>
    <dgm:pt modelId="{944A1DDB-8321-49E9-AA97-0278D35B80B5}" type="sibTrans" cxnId="{AF2A78B8-ADAE-4E5C-940F-9F8888F132C2}">
      <dgm:prSet/>
      <dgm:spPr/>
      <dgm:t>
        <a:bodyPr rtlCol="0"/>
        <a:lstStyle/>
        <a:p>
          <a:pPr rtl="0"/>
          <a:endParaRPr lang="en-US">
            <a:solidFill>
              <a:schemeClr val="tx1">
                <a:lumMod val="95000"/>
                <a:lumOff val="5000"/>
              </a:schemeClr>
            </a:solidFill>
          </a:endParaRPr>
        </a:p>
      </dgm:t>
    </dgm:pt>
    <dgm:pt modelId="{BB902A12-5BC1-4692-97A5-90F6CB50893F}" type="pres">
      <dgm:prSet presAssocID="{03B40898-2DF1-4D8F-AE17-39A1D6984F24}" presName="linearFlow" presStyleCnt="0">
        <dgm:presLayoutVars>
          <dgm:resizeHandles val="exact"/>
        </dgm:presLayoutVars>
      </dgm:prSet>
      <dgm:spPr/>
    </dgm:pt>
    <dgm:pt modelId="{D2615BFC-6E3A-4EE1-A2ED-9F17FCA35DC9}" type="pres">
      <dgm:prSet presAssocID="{9D7245CC-C513-4418-88A9-FE3B1E65B2E6}" presName="node" presStyleLbl="node1" presStyleIdx="0" presStyleCnt="2" custScaleX="380378" custScaleY="410859">
        <dgm:presLayoutVars>
          <dgm:bulletEnabled val="1"/>
        </dgm:presLayoutVars>
      </dgm:prSet>
      <dgm:spPr/>
    </dgm:pt>
    <dgm:pt modelId="{9893274C-A1F0-46F5-8A49-0E9F8DADD1D0}" type="pres">
      <dgm:prSet presAssocID="{7D16FFE3-4DF9-4DB4-B6EC-52A5CA8D5039}" presName="sibTrans" presStyleLbl="sibTrans2D1" presStyleIdx="0" presStyleCnt="1"/>
      <dgm:spPr/>
    </dgm:pt>
    <dgm:pt modelId="{AC45B16B-B3E7-409E-AD13-F9D9CB0B2CD7}" type="pres">
      <dgm:prSet presAssocID="{7D16FFE3-4DF9-4DB4-B6EC-52A5CA8D5039}" presName="connectorText" presStyleLbl="sibTrans2D1" presStyleIdx="0" presStyleCnt="1"/>
      <dgm:spPr/>
    </dgm:pt>
    <dgm:pt modelId="{81F4298C-CB56-47BF-9F90-BA4F4EE3476E}" type="pres">
      <dgm:prSet presAssocID="{BC0472DC-64F1-48AD-8B64-6FA9C7403D15}" presName="node" presStyleLbl="node1" presStyleIdx="1" presStyleCnt="2" custScaleX="382427" custScaleY="221827">
        <dgm:presLayoutVars>
          <dgm:bulletEnabled val="1"/>
        </dgm:presLayoutVars>
      </dgm:prSet>
      <dgm:spPr/>
    </dgm:pt>
  </dgm:ptLst>
  <dgm:cxnLst>
    <dgm:cxn modelId="{9FC8F606-9AFF-473D-9826-3857F0F6F8ED}" type="presOf" srcId="{03B40898-2DF1-4D8F-AE17-39A1D6984F24}" destId="{BB902A12-5BC1-4692-97A5-90F6CB50893F}" srcOrd="0" destOrd="0" presId="urn:microsoft.com/office/officeart/2005/8/layout/process2"/>
    <dgm:cxn modelId="{BB3E4B88-3E8E-4025-856D-FCA20D859776}" type="presOf" srcId="{BC0472DC-64F1-48AD-8B64-6FA9C7403D15}" destId="{81F4298C-CB56-47BF-9F90-BA4F4EE3476E}" srcOrd="0" destOrd="0" presId="urn:microsoft.com/office/officeart/2005/8/layout/process2"/>
    <dgm:cxn modelId="{A0FAC78F-9035-4001-80EB-D154E3F1914E}" type="presOf" srcId="{9D7245CC-C513-4418-88A9-FE3B1E65B2E6}" destId="{D2615BFC-6E3A-4EE1-A2ED-9F17FCA35DC9}" srcOrd="0" destOrd="0" presId="urn:microsoft.com/office/officeart/2005/8/layout/process2"/>
    <dgm:cxn modelId="{AF2A78B8-ADAE-4E5C-940F-9F8888F132C2}" srcId="{03B40898-2DF1-4D8F-AE17-39A1D6984F24}" destId="{BC0472DC-64F1-48AD-8B64-6FA9C7403D15}" srcOrd="1" destOrd="0" parTransId="{747A26ED-D681-4448-8E66-C46D18B93DE8}" sibTransId="{944A1DDB-8321-49E9-AA97-0278D35B80B5}"/>
    <dgm:cxn modelId="{A07088B8-CF8D-4F0B-8404-BFEA6F6F9417}" type="presOf" srcId="{7D16FFE3-4DF9-4DB4-B6EC-52A5CA8D5039}" destId="{AC45B16B-B3E7-409E-AD13-F9D9CB0B2CD7}" srcOrd="1" destOrd="0" presId="urn:microsoft.com/office/officeart/2005/8/layout/process2"/>
    <dgm:cxn modelId="{10AA88DD-F4B6-43D0-AECD-E98FE64613AD}" type="presOf" srcId="{7D16FFE3-4DF9-4DB4-B6EC-52A5CA8D5039}" destId="{9893274C-A1F0-46F5-8A49-0E9F8DADD1D0}" srcOrd="0" destOrd="0" presId="urn:microsoft.com/office/officeart/2005/8/layout/process2"/>
    <dgm:cxn modelId="{CBF9B2FB-7EBD-4075-AC6F-60BF21993DF6}" srcId="{03B40898-2DF1-4D8F-AE17-39A1D6984F24}" destId="{9D7245CC-C513-4418-88A9-FE3B1E65B2E6}" srcOrd="0" destOrd="0" parTransId="{BA82D20F-7643-4561-9DFF-B2172D0A7A78}" sibTransId="{7D16FFE3-4DF9-4DB4-B6EC-52A5CA8D5039}"/>
    <dgm:cxn modelId="{D78AA59D-9C81-44D5-9E22-2A9D0CFFD524}" type="presParOf" srcId="{BB902A12-5BC1-4692-97A5-90F6CB50893F}" destId="{D2615BFC-6E3A-4EE1-A2ED-9F17FCA35DC9}" srcOrd="0" destOrd="0" presId="urn:microsoft.com/office/officeart/2005/8/layout/process2"/>
    <dgm:cxn modelId="{D9AF29FE-6D26-4137-90FF-39D8A65B0F92}" type="presParOf" srcId="{BB902A12-5BC1-4692-97A5-90F6CB50893F}" destId="{9893274C-A1F0-46F5-8A49-0E9F8DADD1D0}" srcOrd="1" destOrd="0" presId="urn:microsoft.com/office/officeart/2005/8/layout/process2"/>
    <dgm:cxn modelId="{70F2682C-CB61-40D5-9683-81310436489A}" type="presParOf" srcId="{9893274C-A1F0-46F5-8A49-0E9F8DADD1D0}" destId="{AC45B16B-B3E7-409E-AD13-F9D9CB0B2CD7}" srcOrd="0" destOrd="0" presId="urn:microsoft.com/office/officeart/2005/8/layout/process2"/>
    <dgm:cxn modelId="{2C68A9DD-E97C-4F51-BDEE-9E4FC56DB310}" type="presParOf" srcId="{BB902A12-5BC1-4692-97A5-90F6CB50893F}" destId="{81F4298C-CB56-47BF-9F90-BA4F4EE3476E}"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B40898-2DF1-4D8F-AE17-39A1D6984F24}" type="doc">
      <dgm:prSet loTypeId="urn:microsoft.com/office/officeart/2005/8/layout/process2" loCatId="process" qsTypeId="urn:microsoft.com/office/officeart/2005/8/quickstyle/simple1" qsCatId="simple" csTypeId="urn:microsoft.com/office/officeart/2005/8/colors/accent1_5" csCatId="accent1" phldr="1"/>
      <dgm:spPr/>
      <dgm:t>
        <a:bodyPr rtlCol="0"/>
        <a:lstStyle/>
        <a:p>
          <a:pPr rtl="0"/>
          <a:endParaRPr lang="en-US"/>
        </a:p>
      </dgm:t>
    </dgm:pt>
    <dgm:pt modelId="{9D7245CC-C513-4418-88A9-FE3B1E65B2E6}">
      <dgm:prSet phldrT="[Text]" custT="1"/>
      <dgm:spPr>
        <a:solidFill>
          <a:srgbClr val="CDC847">
            <a:alpha val="90000"/>
          </a:srgbClr>
        </a:solidFill>
      </dgm:spPr>
      <dgm:t>
        <a:bodyPr rtlCol="0"/>
        <a:lstStyle/>
        <a:p>
          <a:pPr algn="l" rtl="0">
            <a:lnSpc>
              <a:spcPct val="100000"/>
            </a:lnSpc>
          </a:pPr>
          <a:r>
            <a:rPr lang="lv-LV" sz="2600" noProof="0" dirty="0">
              <a:solidFill>
                <a:schemeClr val="tx1">
                  <a:lumMod val="85000"/>
                  <a:lumOff val="15000"/>
                </a:schemeClr>
              </a:solidFill>
              <a:latin typeface="Montserrat" pitchFamily="2" charset="77"/>
            </a:rPr>
            <a:t>6.4. Pašvaldības teritorijā esošā kultūras mantojuma saglabāšana un atbalsts kultūras norisēm.</a:t>
          </a:r>
        </a:p>
      </dgm:t>
      <dgm:extLst>
        <a:ext uri="{E40237B7-FDA0-4F09-8148-C483321AD2D9}">
          <dgm14:cNvPr xmlns:dgm14="http://schemas.microsoft.com/office/drawing/2010/diagram" id="0" name="" title="Step 1 title"/>
        </a:ext>
      </dgm:extLst>
    </dgm:pt>
    <dgm:pt modelId="{BA82D20F-7643-4561-9DFF-B2172D0A7A78}" type="parTrans" cxnId="{CBF9B2FB-7EBD-4075-AC6F-60BF21993DF6}">
      <dgm:prSet/>
      <dgm:spPr/>
      <dgm:t>
        <a:bodyPr rtlCol="0"/>
        <a:lstStyle/>
        <a:p>
          <a:pPr algn="l" rtl="0"/>
          <a:endParaRPr lang="en-US" sz="2600">
            <a:solidFill>
              <a:schemeClr val="tx1">
                <a:lumMod val="85000"/>
                <a:lumOff val="15000"/>
              </a:schemeClr>
            </a:solidFill>
            <a:latin typeface="Montserrat" pitchFamily="2" charset="77"/>
          </a:endParaRPr>
        </a:p>
      </dgm:t>
    </dgm:pt>
    <dgm:pt modelId="{7D16FFE3-4DF9-4DB4-B6EC-52A5CA8D5039}" type="sibTrans" cxnId="{CBF9B2FB-7EBD-4075-AC6F-60BF21993DF6}">
      <dgm:prSet custT="1"/>
      <dgm:spPr>
        <a:solidFill>
          <a:schemeClr val="accent6">
            <a:lumMod val="50000"/>
          </a:schemeClr>
        </a:solidFill>
      </dgm:spPr>
      <dgm:t>
        <a:bodyPr rtlCol="0"/>
        <a:lstStyle/>
        <a:p>
          <a:pPr algn="l" rtl="0"/>
          <a:endParaRPr lang="en-US" sz="2600">
            <a:solidFill>
              <a:schemeClr val="tx1">
                <a:lumMod val="85000"/>
                <a:lumOff val="15000"/>
              </a:schemeClr>
            </a:solidFill>
            <a:latin typeface="Montserrat" pitchFamily="2" charset="77"/>
          </a:endParaRPr>
        </a:p>
      </dgm:t>
    </dgm:pt>
    <dgm:pt modelId="{BC0472DC-64F1-48AD-8B64-6FA9C7403D15}">
      <dgm:prSet phldrT="[Text]" custT="1"/>
      <dgm:spPr>
        <a:solidFill>
          <a:srgbClr val="CDC847">
            <a:alpha val="70000"/>
          </a:srgbClr>
        </a:solidFill>
      </dgm:spPr>
      <dgm:t>
        <a:bodyPr rtlCol="0"/>
        <a:lstStyle/>
        <a:p>
          <a:pPr algn="l" rtl="0">
            <a:lnSpc>
              <a:spcPct val="100000"/>
            </a:lnSpc>
          </a:pPr>
          <a:r>
            <a:rPr lang="lv-LV" sz="2600" noProof="0" dirty="0">
              <a:solidFill>
                <a:schemeClr val="tx1">
                  <a:lumMod val="85000"/>
                  <a:lumOff val="15000"/>
                </a:schemeClr>
              </a:solidFill>
              <a:latin typeface="Montserrat" pitchFamily="2" charset="77"/>
            </a:rPr>
            <a:t> 6.5. Atbalsta sniegšana saimnieciskās darbības sekmēšanai.</a:t>
          </a:r>
        </a:p>
      </dgm:t>
      <dgm:extLst>
        <a:ext uri="{E40237B7-FDA0-4F09-8148-C483321AD2D9}">
          <dgm14:cNvPr xmlns:dgm14="http://schemas.microsoft.com/office/drawing/2010/diagram" id="0" name="" title="Step 2 title"/>
        </a:ext>
      </dgm:extLst>
    </dgm:pt>
    <dgm:pt modelId="{747A26ED-D681-4448-8E66-C46D18B93DE8}" type="parTrans" cxnId="{AF2A78B8-ADAE-4E5C-940F-9F8888F132C2}">
      <dgm:prSet/>
      <dgm:spPr/>
      <dgm:t>
        <a:bodyPr rtlCol="0"/>
        <a:lstStyle/>
        <a:p>
          <a:pPr algn="l" rtl="0"/>
          <a:endParaRPr lang="en-US" sz="2600">
            <a:solidFill>
              <a:schemeClr val="tx1">
                <a:lumMod val="85000"/>
                <a:lumOff val="15000"/>
              </a:schemeClr>
            </a:solidFill>
            <a:latin typeface="Montserrat" pitchFamily="2" charset="77"/>
          </a:endParaRPr>
        </a:p>
      </dgm:t>
    </dgm:pt>
    <dgm:pt modelId="{944A1DDB-8321-49E9-AA97-0278D35B80B5}" type="sibTrans" cxnId="{AF2A78B8-ADAE-4E5C-940F-9F8888F132C2}">
      <dgm:prSet custT="1"/>
      <dgm:spPr>
        <a:solidFill>
          <a:schemeClr val="accent6">
            <a:lumMod val="50000"/>
          </a:schemeClr>
        </a:solidFill>
      </dgm:spPr>
      <dgm:t>
        <a:bodyPr rtlCol="0"/>
        <a:lstStyle/>
        <a:p>
          <a:pPr algn="l" rtl="0"/>
          <a:endParaRPr lang="en-US" sz="2600">
            <a:solidFill>
              <a:schemeClr val="tx1">
                <a:lumMod val="85000"/>
                <a:lumOff val="15000"/>
              </a:schemeClr>
            </a:solidFill>
            <a:latin typeface="Montserrat" pitchFamily="2" charset="77"/>
          </a:endParaRPr>
        </a:p>
      </dgm:t>
    </dgm:pt>
    <dgm:pt modelId="{4AB3771F-A6CA-47BA-8A70-585B993BA931}">
      <dgm:prSet custT="1"/>
      <dgm:spPr>
        <a:solidFill>
          <a:srgbClr val="CDC847">
            <a:alpha val="50000"/>
          </a:srgbClr>
        </a:solidFill>
      </dgm:spPr>
      <dgm:t>
        <a:bodyPr/>
        <a:lstStyle/>
        <a:p>
          <a:pPr algn="l"/>
          <a:r>
            <a:rPr lang="lv-LV" sz="2600" dirty="0">
              <a:solidFill>
                <a:schemeClr val="tx1">
                  <a:lumMod val="85000"/>
                  <a:lumOff val="15000"/>
                </a:schemeClr>
              </a:solidFill>
              <a:latin typeface="Montserrat" pitchFamily="2" charset="77"/>
            </a:rPr>
            <a:t>6.6. Attīstības plānošanas dokumentu, koncepciju un citu stratēģiski svarīgu dokumentu izstrāde.</a:t>
          </a:r>
        </a:p>
      </dgm:t>
    </dgm:pt>
    <dgm:pt modelId="{606C06BA-BEFE-4F52-A639-E30D722E164A}" type="sibTrans" cxnId="{982F9BCE-A279-4799-A75B-418EBDD4865B}">
      <dgm:prSet/>
      <dgm:spPr>
        <a:solidFill>
          <a:schemeClr val="accent6">
            <a:lumMod val="50000"/>
          </a:schemeClr>
        </a:solidFill>
      </dgm:spPr>
      <dgm:t>
        <a:bodyPr/>
        <a:lstStyle/>
        <a:p>
          <a:pPr algn="l"/>
          <a:endParaRPr lang="lv-LV" sz="2600">
            <a:solidFill>
              <a:schemeClr val="tx1">
                <a:lumMod val="85000"/>
                <a:lumOff val="15000"/>
              </a:schemeClr>
            </a:solidFill>
            <a:latin typeface="Montserrat" pitchFamily="2" charset="77"/>
          </a:endParaRPr>
        </a:p>
      </dgm:t>
    </dgm:pt>
    <dgm:pt modelId="{A2B09EA7-5D6E-4B0E-B772-056CADCCBD54}" type="parTrans" cxnId="{982F9BCE-A279-4799-A75B-418EBDD4865B}">
      <dgm:prSet/>
      <dgm:spPr/>
      <dgm:t>
        <a:bodyPr/>
        <a:lstStyle/>
        <a:p>
          <a:pPr algn="l"/>
          <a:endParaRPr lang="lv-LV" sz="2600">
            <a:solidFill>
              <a:schemeClr val="tx1">
                <a:lumMod val="85000"/>
                <a:lumOff val="15000"/>
              </a:schemeClr>
            </a:solidFill>
            <a:latin typeface="Montserrat" pitchFamily="2" charset="77"/>
          </a:endParaRPr>
        </a:p>
      </dgm:t>
    </dgm:pt>
    <dgm:pt modelId="{8D64E590-D163-7A4B-A92E-B72CE6EF38D5}">
      <dgm:prSet phldrT="[Text]" custT="1"/>
      <dgm:spPr>
        <a:solidFill>
          <a:srgbClr val="CDC847">
            <a:alpha val="90000"/>
          </a:srgbClr>
        </a:solidFill>
      </dgm:spPr>
      <dgm:t>
        <a:bodyPr rtlCol="0"/>
        <a:lstStyle/>
        <a:p>
          <a:pPr algn="l" rtl="0">
            <a:lnSpc>
              <a:spcPct val="100000"/>
            </a:lnSpc>
          </a:pPr>
          <a:r>
            <a:rPr lang="lv-LV" sz="2600" noProof="0" dirty="0">
              <a:solidFill>
                <a:schemeClr val="tx1">
                  <a:lumMod val="85000"/>
                  <a:lumOff val="15000"/>
                </a:schemeClr>
              </a:solidFill>
              <a:latin typeface="Montserrat" pitchFamily="2" charset="77"/>
            </a:rPr>
            <a:t>6.3. Iedzīvotājiem sniedzamais kultūras piedāvājums un iespējā piedalīties kultūras dzīvē.</a:t>
          </a:r>
        </a:p>
      </dgm:t>
      <dgm:extLst>
        <a:ext uri="{E40237B7-FDA0-4F09-8148-C483321AD2D9}">
          <dgm14:cNvPr xmlns:dgm14="http://schemas.microsoft.com/office/drawing/2010/diagram" id="0" name="" title="Step 1 title"/>
        </a:ext>
      </dgm:extLst>
    </dgm:pt>
    <dgm:pt modelId="{2ADDE6CE-3A6C-8D49-8F87-CA0915B6936B}" type="parTrans" cxnId="{984CDF9E-9961-EA4B-B0D6-A0147BB742A8}">
      <dgm:prSet/>
      <dgm:spPr/>
      <dgm:t>
        <a:bodyPr/>
        <a:lstStyle/>
        <a:p>
          <a:endParaRPr lang="en-GB"/>
        </a:p>
      </dgm:t>
    </dgm:pt>
    <dgm:pt modelId="{F60FBBF6-F87A-3E4C-8B52-B002504732E6}" type="sibTrans" cxnId="{984CDF9E-9961-EA4B-B0D6-A0147BB742A8}">
      <dgm:prSet/>
      <dgm:spPr>
        <a:solidFill>
          <a:schemeClr val="accent6">
            <a:lumMod val="50000"/>
          </a:schemeClr>
        </a:solidFill>
      </dgm:spPr>
      <dgm:t>
        <a:bodyPr/>
        <a:lstStyle/>
        <a:p>
          <a:endParaRPr lang="en-GB"/>
        </a:p>
      </dgm:t>
    </dgm:pt>
    <dgm:pt modelId="{811F04BA-95D8-504B-AB20-345F6840AC3A}">
      <dgm:prSet phldrT="[Text]" custT="1"/>
      <dgm:spPr>
        <a:solidFill>
          <a:srgbClr val="CDC847">
            <a:alpha val="50000"/>
          </a:srgbClr>
        </a:solidFill>
      </dgm:spPr>
      <dgm:t>
        <a:bodyPr rtlCol="0"/>
        <a:lstStyle/>
        <a:p>
          <a:pPr algn="l" rtl="0"/>
          <a:r>
            <a:rPr lang="lv-LV" sz="2600" noProof="0" dirty="0">
              <a:solidFill>
                <a:schemeClr val="tx1">
                  <a:lumMod val="85000"/>
                  <a:lumOff val="15000"/>
                </a:schemeClr>
              </a:solidFill>
              <a:latin typeface="Montserrat" pitchFamily="2" charset="77"/>
            </a:rPr>
            <a:t>6.7. Iedzīvotāju sociālās, izglītības un sporta vajadzības. </a:t>
          </a:r>
          <a:endParaRPr lang="lv-LV" sz="2600" dirty="0">
            <a:solidFill>
              <a:schemeClr val="tx1">
                <a:lumMod val="85000"/>
                <a:lumOff val="15000"/>
              </a:schemeClr>
            </a:solidFill>
            <a:latin typeface="Montserrat" pitchFamily="2" charset="77"/>
          </a:endParaRPr>
        </a:p>
      </dgm:t>
    </dgm:pt>
    <dgm:pt modelId="{2FCE2F5E-4480-DF48-9B6E-2E3717C29520}" type="parTrans" cxnId="{6F4F6280-A692-F04F-A2A3-4D676328B5A0}">
      <dgm:prSet/>
      <dgm:spPr/>
      <dgm:t>
        <a:bodyPr/>
        <a:lstStyle/>
        <a:p>
          <a:endParaRPr lang="en-GB"/>
        </a:p>
      </dgm:t>
    </dgm:pt>
    <dgm:pt modelId="{63704ADE-AD66-444B-B29F-2E4943733B62}" type="sibTrans" cxnId="{6F4F6280-A692-F04F-A2A3-4D676328B5A0}">
      <dgm:prSet/>
      <dgm:spPr/>
      <dgm:t>
        <a:bodyPr/>
        <a:lstStyle/>
        <a:p>
          <a:endParaRPr lang="en-GB"/>
        </a:p>
      </dgm:t>
    </dgm:pt>
    <dgm:pt modelId="{BB902A12-5BC1-4692-97A5-90F6CB50893F}" type="pres">
      <dgm:prSet presAssocID="{03B40898-2DF1-4D8F-AE17-39A1D6984F24}" presName="linearFlow" presStyleCnt="0">
        <dgm:presLayoutVars>
          <dgm:resizeHandles val="exact"/>
        </dgm:presLayoutVars>
      </dgm:prSet>
      <dgm:spPr/>
    </dgm:pt>
    <dgm:pt modelId="{D2615BFC-6E3A-4EE1-A2ED-9F17FCA35DC9}" type="pres">
      <dgm:prSet presAssocID="{9D7245CC-C513-4418-88A9-FE3B1E65B2E6}" presName="node" presStyleLbl="node1" presStyleIdx="0" presStyleCnt="5" custScaleX="488297" custScaleY="124896">
        <dgm:presLayoutVars>
          <dgm:bulletEnabled val="1"/>
        </dgm:presLayoutVars>
      </dgm:prSet>
      <dgm:spPr/>
    </dgm:pt>
    <dgm:pt modelId="{9893274C-A1F0-46F5-8A49-0E9F8DADD1D0}" type="pres">
      <dgm:prSet presAssocID="{7D16FFE3-4DF9-4DB4-B6EC-52A5CA8D5039}" presName="sibTrans" presStyleLbl="sibTrans2D1" presStyleIdx="0" presStyleCnt="4"/>
      <dgm:spPr/>
    </dgm:pt>
    <dgm:pt modelId="{AC45B16B-B3E7-409E-AD13-F9D9CB0B2CD7}" type="pres">
      <dgm:prSet presAssocID="{7D16FFE3-4DF9-4DB4-B6EC-52A5CA8D5039}" presName="connectorText" presStyleLbl="sibTrans2D1" presStyleIdx="0" presStyleCnt="4"/>
      <dgm:spPr/>
    </dgm:pt>
    <dgm:pt modelId="{F4497C72-B354-7342-A3DD-9524C30B3F75}" type="pres">
      <dgm:prSet presAssocID="{8D64E590-D163-7A4B-A92E-B72CE6EF38D5}" presName="node" presStyleLbl="node1" presStyleIdx="1" presStyleCnt="5" custScaleX="488297" custScaleY="145834">
        <dgm:presLayoutVars>
          <dgm:bulletEnabled val="1"/>
        </dgm:presLayoutVars>
      </dgm:prSet>
      <dgm:spPr/>
    </dgm:pt>
    <dgm:pt modelId="{33C20088-B555-EB4A-AA36-D6A275B8C12D}" type="pres">
      <dgm:prSet presAssocID="{F60FBBF6-F87A-3E4C-8B52-B002504732E6}" presName="sibTrans" presStyleLbl="sibTrans2D1" presStyleIdx="1" presStyleCnt="4"/>
      <dgm:spPr/>
    </dgm:pt>
    <dgm:pt modelId="{6D8BFD2E-7030-0346-BC97-04AAF85353A0}" type="pres">
      <dgm:prSet presAssocID="{F60FBBF6-F87A-3E4C-8B52-B002504732E6}" presName="connectorText" presStyleLbl="sibTrans2D1" presStyleIdx="1" presStyleCnt="4"/>
      <dgm:spPr/>
    </dgm:pt>
    <dgm:pt modelId="{81F4298C-CB56-47BF-9F90-BA4F4EE3476E}" type="pres">
      <dgm:prSet presAssocID="{BC0472DC-64F1-48AD-8B64-6FA9C7403D15}" presName="node" presStyleLbl="node1" presStyleIdx="2" presStyleCnt="5" custScaleX="489580" custScaleY="93847">
        <dgm:presLayoutVars>
          <dgm:bulletEnabled val="1"/>
        </dgm:presLayoutVars>
      </dgm:prSet>
      <dgm:spPr/>
    </dgm:pt>
    <dgm:pt modelId="{0E811ECF-175F-4592-94FA-D67B0DA3A0F9}" type="pres">
      <dgm:prSet presAssocID="{944A1DDB-8321-49E9-AA97-0278D35B80B5}" presName="sibTrans" presStyleLbl="sibTrans2D1" presStyleIdx="2" presStyleCnt="4"/>
      <dgm:spPr/>
    </dgm:pt>
    <dgm:pt modelId="{7EB951A1-7831-4A89-AF90-51908578CC3C}" type="pres">
      <dgm:prSet presAssocID="{944A1DDB-8321-49E9-AA97-0278D35B80B5}" presName="connectorText" presStyleLbl="sibTrans2D1" presStyleIdx="2" presStyleCnt="4"/>
      <dgm:spPr/>
    </dgm:pt>
    <dgm:pt modelId="{FE3C8EA4-7B86-4C74-8282-C237802143A6}" type="pres">
      <dgm:prSet presAssocID="{4AB3771F-A6CA-47BA-8A70-585B993BA931}" presName="node" presStyleLbl="node1" presStyleIdx="3" presStyleCnt="5" custScaleX="489580" custScaleY="129214">
        <dgm:presLayoutVars>
          <dgm:bulletEnabled val="1"/>
        </dgm:presLayoutVars>
      </dgm:prSet>
      <dgm:spPr/>
    </dgm:pt>
    <dgm:pt modelId="{60B4C471-F281-5247-A529-737763FD3B92}" type="pres">
      <dgm:prSet presAssocID="{606C06BA-BEFE-4F52-A639-E30D722E164A}" presName="sibTrans" presStyleLbl="sibTrans2D1" presStyleIdx="3" presStyleCnt="4"/>
      <dgm:spPr/>
    </dgm:pt>
    <dgm:pt modelId="{31DD0246-038E-244E-BBF1-CB7073C0C356}" type="pres">
      <dgm:prSet presAssocID="{606C06BA-BEFE-4F52-A639-E30D722E164A}" presName="connectorText" presStyleLbl="sibTrans2D1" presStyleIdx="3" presStyleCnt="4"/>
      <dgm:spPr/>
    </dgm:pt>
    <dgm:pt modelId="{635EDB69-07F1-8F45-A837-27A38BA5A9E1}" type="pres">
      <dgm:prSet presAssocID="{811F04BA-95D8-504B-AB20-345F6840AC3A}" presName="node" presStyleLbl="node1" presStyleIdx="4" presStyleCnt="5" custScaleX="489580" custScaleY="70726">
        <dgm:presLayoutVars>
          <dgm:bulletEnabled val="1"/>
        </dgm:presLayoutVars>
      </dgm:prSet>
      <dgm:spPr/>
    </dgm:pt>
  </dgm:ptLst>
  <dgm:cxnLst>
    <dgm:cxn modelId="{9FC8F606-9AFF-473D-9826-3857F0F6F8ED}" type="presOf" srcId="{03B40898-2DF1-4D8F-AE17-39A1D6984F24}" destId="{BB902A12-5BC1-4692-97A5-90F6CB50893F}" srcOrd="0" destOrd="0" presId="urn:microsoft.com/office/officeart/2005/8/layout/process2"/>
    <dgm:cxn modelId="{F484591A-1BA1-5F42-BB70-4985292692BC}" type="presOf" srcId="{606C06BA-BEFE-4F52-A639-E30D722E164A}" destId="{60B4C471-F281-5247-A529-737763FD3B92}" srcOrd="0" destOrd="0" presId="urn:microsoft.com/office/officeart/2005/8/layout/process2"/>
    <dgm:cxn modelId="{B9CBA81B-857B-44E2-BA4D-A64B9C0B6352}" type="presOf" srcId="{944A1DDB-8321-49E9-AA97-0278D35B80B5}" destId="{0E811ECF-175F-4592-94FA-D67B0DA3A0F9}" srcOrd="0" destOrd="0" presId="urn:microsoft.com/office/officeart/2005/8/layout/process2"/>
    <dgm:cxn modelId="{6BE6C833-417D-3940-8114-9CE99B4AE07A}" type="presOf" srcId="{8D64E590-D163-7A4B-A92E-B72CE6EF38D5}" destId="{F4497C72-B354-7342-A3DD-9524C30B3F75}" srcOrd="0" destOrd="0" presId="urn:microsoft.com/office/officeart/2005/8/layout/process2"/>
    <dgm:cxn modelId="{7DA7093A-6F9B-CE47-B2AA-0660BDA3DB6E}" type="presOf" srcId="{F60FBBF6-F87A-3E4C-8B52-B002504732E6}" destId="{6D8BFD2E-7030-0346-BC97-04AAF85353A0}" srcOrd="1" destOrd="0" presId="urn:microsoft.com/office/officeart/2005/8/layout/process2"/>
    <dgm:cxn modelId="{365E3B4E-76C7-974C-B093-53D49636D080}" type="presOf" srcId="{606C06BA-BEFE-4F52-A639-E30D722E164A}" destId="{31DD0246-038E-244E-BBF1-CB7073C0C356}" srcOrd="1" destOrd="0" presId="urn:microsoft.com/office/officeart/2005/8/layout/process2"/>
    <dgm:cxn modelId="{DB16B057-5074-4059-AC52-E48C5DD26B75}" type="presOf" srcId="{4AB3771F-A6CA-47BA-8A70-585B993BA931}" destId="{FE3C8EA4-7B86-4C74-8282-C237802143A6}" srcOrd="0" destOrd="0" presId="urn:microsoft.com/office/officeart/2005/8/layout/process2"/>
    <dgm:cxn modelId="{6F4F6280-A692-F04F-A2A3-4D676328B5A0}" srcId="{03B40898-2DF1-4D8F-AE17-39A1D6984F24}" destId="{811F04BA-95D8-504B-AB20-345F6840AC3A}" srcOrd="4" destOrd="0" parTransId="{2FCE2F5E-4480-DF48-9B6E-2E3717C29520}" sibTransId="{63704ADE-AD66-444B-B29F-2E4943733B62}"/>
    <dgm:cxn modelId="{BB3E4B88-3E8E-4025-856D-FCA20D859776}" type="presOf" srcId="{BC0472DC-64F1-48AD-8B64-6FA9C7403D15}" destId="{81F4298C-CB56-47BF-9F90-BA4F4EE3476E}" srcOrd="0" destOrd="0" presId="urn:microsoft.com/office/officeart/2005/8/layout/process2"/>
    <dgm:cxn modelId="{A0FAC78F-9035-4001-80EB-D154E3F1914E}" type="presOf" srcId="{9D7245CC-C513-4418-88A9-FE3B1E65B2E6}" destId="{D2615BFC-6E3A-4EE1-A2ED-9F17FCA35DC9}" srcOrd="0" destOrd="0" presId="urn:microsoft.com/office/officeart/2005/8/layout/process2"/>
    <dgm:cxn modelId="{984CDF9E-9961-EA4B-B0D6-A0147BB742A8}" srcId="{03B40898-2DF1-4D8F-AE17-39A1D6984F24}" destId="{8D64E590-D163-7A4B-A92E-B72CE6EF38D5}" srcOrd="1" destOrd="0" parTransId="{2ADDE6CE-3A6C-8D49-8F87-CA0915B6936B}" sibTransId="{F60FBBF6-F87A-3E4C-8B52-B002504732E6}"/>
    <dgm:cxn modelId="{AF2A78B8-ADAE-4E5C-940F-9F8888F132C2}" srcId="{03B40898-2DF1-4D8F-AE17-39A1D6984F24}" destId="{BC0472DC-64F1-48AD-8B64-6FA9C7403D15}" srcOrd="2" destOrd="0" parTransId="{747A26ED-D681-4448-8E66-C46D18B93DE8}" sibTransId="{944A1DDB-8321-49E9-AA97-0278D35B80B5}"/>
    <dgm:cxn modelId="{A07088B8-CF8D-4F0B-8404-BFEA6F6F9417}" type="presOf" srcId="{7D16FFE3-4DF9-4DB4-B6EC-52A5CA8D5039}" destId="{AC45B16B-B3E7-409E-AD13-F9D9CB0B2CD7}" srcOrd="1" destOrd="0" presId="urn:microsoft.com/office/officeart/2005/8/layout/process2"/>
    <dgm:cxn modelId="{982F9BCE-A279-4799-A75B-418EBDD4865B}" srcId="{03B40898-2DF1-4D8F-AE17-39A1D6984F24}" destId="{4AB3771F-A6CA-47BA-8A70-585B993BA931}" srcOrd="3" destOrd="0" parTransId="{A2B09EA7-5D6E-4B0E-B772-056CADCCBD54}" sibTransId="{606C06BA-BEFE-4F52-A639-E30D722E164A}"/>
    <dgm:cxn modelId="{59B123D3-6C8B-4493-B8A3-FACDD1073507}" type="presOf" srcId="{944A1DDB-8321-49E9-AA97-0278D35B80B5}" destId="{7EB951A1-7831-4A89-AF90-51908578CC3C}" srcOrd="1" destOrd="0" presId="urn:microsoft.com/office/officeart/2005/8/layout/process2"/>
    <dgm:cxn modelId="{AF112CDB-C50F-0C40-B40E-E94CCCEE1214}" type="presOf" srcId="{811F04BA-95D8-504B-AB20-345F6840AC3A}" destId="{635EDB69-07F1-8F45-A837-27A38BA5A9E1}" srcOrd="0" destOrd="0" presId="urn:microsoft.com/office/officeart/2005/8/layout/process2"/>
    <dgm:cxn modelId="{10AA88DD-F4B6-43D0-AECD-E98FE64613AD}" type="presOf" srcId="{7D16FFE3-4DF9-4DB4-B6EC-52A5CA8D5039}" destId="{9893274C-A1F0-46F5-8A49-0E9F8DADD1D0}" srcOrd="0" destOrd="0" presId="urn:microsoft.com/office/officeart/2005/8/layout/process2"/>
    <dgm:cxn modelId="{494742F1-E4BC-9349-B83B-2366EE709A55}" type="presOf" srcId="{F60FBBF6-F87A-3E4C-8B52-B002504732E6}" destId="{33C20088-B555-EB4A-AA36-D6A275B8C12D}" srcOrd="0" destOrd="0" presId="urn:microsoft.com/office/officeart/2005/8/layout/process2"/>
    <dgm:cxn modelId="{CBF9B2FB-7EBD-4075-AC6F-60BF21993DF6}" srcId="{03B40898-2DF1-4D8F-AE17-39A1D6984F24}" destId="{9D7245CC-C513-4418-88A9-FE3B1E65B2E6}" srcOrd="0" destOrd="0" parTransId="{BA82D20F-7643-4561-9DFF-B2172D0A7A78}" sibTransId="{7D16FFE3-4DF9-4DB4-B6EC-52A5CA8D5039}"/>
    <dgm:cxn modelId="{D78AA59D-9C81-44D5-9E22-2A9D0CFFD524}" type="presParOf" srcId="{BB902A12-5BC1-4692-97A5-90F6CB50893F}" destId="{D2615BFC-6E3A-4EE1-A2ED-9F17FCA35DC9}" srcOrd="0" destOrd="0" presId="urn:microsoft.com/office/officeart/2005/8/layout/process2"/>
    <dgm:cxn modelId="{D9AF29FE-6D26-4137-90FF-39D8A65B0F92}" type="presParOf" srcId="{BB902A12-5BC1-4692-97A5-90F6CB50893F}" destId="{9893274C-A1F0-46F5-8A49-0E9F8DADD1D0}" srcOrd="1" destOrd="0" presId="urn:microsoft.com/office/officeart/2005/8/layout/process2"/>
    <dgm:cxn modelId="{70F2682C-CB61-40D5-9683-81310436489A}" type="presParOf" srcId="{9893274C-A1F0-46F5-8A49-0E9F8DADD1D0}" destId="{AC45B16B-B3E7-409E-AD13-F9D9CB0B2CD7}" srcOrd="0" destOrd="0" presId="urn:microsoft.com/office/officeart/2005/8/layout/process2"/>
    <dgm:cxn modelId="{C9B6F7CC-58A0-C44E-88A5-753F5AB85C58}" type="presParOf" srcId="{BB902A12-5BC1-4692-97A5-90F6CB50893F}" destId="{F4497C72-B354-7342-A3DD-9524C30B3F75}" srcOrd="2" destOrd="0" presId="urn:microsoft.com/office/officeart/2005/8/layout/process2"/>
    <dgm:cxn modelId="{79D4DAFD-D823-F241-BD52-264D84AFEB5E}" type="presParOf" srcId="{BB902A12-5BC1-4692-97A5-90F6CB50893F}" destId="{33C20088-B555-EB4A-AA36-D6A275B8C12D}" srcOrd="3" destOrd="0" presId="urn:microsoft.com/office/officeart/2005/8/layout/process2"/>
    <dgm:cxn modelId="{39A0C34B-AC9E-CE4A-A87C-2F784F4C4C1C}" type="presParOf" srcId="{33C20088-B555-EB4A-AA36-D6A275B8C12D}" destId="{6D8BFD2E-7030-0346-BC97-04AAF85353A0}" srcOrd="0" destOrd="0" presId="urn:microsoft.com/office/officeart/2005/8/layout/process2"/>
    <dgm:cxn modelId="{2C68A9DD-E97C-4F51-BDEE-9E4FC56DB310}" type="presParOf" srcId="{BB902A12-5BC1-4692-97A5-90F6CB50893F}" destId="{81F4298C-CB56-47BF-9F90-BA4F4EE3476E}" srcOrd="4" destOrd="0" presId="urn:microsoft.com/office/officeart/2005/8/layout/process2"/>
    <dgm:cxn modelId="{88A2CB81-F4C4-4B59-B48B-AD97FD0A7807}" type="presParOf" srcId="{BB902A12-5BC1-4692-97A5-90F6CB50893F}" destId="{0E811ECF-175F-4592-94FA-D67B0DA3A0F9}" srcOrd="5" destOrd="0" presId="urn:microsoft.com/office/officeart/2005/8/layout/process2"/>
    <dgm:cxn modelId="{7084FF00-ACF6-41EF-AC71-D4D6A9BE1AE0}" type="presParOf" srcId="{0E811ECF-175F-4592-94FA-D67B0DA3A0F9}" destId="{7EB951A1-7831-4A89-AF90-51908578CC3C}" srcOrd="0" destOrd="0" presId="urn:microsoft.com/office/officeart/2005/8/layout/process2"/>
    <dgm:cxn modelId="{4FDDB553-CB84-4DDF-9D16-8D15D98ED9F0}" type="presParOf" srcId="{BB902A12-5BC1-4692-97A5-90F6CB50893F}" destId="{FE3C8EA4-7B86-4C74-8282-C237802143A6}" srcOrd="6" destOrd="0" presId="urn:microsoft.com/office/officeart/2005/8/layout/process2"/>
    <dgm:cxn modelId="{D05FD3A9-2AC9-8348-86EE-929FE59E2760}" type="presParOf" srcId="{BB902A12-5BC1-4692-97A5-90F6CB50893F}" destId="{60B4C471-F281-5247-A529-737763FD3B92}" srcOrd="7" destOrd="0" presId="urn:microsoft.com/office/officeart/2005/8/layout/process2"/>
    <dgm:cxn modelId="{98F9286D-84D7-6944-9503-9CD1D4A1DB69}" type="presParOf" srcId="{60B4C471-F281-5247-A529-737763FD3B92}" destId="{31DD0246-038E-244E-BBF1-CB7073C0C356}" srcOrd="0" destOrd="0" presId="urn:microsoft.com/office/officeart/2005/8/layout/process2"/>
    <dgm:cxn modelId="{B0994E1A-2DD5-1242-A26E-2CCCFFDF7E8D}" type="presParOf" srcId="{BB902A12-5BC1-4692-97A5-90F6CB50893F}" destId="{635EDB69-07F1-8F45-A837-27A38BA5A9E1}" srcOrd="8"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B40898-2DF1-4D8F-AE17-39A1D6984F24}" type="doc">
      <dgm:prSet loTypeId="urn:microsoft.com/office/officeart/2005/8/layout/process2" loCatId="process" qsTypeId="urn:microsoft.com/office/officeart/2005/8/quickstyle/simple1" qsCatId="simple" csTypeId="urn:microsoft.com/office/officeart/2005/8/colors/accent1_5" csCatId="accent1" phldr="1"/>
      <dgm:spPr/>
      <dgm:t>
        <a:bodyPr rtlCol="0"/>
        <a:lstStyle/>
        <a:p>
          <a:pPr rtl="0"/>
          <a:endParaRPr lang="en-US"/>
        </a:p>
      </dgm:t>
    </dgm:pt>
    <dgm:pt modelId="{BC0472DC-64F1-48AD-8B64-6FA9C7403D15}">
      <dgm:prSet phldrT="[Text]" custT="1"/>
      <dgm:spPr>
        <a:solidFill>
          <a:srgbClr val="CDC847">
            <a:alpha val="90000"/>
          </a:srgbClr>
        </a:solidFill>
      </dgm:spPr>
      <dgm:t>
        <a:bodyPr rtlCol="0"/>
        <a:lstStyle/>
        <a:p>
          <a:pPr algn="l" rtl="0">
            <a:lnSpc>
              <a:spcPct val="100000"/>
            </a:lnSpc>
          </a:pPr>
          <a:r>
            <a:rPr lang="lv-LV" sz="2600" noProof="0">
              <a:solidFill>
                <a:schemeClr val="tx1">
                  <a:lumMod val="85000"/>
                  <a:lumOff val="15000"/>
                </a:schemeClr>
              </a:solidFill>
              <a:latin typeface="Montserrat" pitchFamily="2" charset="77"/>
            </a:rPr>
            <a:t>6.8. Vides aizsardzība.</a:t>
          </a:r>
          <a:endParaRPr lang="lv-LV" sz="2600" noProof="0" dirty="0">
            <a:solidFill>
              <a:schemeClr val="tx1">
                <a:lumMod val="85000"/>
                <a:lumOff val="15000"/>
              </a:schemeClr>
            </a:solidFill>
            <a:latin typeface="Montserrat" pitchFamily="2" charset="77"/>
          </a:endParaRPr>
        </a:p>
      </dgm:t>
      <dgm:extLst>
        <a:ext uri="{E40237B7-FDA0-4F09-8148-C483321AD2D9}">
          <dgm14:cNvPr xmlns:dgm14="http://schemas.microsoft.com/office/drawing/2010/diagram" id="0" name="" title="Step 2 title"/>
        </a:ext>
      </dgm:extLst>
    </dgm:pt>
    <dgm:pt modelId="{944A1DDB-8321-49E9-AA97-0278D35B80B5}" type="sibTrans" cxnId="{AF2A78B8-ADAE-4E5C-940F-9F8888F132C2}">
      <dgm:prSet custT="1"/>
      <dgm:spPr>
        <a:solidFill>
          <a:schemeClr val="accent6">
            <a:lumMod val="50000"/>
          </a:schemeClr>
        </a:solidFill>
      </dgm:spPr>
      <dgm:t>
        <a:bodyPr rtlCol="0"/>
        <a:lstStyle/>
        <a:p>
          <a:pPr algn="l" rtl="0"/>
          <a:endParaRPr lang="en-US" sz="2600">
            <a:solidFill>
              <a:schemeClr val="tx1">
                <a:lumMod val="85000"/>
                <a:lumOff val="15000"/>
              </a:schemeClr>
            </a:solidFill>
            <a:latin typeface="Montserrat" pitchFamily="2" charset="77"/>
          </a:endParaRPr>
        </a:p>
      </dgm:t>
    </dgm:pt>
    <dgm:pt modelId="{747A26ED-D681-4448-8E66-C46D18B93DE8}" type="parTrans" cxnId="{AF2A78B8-ADAE-4E5C-940F-9F8888F132C2}">
      <dgm:prSet/>
      <dgm:spPr/>
      <dgm:t>
        <a:bodyPr rtlCol="0"/>
        <a:lstStyle/>
        <a:p>
          <a:pPr algn="l" rtl="0"/>
          <a:endParaRPr lang="en-US" sz="2600">
            <a:solidFill>
              <a:schemeClr val="tx1">
                <a:lumMod val="85000"/>
                <a:lumOff val="15000"/>
              </a:schemeClr>
            </a:solidFill>
            <a:latin typeface="Montserrat" pitchFamily="2" charset="77"/>
          </a:endParaRPr>
        </a:p>
      </dgm:t>
    </dgm:pt>
    <dgm:pt modelId="{4AB3771F-A6CA-47BA-8A70-585B993BA931}">
      <dgm:prSet custT="1"/>
      <dgm:spPr>
        <a:solidFill>
          <a:srgbClr val="CDC847">
            <a:alpha val="70000"/>
          </a:srgbClr>
        </a:solidFill>
      </dgm:spPr>
      <dgm:t>
        <a:bodyPr/>
        <a:lstStyle/>
        <a:p>
          <a:pPr algn="l"/>
          <a:r>
            <a:rPr lang="lv-LV" sz="2600" dirty="0">
              <a:solidFill>
                <a:schemeClr val="tx1">
                  <a:lumMod val="85000"/>
                  <a:lumOff val="15000"/>
                </a:schemeClr>
              </a:solidFill>
              <a:latin typeface="Montserrat" pitchFamily="2" charset="77"/>
            </a:rPr>
            <a:t>6.9. Ādažu novada tēla, iedzīvotāja pašapziņas un lepnuma par savu novadu veidošanu.</a:t>
          </a:r>
        </a:p>
      </dgm:t>
    </dgm:pt>
    <dgm:pt modelId="{606C06BA-BEFE-4F52-A639-E30D722E164A}" type="sibTrans" cxnId="{982F9BCE-A279-4799-A75B-418EBDD4865B}">
      <dgm:prSet custT="1"/>
      <dgm:spPr>
        <a:solidFill>
          <a:schemeClr val="accent6">
            <a:lumMod val="50000"/>
          </a:schemeClr>
        </a:solidFill>
      </dgm:spPr>
      <dgm:t>
        <a:bodyPr/>
        <a:lstStyle/>
        <a:p>
          <a:pPr algn="l"/>
          <a:endParaRPr lang="lv-LV" sz="2600">
            <a:solidFill>
              <a:schemeClr val="tx1">
                <a:lumMod val="85000"/>
                <a:lumOff val="15000"/>
              </a:schemeClr>
            </a:solidFill>
            <a:latin typeface="Montserrat" pitchFamily="2" charset="77"/>
          </a:endParaRPr>
        </a:p>
      </dgm:t>
    </dgm:pt>
    <dgm:pt modelId="{A2B09EA7-5D6E-4B0E-B772-056CADCCBD54}" type="parTrans" cxnId="{982F9BCE-A279-4799-A75B-418EBDD4865B}">
      <dgm:prSet/>
      <dgm:spPr/>
      <dgm:t>
        <a:bodyPr/>
        <a:lstStyle/>
        <a:p>
          <a:pPr algn="l"/>
          <a:endParaRPr lang="lv-LV" sz="2600">
            <a:solidFill>
              <a:schemeClr val="tx1">
                <a:lumMod val="85000"/>
                <a:lumOff val="15000"/>
              </a:schemeClr>
            </a:solidFill>
            <a:latin typeface="Montserrat" pitchFamily="2" charset="77"/>
          </a:endParaRPr>
        </a:p>
      </dgm:t>
    </dgm:pt>
    <dgm:pt modelId="{4F944B39-6771-1F4F-AEE5-85FA41D60D45}">
      <dgm:prSet custT="1"/>
      <dgm:spPr>
        <a:solidFill>
          <a:srgbClr val="CDC847">
            <a:alpha val="50000"/>
          </a:srgbClr>
        </a:solidFill>
      </dgm:spPr>
      <dgm:t>
        <a:bodyPr/>
        <a:lstStyle/>
        <a:p>
          <a:pPr algn="l"/>
          <a:r>
            <a:rPr lang="lv-LV" sz="2600">
              <a:solidFill>
                <a:schemeClr val="tx1">
                  <a:lumMod val="85000"/>
                  <a:lumOff val="15000"/>
                </a:schemeClr>
              </a:solidFill>
              <a:latin typeface="Montserrat" pitchFamily="2" charset="77"/>
            </a:rPr>
            <a:t>6.10. Citi iedzīvotājiem svarīgi jautājumi.</a:t>
          </a:r>
          <a:endParaRPr lang="lv-LV" sz="2600" dirty="0">
            <a:solidFill>
              <a:schemeClr val="tx1">
                <a:lumMod val="85000"/>
                <a:lumOff val="15000"/>
              </a:schemeClr>
            </a:solidFill>
            <a:latin typeface="Montserrat" pitchFamily="2" charset="77"/>
          </a:endParaRPr>
        </a:p>
      </dgm:t>
    </dgm:pt>
    <dgm:pt modelId="{8F4307F2-5B5B-694F-9332-43B183FB92C2}" type="parTrans" cxnId="{D679CF03-E2CE-2B4E-95BB-D4EEB3466E2B}">
      <dgm:prSet/>
      <dgm:spPr/>
      <dgm:t>
        <a:bodyPr/>
        <a:lstStyle/>
        <a:p>
          <a:pPr algn="l"/>
          <a:endParaRPr lang="en-GB" sz="2600">
            <a:solidFill>
              <a:schemeClr val="tx1">
                <a:lumMod val="85000"/>
                <a:lumOff val="15000"/>
              </a:schemeClr>
            </a:solidFill>
            <a:latin typeface="Montserrat" pitchFamily="2" charset="77"/>
          </a:endParaRPr>
        </a:p>
      </dgm:t>
    </dgm:pt>
    <dgm:pt modelId="{21A9D33D-9439-3945-908F-940D84610D96}" type="sibTrans" cxnId="{D679CF03-E2CE-2B4E-95BB-D4EEB3466E2B}">
      <dgm:prSet/>
      <dgm:spPr/>
      <dgm:t>
        <a:bodyPr/>
        <a:lstStyle/>
        <a:p>
          <a:pPr algn="l"/>
          <a:endParaRPr lang="en-GB" sz="2600">
            <a:solidFill>
              <a:schemeClr val="tx1">
                <a:lumMod val="85000"/>
                <a:lumOff val="15000"/>
              </a:schemeClr>
            </a:solidFill>
            <a:latin typeface="Montserrat" pitchFamily="2" charset="77"/>
          </a:endParaRPr>
        </a:p>
      </dgm:t>
    </dgm:pt>
    <dgm:pt modelId="{BB902A12-5BC1-4692-97A5-90F6CB50893F}" type="pres">
      <dgm:prSet presAssocID="{03B40898-2DF1-4D8F-AE17-39A1D6984F24}" presName="linearFlow" presStyleCnt="0">
        <dgm:presLayoutVars>
          <dgm:resizeHandles val="exact"/>
        </dgm:presLayoutVars>
      </dgm:prSet>
      <dgm:spPr/>
    </dgm:pt>
    <dgm:pt modelId="{81F4298C-CB56-47BF-9F90-BA4F4EE3476E}" type="pres">
      <dgm:prSet presAssocID="{BC0472DC-64F1-48AD-8B64-6FA9C7403D15}" presName="node" presStyleLbl="node1" presStyleIdx="0" presStyleCnt="3" custScaleX="489580" custScaleY="69248" custLinFactY="-5091" custLinFactNeighborX="-18574" custLinFactNeighborY="-100000">
        <dgm:presLayoutVars>
          <dgm:bulletEnabled val="1"/>
        </dgm:presLayoutVars>
      </dgm:prSet>
      <dgm:spPr/>
    </dgm:pt>
    <dgm:pt modelId="{0E811ECF-175F-4592-94FA-D67B0DA3A0F9}" type="pres">
      <dgm:prSet presAssocID="{944A1DDB-8321-49E9-AA97-0278D35B80B5}" presName="sibTrans" presStyleLbl="sibTrans2D1" presStyleIdx="0" presStyleCnt="2"/>
      <dgm:spPr/>
    </dgm:pt>
    <dgm:pt modelId="{7EB951A1-7831-4A89-AF90-51908578CC3C}" type="pres">
      <dgm:prSet presAssocID="{944A1DDB-8321-49E9-AA97-0278D35B80B5}" presName="connectorText" presStyleLbl="sibTrans2D1" presStyleIdx="0" presStyleCnt="2"/>
      <dgm:spPr/>
    </dgm:pt>
    <dgm:pt modelId="{FE3C8EA4-7B86-4C74-8282-C237802143A6}" type="pres">
      <dgm:prSet presAssocID="{4AB3771F-A6CA-47BA-8A70-585B993BA931}" presName="node" presStyleLbl="node1" presStyleIdx="1" presStyleCnt="3" custScaleX="488719" custScaleY="90514">
        <dgm:presLayoutVars>
          <dgm:bulletEnabled val="1"/>
        </dgm:presLayoutVars>
      </dgm:prSet>
      <dgm:spPr/>
    </dgm:pt>
    <dgm:pt modelId="{05D4E9C8-3C7A-F74B-BD6F-60DFD58FCB8B}" type="pres">
      <dgm:prSet presAssocID="{606C06BA-BEFE-4F52-A639-E30D722E164A}" presName="sibTrans" presStyleLbl="sibTrans2D1" presStyleIdx="1" presStyleCnt="2"/>
      <dgm:spPr/>
    </dgm:pt>
    <dgm:pt modelId="{4AD6B163-EADB-AF48-A871-8C1DA45AFC26}" type="pres">
      <dgm:prSet presAssocID="{606C06BA-BEFE-4F52-A639-E30D722E164A}" presName="connectorText" presStyleLbl="sibTrans2D1" presStyleIdx="1" presStyleCnt="2"/>
      <dgm:spPr/>
    </dgm:pt>
    <dgm:pt modelId="{68049FC2-2788-814F-987B-240A475062B5}" type="pres">
      <dgm:prSet presAssocID="{4F944B39-6771-1F4F-AEE5-85FA41D60D45}" presName="node" presStyleLbl="node1" presStyleIdx="2" presStyleCnt="3" custScaleX="487905" custScaleY="50834">
        <dgm:presLayoutVars>
          <dgm:bulletEnabled val="1"/>
        </dgm:presLayoutVars>
      </dgm:prSet>
      <dgm:spPr/>
    </dgm:pt>
  </dgm:ptLst>
  <dgm:cxnLst>
    <dgm:cxn modelId="{D679CF03-E2CE-2B4E-95BB-D4EEB3466E2B}" srcId="{03B40898-2DF1-4D8F-AE17-39A1D6984F24}" destId="{4F944B39-6771-1F4F-AEE5-85FA41D60D45}" srcOrd="2" destOrd="0" parTransId="{8F4307F2-5B5B-694F-9332-43B183FB92C2}" sibTransId="{21A9D33D-9439-3945-908F-940D84610D96}"/>
    <dgm:cxn modelId="{9FC8F606-9AFF-473D-9826-3857F0F6F8ED}" type="presOf" srcId="{03B40898-2DF1-4D8F-AE17-39A1D6984F24}" destId="{BB902A12-5BC1-4692-97A5-90F6CB50893F}" srcOrd="0" destOrd="0" presId="urn:microsoft.com/office/officeart/2005/8/layout/process2"/>
    <dgm:cxn modelId="{B9CBA81B-857B-44E2-BA4D-A64B9C0B6352}" type="presOf" srcId="{944A1DDB-8321-49E9-AA97-0278D35B80B5}" destId="{0E811ECF-175F-4592-94FA-D67B0DA3A0F9}" srcOrd="0" destOrd="0" presId="urn:microsoft.com/office/officeart/2005/8/layout/process2"/>
    <dgm:cxn modelId="{E7673B43-3187-4B4D-A8E5-6E05F9A11DEE}" type="presOf" srcId="{606C06BA-BEFE-4F52-A639-E30D722E164A}" destId="{4AD6B163-EADB-AF48-A871-8C1DA45AFC26}" srcOrd="1" destOrd="0" presId="urn:microsoft.com/office/officeart/2005/8/layout/process2"/>
    <dgm:cxn modelId="{DB16B057-5074-4059-AC52-E48C5DD26B75}" type="presOf" srcId="{4AB3771F-A6CA-47BA-8A70-585B993BA931}" destId="{FE3C8EA4-7B86-4C74-8282-C237802143A6}" srcOrd="0" destOrd="0" presId="urn:microsoft.com/office/officeart/2005/8/layout/process2"/>
    <dgm:cxn modelId="{9C021487-905F-1545-A9AC-5185C35D526B}" type="presOf" srcId="{4F944B39-6771-1F4F-AEE5-85FA41D60D45}" destId="{68049FC2-2788-814F-987B-240A475062B5}" srcOrd="0" destOrd="0" presId="urn:microsoft.com/office/officeart/2005/8/layout/process2"/>
    <dgm:cxn modelId="{BB3E4B88-3E8E-4025-856D-FCA20D859776}" type="presOf" srcId="{BC0472DC-64F1-48AD-8B64-6FA9C7403D15}" destId="{81F4298C-CB56-47BF-9F90-BA4F4EE3476E}" srcOrd="0" destOrd="0" presId="urn:microsoft.com/office/officeart/2005/8/layout/process2"/>
    <dgm:cxn modelId="{3D61C6B5-24FD-6848-91D2-707E37B53599}" type="presOf" srcId="{606C06BA-BEFE-4F52-A639-E30D722E164A}" destId="{05D4E9C8-3C7A-F74B-BD6F-60DFD58FCB8B}" srcOrd="0" destOrd="0" presId="urn:microsoft.com/office/officeart/2005/8/layout/process2"/>
    <dgm:cxn modelId="{AF2A78B8-ADAE-4E5C-940F-9F8888F132C2}" srcId="{03B40898-2DF1-4D8F-AE17-39A1D6984F24}" destId="{BC0472DC-64F1-48AD-8B64-6FA9C7403D15}" srcOrd="0" destOrd="0" parTransId="{747A26ED-D681-4448-8E66-C46D18B93DE8}" sibTransId="{944A1DDB-8321-49E9-AA97-0278D35B80B5}"/>
    <dgm:cxn modelId="{982F9BCE-A279-4799-A75B-418EBDD4865B}" srcId="{03B40898-2DF1-4D8F-AE17-39A1D6984F24}" destId="{4AB3771F-A6CA-47BA-8A70-585B993BA931}" srcOrd="1" destOrd="0" parTransId="{A2B09EA7-5D6E-4B0E-B772-056CADCCBD54}" sibTransId="{606C06BA-BEFE-4F52-A639-E30D722E164A}"/>
    <dgm:cxn modelId="{59B123D3-6C8B-4493-B8A3-FACDD1073507}" type="presOf" srcId="{944A1DDB-8321-49E9-AA97-0278D35B80B5}" destId="{7EB951A1-7831-4A89-AF90-51908578CC3C}" srcOrd="1" destOrd="0" presId="urn:microsoft.com/office/officeart/2005/8/layout/process2"/>
    <dgm:cxn modelId="{2C68A9DD-E97C-4F51-BDEE-9E4FC56DB310}" type="presParOf" srcId="{BB902A12-5BC1-4692-97A5-90F6CB50893F}" destId="{81F4298C-CB56-47BF-9F90-BA4F4EE3476E}" srcOrd="0" destOrd="0" presId="urn:microsoft.com/office/officeart/2005/8/layout/process2"/>
    <dgm:cxn modelId="{88A2CB81-F4C4-4B59-B48B-AD97FD0A7807}" type="presParOf" srcId="{BB902A12-5BC1-4692-97A5-90F6CB50893F}" destId="{0E811ECF-175F-4592-94FA-D67B0DA3A0F9}" srcOrd="1" destOrd="0" presId="urn:microsoft.com/office/officeart/2005/8/layout/process2"/>
    <dgm:cxn modelId="{7084FF00-ACF6-41EF-AC71-D4D6A9BE1AE0}" type="presParOf" srcId="{0E811ECF-175F-4592-94FA-D67B0DA3A0F9}" destId="{7EB951A1-7831-4A89-AF90-51908578CC3C}" srcOrd="0" destOrd="0" presId="urn:microsoft.com/office/officeart/2005/8/layout/process2"/>
    <dgm:cxn modelId="{4FDDB553-CB84-4DDF-9D16-8D15D98ED9F0}" type="presParOf" srcId="{BB902A12-5BC1-4692-97A5-90F6CB50893F}" destId="{FE3C8EA4-7B86-4C74-8282-C237802143A6}" srcOrd="2" destOrd="0" presId="urn:microsoft.com/office/officeart/2005/8/layout/process2"/>
    <dgm:cxn modelId="{33D47B7A-FF21-2A46-96FE-4F5F440CE244}" type="presParOf" srcId="{BB902A12-5BC1-4692-97A5-90F6CB50893F}" destId="{05D4E9C8-3C7A-F74B-BD6F-60DFD58FCB8B}" srcOrd="3" destOrd="0" presId="urn:microsoft.com/office/officeart/2005/8/layout/process2"/>
    <dgm:cxn modelId="{ED7E72B0-01B0-BA43-8698-1CBC2D8FB390}" type="presParOf" srcId="{05D4E9C8-3C7A-F74B-BD6F-60DFD58FCB8B}" destId="{4AD6B163-EADB-AF48-A871-8C1DA45AFC26}" srcOrd="0" destOrd="0" presId="urn:microsoft.com/office/officeart/2005/8/layout/process2"/>
    <dgm:cxn modelId="{F348A160-2B40-584D-ABD3-17D0D8F2FAC8}" type="presParOf" srcId="{BB902A12-5BC1-4692-97A5-90F6CB50893F}" destId="{68049FC2-2788-814F-987B-240A475062B5}" srcOrd="4"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B40898-2DF1-4D8F-AE17-39A1D6984F24}" type="doc">
      <dgm:prSet loTypeId="urn:microsoft.com/office/officeart/2009/3/layout/SubStepProcess" loCatId="process" qsTypeId="urn:microsoft.com/office/officeart/2005/8/quickstyle/simple2" qsCatId="simple" csTypeId="urn:microsoft.com/office/officeart/2005/8/colors/accent0_3" csCatId="mainScheme" phldr="1"/>
      <dgm:spPr/>
      <dgm:t>
        <a:bodyPr rtlCol="0"/>
        <a:lstStyle/>
        <a:p>
          <a:pPr rtl="0"/>
          <a:endParaRPr lang="en-US"/>
        </a:p>
      </dgm:t>
    </dgm:pt>
    <dgm:pt modelId="{9D7245CC-C513-4418-88A9-FE3B1E65B2E6}">
      <dgm:prSet phldrT="[Text]"/>
      <dgm:spPr>
        <a:solidFill>
          <a:srgbClr val="0F162B"/>
        </a:solidFill>
      </dgm:spPr>
      <dgm:t>
        <a:bodyPr rtlCol="0"/>
        <a:lstStyle/>
        <a:p>
          <a:pPr rtl="0">
            <a:lnSpc>
              <a:spcPct val="100000"/>
            </a:lnSpc>
          </a:pPr>
          <a:r>
            <a:rPr lang="lv-LV" noProof="0" dirty="0"/>
            <a:t>Ādažu pilsētas padome</a:t>
          </a:r>
        </a:p>
      </dgm:t>
      <dgm:extLst>
        <a:ext uri="{E40237B7-FDA0-4F09-8148-C483321AD2D9}">
          <dgm14:cNvPr xmlns:dgm14="http://schemas.microsoft.com/office/drawing/2010/diagram" id="0" name="" title="Step 1 title"/>
        </a:ext>
      </dgm:extLst>
    </dgm:pt>
    <dgm:pt modelId="{BA82D20F-7643-4561-9DFF-B2172D0A7A78}" type="parTrans" cxnId="{CBF9B2FB-7EBD-4075-AC6F-60BF21993DF6}">
      <dgm:prSet/>
      <dgm:spPr/>
      <dgm:t>
        <a:bodyPr rtlCol="0"/>
        <a:lstStyle/>
        <a:p>
          <a:pPr rtl="0"/>
          <a:endParaRPr lang="en-US"/>
        </a:p>
      </dgm:t>
    </dgm:pt>
    <dgm:pt modelId="{7D16FFE3-4DF9-4DB4-B6EC-52A5CA8D5039}" type="sibTrans" cxnId="{CBF9B2FB-7EBD-4075-AC6F-60BF21993DF6}">
      <dgm:prSet/>
      <dgm:spPr/>
      <dgm:t>
        <a:bodyPr rtlCol="0"/>
        <a:lstStyle/>
        <a:p>
          <a:pPr rtl="0"/>
          <a:endParaRPr lang="en-US"/>
        </a:p>
      </dgm:t>
    </dgm:pt>
    <dgm:pt modelId="{BC0472DC-64F1-48AD-8B64-6FA9C7403D15}">
      <dgm:prSet phldrT="[Text]"/>
      <dgm:spPr>
        <a:solidFill>
          <a:srgbClr val="6F8E9F"/>
        </a:solidFill>
      </dgm:spPr>
      <dgm:t>
        <a:bodyPr rtlCol="0"/>
        <a:lstStyle/>
        <a:p>
          <a:pPr rtl="0">
            <a:lnSpc>
              <a:spcPct val="100000"/>
            </a:lnSpc>
          </a:pPr>
          <a:r>
            <a:rPr lang="lv-LV" noProof="0" dirty="0"/>
            <a:t>Carnikavas pagasta padome</a:t>
          </a:r>
        </a:p>
      </dgm:t>
      <dgm:extLst>
        <a:ext uri="{E40237B7-FDA0-4F09-8148-C483321AD2D9}">
          <dgm14:cNvPr xmlns:dgm14="http://schemas.microsoft.com/office/drawing/2010/diagram" id="0" name="" title="Step 2 title"/>
        </a:ext>
      </dgm:extLst>
    </dgm:pt>
    <dgm:pt modelId="{747A26ED-D681-4448-8E66-C46D18B93DE8}" type="parTrans" cxnId="{AF2A78B8-ADAE-4E5C-940F-9F8888F132C2}">
      <dgm:prSet/>
      <dgm:spPr/>
      <dgm:t>
        <a:bodyPr rtlCol="0"/>
        <a:lstStyle/>
        <a:p>
          <a:pPr rtl="0"/>
          <a:endParaRPr lang="en-US"/>
        </a:p>
      </dgm:t>
    </dgm:pt>
    <dgm:pt modelId="{944A1DDB-8321-49E9-AA97-0278D35B80B5}" type="sibTrans" cxnId="{AF2A78B8-ADAE-4E5C-940F-9F8888F132C2}">
      <dgm:prSet/>
      <dgm:spPr/>
      <dgm:t>
        <a:bodyPr rtlCol="0"/>
        <a:lstStyle/>
        <a:p>
          <a:pPr rtl="0"/>
          <a:endParaRPr lang="en-US"/>
        </a:p>
      </dgm:t>
    </dgm:pt>
    <dgm:pt modelId="{27C64AE5-531A-C242-A5F7-CF17EF87DD98}">
      <dgm:prSet phldrT="[Text]"/>
      <dgm:spPr>
        <a:solidFill>
          <a:srgbClr val="CDC847"/>
        </a:solidFill>
      </dgm:spPr>
      <dgm:t>
        <a:bodyPr rtlCol="0"/>
        <a:lstStyle/>
        <a:p>
          <a:pPr rtl="0">
            <a:lnSpc>
              <a:spcPct val="100000"/>
            </a:lnSpc>
          </a:pPr>
          <a:r>
            <a:rPr lang="lv-LV" noProof="0" dirty="0">
              <a:solidFill>
                <a:schemeClr val="tx1">
                  <a:lumMod val="85000"/>
                  <a:lumOff val="15000"/>
                </a:schemeClr>
              </a:solidFill>
            </a:rPr>
            <a:t>Ādažu pagasta padome</a:t>
          </a:r>
        </a:p>
      </dgm:t>
      <dgm:extLst>
        <a:ext uri="{E40237B7-FDA0-4F09-8148-C483321AD2D9}">
          <dgm14:cNvPr xmlns:dgm14="http://schemas.microsoft.com/office/drawing/2010/diagram" id="0" name="" title="Step 2 title"/>
        </a:ext>
      </dgm:extLst>
    </dgm:pt>
    <dgm:pt modelId="{5A922286-FD0A-8E4C-84AF-F32660E97250}" type="parTrans" cxnId="{77A353FD-04FE-0147-912F-BF42384E0280}">
      <dgm:prSet/>
      <dgm:spPr/>
      <dgm:t>
        <a:bodyPr/>
        <a:lstStyle/>
        <a:p>
          <a:endParaRPr lang="en-GB"/>
        </a:p>
      </dgm:t>
    </dgm:pt>
    <dgm:pt modelId="{573ECBF1-4DBB-6D4C-9BBC-9D6DA4634FF8}" type="sibTrans" cxnId="{77A353FD-04FE-0147-912F-BF42384E0280}">
      <dgm:prSet/>
      <dgm:spPr/>
      <dgm:t>
        <a:bodyPr/>
        <a:lstStyle/>
        <a:p>
          <a:endParaRPr lang="en-GB"/>
        </a:p>
      </dgm:t>
    </dgm:pt>
    <dgm:pt modelId="{9E794874-E835-4261-8C21-E61C6607B839}" type="pres">
      <dgm:prSet presAssocID="{03B40898-2DF1-4D8F-AE17-39A1D6984F24}" presName="Name0" presStyleCnt="0">
        <dgm:presLayoutVars>
          <dgm:chMax val="7"/>
          <dgm:dir/>
          <dgm:animOne val="branch"/>
        </dgm:presLayoutVars>
      </dgm:prSet>
      <dgm:spPr/>
    </dgm:pt>
    <dgm:pt modelId="{D718A1FA-DE39-4FEF-A773-C3A85F9341BF}" type="pres">
      <dgm:prSet presAssocID="{9D7245CC-C513-4418-88A9-FE3B1E65B2E6}" presName="parTx1" presStyleLbl="node1" presStyleIdx="0" presStyleCnt="3" custScaleX="89531" custScaleY="87600" custLinFactNeighborX="-26110" custLinFactNeighborY="-13010"/>
      <dgm:spPr/>
    </dgm:pt>
    <dgm:pt modelId="{201DCF6F-AE54-5E4C-AAAE-0A5E82598CE5}" type="pres">
      <dgm:prSet presAssocID="{27C64AE5-531A-C242-A5F7-CF17EF87DD98}" presName="parTx2" presStyleLbl="node1" presStyleIdx="1" presStyleCnt="3" custLinFactNeighborX="-6049"/>
      <dgm:spPr/>
    </dgm:pt>
    <dgm:pt modelId="{BC17599A-A8BA-F54C-9EA8-90C00BC4BB7A}" type="pres">
      <dgm:prSet presAssocID="{BC0472DC-64F1-48AD-8B64-6FA9C7403D15}" presName="parTx3" presStyleLbl="node1" presStyleIdx="2" presStyleCnt="3"/>
      <dgm:spPr/>
    </dgm:pt>
  </dgm:ptLst>
  <dgm:cxnLst>
    <dgm:cxn modelId="{C9485C1A-0D00-2241-AB1E-08D6B71C7B34}" type="presOf" srcId="{27C64AE5-531A-C242-A5F7-CF17EF87DD98}" destId="{201DCF6F-AE54-5E4C-AAAE-0A5E82598CE5}" srcOrd="0" destOrd="0" presId="urn:microsoft.com/office/officeart/2009/3/layout/SubStepProcess"/>
    <dgm:cxn modelId="{E360C7A5-32A6-43FC-A739-6C1EC53E06DF}" type="presOf" srcId="{03B40898-2DF1-4D8F-AE17-39A1D6984F24}" destId="{9E794874-E835-4261-8C21-E61C6607B839}" srcOrd="0" destOrd="0" presId="urn:microsoft.com/office/officeart/2009/3/layout/SubStepProcess"/>
    <dgm:cxn modelId="{AF2A78B8-ADAE-4E5C-940F-9F8888F132C2}" srcId="{03B40898-2DF1-4D8F-AE17-39A1D6984F24}" destId="{BC0472DC-64F1-48AD-8B64-6FA9C7403D15}" srcOrd="2" destOrd="0" parTransId="{747A26ED-D681-4448-8E66-C46D18B93DE8}" sibTransId="{944A1DDB-8321-49E9-AA97-0278D35B80B5}"/>
    <dgm:cxn modelId="{B12DDAC5-9F0E-074E-BC66-5B4BD578091F}" type="presOf" srcId="{BC0472DC-64F1-48AD-8B64-6FA9C7403D15}" destId="{BC17599A-A8BA-F54C-9EA8-90C00BC4BB7A}" srcOrd="0" destOrd="0" presId="urn:microsoft.com/office/officeart/2009/3/layout/SubStepProcess"/>
    <dgm:cxn modelId="{40C676EA-27C1-734C-AE8C-40E0D6E2D6DD}" type="presOf" srcId="{9D7245CC-C513-4418-88A9-FE3B1E65B2E6}" destId="{D718A1FA-DE39-4FEF-A773-C3A85F9341BF}" srcOrd="0" destOrd="0" presId="urn:microsoft.com/office/officeart/2009/3/layout/SubStepProcess"/>
    <dgm:cxn modelId="{CBF9B2FB-7EBD-4075-AC6F-60BF21993DF6}" srcId="{03B40898-2DF1-4D8F-AE17-39A1D6984F24}" destId="{9D7245CC-C513-4418-88A9-FE3B1E65B2E6}" srcOrd="0" destOrd="0" parTransId="{BA82D20F-7643-4561-9DFF-B2172D0A7A78}" sibTransId="{7D16FFE3-4DF9-4DB4-B6EC-52A5CA8D5039}"/>
    <dgm:cxn modelId="{77A353FD-04FE-0147-912F-BF42384E0280}" srcId="{03B40898-2DF1-4D8F-AE17-39A1D6984F24}" destId="{27C64AE5-531A-C242-A5F7-CF17EF87DD98}" srcOrd="1" destOrd="0" parTransId="{5A922286-FD0A-8E4C-84AF-F32660E97250}" sibTransId="{573ECBF1-4DBB-6D4C-9BBC-9D6DA4634FF8}"/>
    <dgm:cxn modelId="{9AA974A3-9E4B-4348-8C21-E8AB20D15239}" type="presParOf" srcId="{9E794874-E835-4261-8C21-E61C6607B839}" destId="{D718A1FA-DE39-4FEF-A773-C3A85F9341BF}" srcOrd="0" destOrd="0" presId="urn:microsoft.com/office/officeart/2009/3/layout/SubStepProcess"/>
    <dgm:cxn modelId="{F6D7A5AB-5113-A14A-8A00-B5FD9B8A538A}" type="presParOf" srcId="{9E794874-E835-4261-8C21-E61C6607B839}" destId="{201DCF6F-AE54-5E4C-AAAE-0A5E82598CE5}" srcOrd="1" destOrd="0" presId="urn:microsoft.com/office/officeart/2009/3/layout/SubStepProcess"/>
    <dgm:cxn modelId="{9F0EC9F2-2363-0644-B5F5-B188E8A2F135}" type="presParOf" srcId="{9E794874-E835-4261-8C21-E61C6607B839}" destId="{BC17599A-A8BA-F54C-9EA8-90C00BC4BB7A}" srcOrd="2"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A1FA-DE39-4FEF-A773-C3A85F9341BF}">
      <dsp:nvSpPr>
        <dsp:cNvPr id="0" name=""/>
        <dsp:cNvSpPr/>
      </dsp:nvSpPr>
      <dsp:spPr>
        <a:xfrm>
          <a:off x="10852154" y="0"/>
          <a:ext cx="5418132" cy="5418132"/>
        </a:xfrm>
        <a:prstGeom prst="ellipse">
          <a:avLst/>
        </a:prstGeom>
        <a:solidFill>
          <a:srgbClr val="0F162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2889250" rtl="0">
            <a:lnSpc>
              <a:spcPct val="100000"/>
            </a:lnSpc>
            <a:spcBef>
              <a:spcPct val="0"/>
            </a:spcBef>
            <a:spcAft>
              <a:spcPct val="35000"/>
            </a:spcAft>
            <a:buNone/>
          </a:pPr>
          <a:r>
            <a:rPr lang="lv-LV" sz="6500" kern="1200" noProof="0" dirty="0"/>
            <a:t>Ādažu pilsētas padome</a:t>
          </a:r>
        </a:p>
      </dsp:txBody>
      <dsp:txXfrm>
        <a:off x="11645621" y="793467"/>
        <a:ext cx="3831198" cy="3831198"/>
      </dsp:txXfrm>
    </dsp:sp>
    <dsp:sp modelId="{9516C0B1-1CF0-4A25-A61B-329C4E78EC3F}">
      <dsp:nvSpPr>
        <dsp:cNvPr id="0" name=""/>
        <dsp:cNvSpPr/>
      </dsp:nvSpPr>
      <dsp:spPr>
        <a:xfrm>
          <a:off x="5488006" y="1054793"/>
          <a:ext cx="5418132" cy="5418132"/>
        </a:xfrm>
        <a:prstGeom prst="ellipse">
          <a:avLst/>
        </a:prstGeom>
        <a:solidFill>
          <a:srgbClr val="6F8E9F"/>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2889250" rtl="0">
            <a:lnSpc>
              <a:spcPct val="100000"/>
            </a:lnSpc>
            <a:spcBef>
              <a:spcPct val="0"/>
            </a:spcBef>
            <a:spcAft>
              <a:spcPct val="35000"/>
            </a:spcAft>
            <a:buNone/>
          </a:pPr>
          <a:r>
            <a:rPr lang="lv-LV" sz="6500" kern="1200" noProof="0" dirty="0"/>
            <a:t>Carnikavas pagasta padome</a:t>
          </a:r>
        </a:p>
      </dsp:txBody>
      <dsp:txXfrm>
        <a:off x="6281473" y="1848260"/>
        <a:ext cx="3831198" cy="3831198"/>
      </dsp:txXfrm>
    </dsp:sp>
    <dsp:sp modelId="{3A163229-6F2B-8A4B-B88B-2E0B228F251E}">
      <dsp:nvSpPr>
        <dsp:cNvPr id="0" name=""/>
        <dsp:cNvSpPr/>
      </dsp:nvSpPr>
      <dsp:spPr>
        <a:xfrm>
          <a:off x="1605" y="1955169"/>
          <a:ext cx="5418132" cy="5418132"/>
        </a:xfrm>
        <a:prstGeom prst="ellipse">
          <a:avLst/>
        </a:prstGeom>
        <a:solidFill>
          <a:srgbClr val="CDC847"/>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2889250" rtl="0">
            <a:lnSpc>
              <a:spcPct val="100000"/>
            </a:lnSpc>
            <a:spcBef>
              <a:spcPct val="0"/>
            </a:spcBef>
            <a:spcAft>
              <a:spcPct val="35000"/>
            </a:spcAft>
            <a:buNone/>
          </a:pPr>
          <a:r>
            <a:rPr lang="lv-LV" sz="6500" kern="1200" noProof="0" dirty="0">
              <a:solidFill>
                <a:schemeClr val="tx1">
                  <a:lumMod val="85000"/>
                  <a:lumOff val="15000"/>
                </a:schemeClr>
              </a:solidFill>
            </a:rPr>
            <a:t>Ādažu pagasta padome</a:t>
          </a:r>
        </a:p>
      </dsp:txBody>
      <dsp:txXfrm>
        <a:off x="795072" y="2748636"/>
        <a:ext cx="3831198" cy="3831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15BFC-6E3A-4EE1-A2ED-9F17FCA35DC9}">
      <dsp:nvSpPr>
        <dsp:cNvPr id="0" name=""/>
        <dsp:cNvSpPr/>
      </dsp:nvSpPr>
      <dsp:spPr>
        <a:xfrm>
          <a:off x="33478" y="8233"/>
          <a:ext cx="12429843" cy="3782416"/>
        </a:xfrm>
        <a:prstGeom prst="roundRect">
          <a:avLst>
            <a:gd name="adj" fmla="val 10000"/>
          </a:avLst>
        </a:prstGeom>
        <a:solidFill>
          <a:srgbClr val="CDC847">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marL="0" lvl="0" indent="0" algn="l" defTabSz="1155700" rtl="0">
            <a:lnSpc>
              <a:spcPct val="100000"/>
            </a:lnSpc>
            <a:spcBef>
              <a:spcPct val="0"/>
            </a:spcBef>
            <a:spcAft>
              <a:spcPct val="35000"/>
            </a:spcAft>
            <a:buNone/>
          </a:pPr>
          <a:r>
            <a:rPr lang="lv-LV" sz="2600" kern="1200" noProof="0" dirty="0">
              <a:solidFill>
                <a:schemeClr val="tx1">
                  <a:lumMod val="95000"/>
                  <a:lumOff val="5000"/>
                </a:schemeClr>
              </a:solidFill>
              <a:latin typeface="Montserrat" pitchFamily="2" charset="77"/>
            </a:rPr>
            <a:t>6.1. Pašvaldības administratīvās teritorijas labiekārtošana un sanitārā tīrība: </a:t>
          </a:r>
        </a:p>
        <a:p>
          <a:pPr marL="0" lvl="0" indent="0" algn="l" defTabSz="1155700" rtl="0">
            <a:lnSpc>
              <a:spcPct val="100000"/>
            </a:lnSpc>
            <a:spcBef>
              <a:spcPct val="0"/>
            </a:spcBef>
            <a:spcAft>
              <a:spcPct val="35000"/>
            </a:spcAft>
            <a:buNone/>
          </a:pPr>
          <a:r>
            <a:rPr lang="lv-LV" sz="2600" kern="1200" noProof="0" dirty="0">
              <a:solidFill>
                <a:schemeClr val="tx1">
                  <a:lumMod val="95000"/>
                  <a:lumOff val="5000"/>
                </a:schemeClr>
              </a:solidFill>
              <a:latin typeface="Montserrat" pitchFamily="2" charset="77"/>
            </a:rPr>
            <a:t>* publiskai lietošanai paredzēto teritoriju apgaismošana un uzturēšana;</a:t>
          </a:r>
        </a:p>
        <a:p>
          <a:pPr marL="0" lvl="0" indent="0" algn="l" defTabSz="1155700" rtl="0">
            <a:lnSpc>
              <a:spcPct val="100000"/>
            </a:lnSpc>
            <a:spcBef>
              <a:spcPct val="0"/>
            </a:spcBef>
            <a:spcAft>
              <a:spcPct val="35000"/>
            </a:spcAft>
            <a:buNone/>
          </a:pPr>
          <a:r>
            <a:rPr lang="lv-LV" sz="2600" kern="1200" noProof="0" dirty="0">
              <a:solidFill>
                <a:schemeClr val="tx1">
                  <a:lumMod val="95000"/>
                  <a:lumOff val="5000"/>
                </a:schemeClr>
              </a:solidFill>
              <a:latin typeface="Montserrat" pitchFamily="2" charset="77"/>
            </a:rPr>
            <a:t>* parku, skvēru un zaļo zonu ierīkošana un uzturēšana; </a:t>
          </a:r>
        </a:p>
        <a:p>
          <a:pPr marL="0" lvl="0" indent="0" algn="l" defTabSz="1155700" rtl="0">
            <a:lnSpc>
              <a:spcPct val="100000"/>
            </a:lnSpc>
            <a:spcBef>
              <a:spcPct val="0"/>
            </a:spcBef>
            <a:spcAft>
              <a:spcPct val="35000"/>
            </a:spcAft>
            <a:buNone/>
          </a:pPr>
          <a:r>
            <a:rPr lang="lv-LV" sz="2600" kern="1200" noProof="0" dirty="0">
              <a:solidFill>
                <a:schemeClr val="tx1">
                  <a:lumMod val="95000"/>
                  <a:lumOff val="5000"/>
                </a:schemeClr>
              </a:solidFill>
              <a:latin typeface="Montserrat" pitchFamily="2" charset="77"/>
            </a:rPr>
            <a:t>* </a:t>
          </a:r>
          <a:r>
            <a:rPr lang="lv-LV" sz="2600" kern="1200" noProof="0" dirty="0" err="1">
              <a:solidFill>
                <a:schemeClr val="tx1">
                  <a:lumMod val="95000"/>
                  <a:lumOff val="5000"/>
                </a:schemeClr>
              </a:solidFill>
              <a:latin typeface="Montserrat" pitchFamily="2" charset="77"/>
            </a:rPr>
            <a:t>pretplūdu</a:t>
          </a:r>
          <a:r>
            <a:rPr lang="lv-LV" sz="2600" kern="1200" noProof="0" dirty="0">
              <a:solidFill>
                <a:schemeClr val="tx1">
                  <a:lumMod val="95000"/>
                  <a:lumOff val="5000"/>
                </a:schemeClr>
              </a:solidFill>
              <a:latin typeface="Montserrat" pitchFamily="2" charset="77"/>
            </a:rPr>
            <a:t> pasākumi; </a:t>
          </a:r>
        </a:p>
        <a:p>
          <a:pPr marL="0" lvl="0" indent="0" algn="l" defTabSz="1155700" rtl="0">
            <a:lnSpc>
              <a:spcPct val="100000"/>
            </a:lnSpc>
            <a:spcBef>
              <a:spcPct val="0"/>
            </a:spcBef>
            <a:spcAft>
              <a:spcPct val="35000"/>
            </a:spcAft>
            <a:buNone/>
          </a:pPr>
          <a:r>
            <a:rPr lang="lv-LV" sz="2600" kern="1200" noProof="0" dirty="0">
              <a:solidFill>
                <a:schemeClr val="tx1">
                  <a:lumMod val="95000"/>
                  <a:lumOff val="5000"/>
                </a:schemeClr>
              </a:solidFill>
              <a:latin typeface="Montserrat" pitchFamily="2" charset="77"/>
            </a:rPr>
            <a:t>*kapsētu un beigto dzīvnieku apbedīšanas vietu izveidošana un uzturēšana.</a:t>
          </a:r>
        </a:p>
      </dsp:txBody>
      <dsp:txXfrm>
        <a:off x="144261" y="119016"/>
        <a:ext cx="12208277" cy="3560850"/>
      </dsp:txXfrm>
    </dsp:sp>
    <dsp:sp modelId="{9893274C-A1F0-46F5-8A49-0E9F8DADD1D0}">
      <dsp:nvSpPr>
        <dsp:cNvPr id="0" name=""/>
        <dsp:cNvSpPr/>
      </dsp:nvSpPr>
      <dsp:spPr>
        <a:xfrm rot="5400000">
          <a:off x="6075785" y="3813665"/>
          <a:ext cx="345229" cy="414275"/>
        </a:xfrm>
        <a:prstGeom prst="righ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755650" rtl="0">
            <a:lnSpc>
              <a:spcPct val="90000"/>
            </a:lnSpc>
            <a:spcBef>
              <a:spcPct val="0"/>
            </a:spcBef>
            <a:spcAft>
              <a:spcPct val="35000"/>
            </a:spcAft>
            <a:buNone/>
          </a:pPr>
          <a:endParaRPr lang="en-US" sz="1700" kern="1200">
            <a:solidFill>
              <a:schemeClr val="tx1">
                <a:lumMod val="95000"/>
                <a:lumOff val="5000"/>
              </a:schemeClr>
            </a:solidFill>
          </a:endParaRPr>
        </a:p>
      </dsp:txBody>
      <dsp:txXfrm rot="-5400000">
        <a:off x="6124118" y="3848188"/>
        <a:ext cx="248565" cy="241660"/>
      </dsp:txXfrm>
    </dsp:sp>
    <dsp:sp modelId="{81F4298C-CB56-47BF-9F90-BA4F4EE3476E}">
      <dsp:nvSpPr>
        <dsp:cNvPr id="0" name=""/>
        <dsp:cNvSpPr/>
      </dsp:nvSpPr>
      <dsp:spPr>
        <a:xfrm>
          <a:off x="0" y="4250955"/>
          <a:ext cx="12496800" cy="2042165"/>
        </a:xfrm>
        <a:prstGeom prst="roundRect">
          <a:avLst>
            <a:gd name="adj" fmla="val 10000"/>
          </a:avLst>
        </a:prstGeom>
        <a:solidFill>
          <a:srgbClr val="CDC847">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marL="0" lvl="0" indent="0" algn="l" defTabSz="1155700" rtl="0">
            <a:lnSpc>
              <a:spcPct val="100000"/>
            </a:lnSpc>
            <a:spcBef>
              <a:spcPct val="0"/>
            </a:spcBef>
            <a:spcAft>
              <a:spcPct val="35000"/>
            </a:spcAft>
            <a:buNone/>
          </a:pPr>
          <a:r>
            <a:rPr lang="lv-LV" sz="2600" kern="1200" noProof="0" dirty="0">
              <a:solidFill>
                <a:schemeClr val="tx1">
                  <a:lumMod val="95000"/>
                  <a:lumOff val="5000"/>
                </a:schemeClr>
              </a:solidFill>
              <a:latin typeface="Montserrat" pitchFamily="2" charset="77"/>
            </a:rPr>
            <a:t>6.2.  Teritoriju un būvju uzturēšanas prasību noteikšana, ciktāl tā saistīta ar sabiedrības drošību, sanitārās tīrības uzturēšanu un pilsētvides ainavas saglabāšanu.</a:t>
          </a:r>
        </a:p>
      </dsp:txBody>
      <dsp:txXfrm>
        <a:off x="59813" y="4310768"/>
        <a:ext cx="12377174" cy="1922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15BFC-6E3A-4EE1-A2ED-9F17FCA35DC9}">
      <dsp:nvSpPr>
        <dsp:cNvPr id="0" name=""/>
        <dsp:cNvSpPr/>
      </dsp:nvSpPr>
      <dsp:spPr>
        <a:xfrm>
          <a:off x="16374" y="6785"/>
          <a:ext cx="12464050" cy="921693"/>
        </a:xfrm>
        <a:prstGeom prst="roundRect">
          <a:avLst>
            <a:gd name="adj" fmla="val 10000"/>
          </a:avLst>
        </a:prstGeom>
        <a:solidFill>
          <a:srgbClr val="CDC847">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marL="0" lvl="0" indent="0" algn="l" defTabSz="1155700" rtl="0">
            <a:lnSpc>
              <a:spcPct val="100000"/>
            </a:lnSpc>
            <a:spcBef>
              <a:spcPct val="0"/>
            </a:spcBef>
            <a:spcAft>
              <a:spcPct val="35000"/>
            </a:spcAft>
            <a:buNone/>
          </a:pPr>
          <a:r>
            <a:rPr lang="lv-LV" sz="2600" kern="1200" noProof="0" dirty="0">
              <a:solidFill>
                <a:schemeClr val="tx1">
                  <a:lumMod val="85000"/>
                  <a:lumOff val="15000"/>
                </a:schemeClr>
              </a:solidFill>
              <a:latin typeface="Montserrat" pitchFamily="2" charset="77"/>
            </a:rPr>
            <a:t>6.4. Pašvaldības teritorijā esošā kultūras mantojuma saglabāšana un atbalsts kultūras norisēm.</a:t>
          </a:r>
        </a:p>
      </dsp:txBody>
      <dsp:txXfrm>
        <a:off x="43369" y="33780"/>
        <a:ext cx="12410060" cy="867703"/>
      </dsp:txXfrm>
    </dsp:sp>
    <dsp:sp modelId="{9893274C-A1F0-46F5-8A49-0E9F8DADD1D0}">
      <dsp:nvSpPr>
        <dsp:cNvPr id="0" name=""/>
        <dsp:cNvSpPr/>
      </dsp:nvSpPr>
      <dsp:spPr>
        <a:xfrm rot="5400000">
          <a:off x="6110030" y="946927"/>
          <a:ext cx="276738" cy="332085"/>
        </a:xfrm>
        <a:prstGeom prst="righ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l" defTabSz="1155700" rtl="0">
            <a:lnSpc>
              <a:spcPct val="90000"/>
            </a:lnSpc>
            <a:spcBef>
              <a:spcPct val="0"/>
            </a:spcBef>
            <a:spcAft>
              <a:spcPct val="35000"/>
            </a:spcAft>
            <a:buNone/>
          </a:pPr>
          <a:endParaRPr lang="en-US" sz="2600" kern="1200">
            <a:solidFill>
              <a:schemeClr val="tx1">
                <a:lumMod val="85000"/>
                <a:lumOff val="15000"/>
              </a:schemeClr>
            </a:solidFill>
            <a:latin typeface="Montserrat" pitchFamily="2" charset="77"/>
          </a:endParaRPr>
        </a:p>
      </dsp:txBody>
      <dsp:txXfrm rot="-5400000">
        <a:off x="6148774" y="974601"/>
        <a:ext cx="199251" cy="193717"/>
      </dsp:txXfrm>
    </dsp:sp>
    <dsp:sp modelId="{F4497C72-B354-7342-A3DD-9524C30B3F75}">
      <dsp:nvSpPr>
        <dsp:cNvPr id="0" name=""/>
        <dsp:cNvSpPr/>
      </dsp:nvSpPr>
      <dsp:spPr>
        <a:xfrm>
          <a:off x="16374" y="1297462"/>
          <a:ext cx="12464050" cy="1076209"/>
        </a:xfrm>
        <a:prstGeom prst="roundRect">
          <a:avLst>
            <a:gd name="adj" fmla="val 10000"/>
          </a:avLst>
        </a:prstGeom>
        <a:solidFill>
          <a:srgbClr val="CDC847">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marL="0" lvl="0" indent="0" algn="l" defTabSz="1155700" rtl="0">
            <a:lnSpc>
              <a:spcPct val="100000"/>
            </a:lnSpc>
            <a:spcBef>
              <a:spcPct val="0"/>
            </a:spcBef>
            <a:spcAft>
              <a:spcPct val="35000"/>
            </a:spcAft>
            <a:buNone/>
          </a:pPr>
          <a:r>
            <a:rPr lang="lv-LV" sz="2600" kern="1200" noProof="0" dirty="0">
              <a:solidFill>
                <a:schemeClr val="tx1">
                  <a:lumMod val="85000"/>
                  <a:lumOff val="15000"/>
                </a:schemeClr>
              </a:solidFill>
              <a:latin typeface="Montserrat" pitchFamily="2" charset="77"/>
            </a:rPr>
            <a:t>6.3. Iedzīvotājiem sniedzamais kultūras piedāvājums un iespējā piedalīties kultūras dzīvē.</a:t>
          </a:r>
        </a:p>
      </dsp:txBody>
      <dsp:txXfrm>
        <a:off x="47895" y="1328983"/>
        <a:ext cx="12401008" cy="1013167"/>
      </dsp:txXfrm>
    </dsp:sp>
    <dsp:sp modelId="{33C20088-B555-EB4A-AA36-D6A275B8C12D}">
      <dsp:nvSpPr>
        <dsp:cNvPr id="0" name=""/>
        <dsp:cNvSpPr/>
      </dsp:nvSpPr>
      <dsp:spPr>
        <a:xfrm rot="5400000">
          <a:off x="6110030" y="2392121"/>
          <a:ext cx="276738" cy="332085"/>
        </a:xfrm>
        <a:prstGeom prst="righ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6148774" y="2419795"/>
        <a:ext cx="199251" cy="193717"/>
      </dsp:txXfrm>
    </dsp:sp>
    <dsp:sp modelId="{81F4298C-CB56-47BF-9F90-BA4F4EE3476E}">
      <dsp:nvSpPr>
        <dsp:cNvPr id="0" name=""/>
        <dsp:cNvSpPr/>
      </dsp:nvSpPr>
      <dsp:spPr>
        <a:xfrm>
          <a:off x="0" y="2742656"/>
          <a:ext cx="12496800" cy="692561"/>
        </a:xfrm>
        <a:prstGeom prst="roundRect">
          <a:avLst>
            <a:gd name="adj" fmla="val 10000"/>
          </a:avLst>
        </a:prstGeom>
        <a:solidFill>
          <a:srgbClr val="CDC847">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marL="0" lvl="0" indent="0" algn="l" defTabSz="1155700" rtl="0">
            <a:lnSpc>
              <a:spcPct val="100000"/>
            </a:lnSpc>
            <a:spcBef>
              <a:spcPct val="0"/>
            </a:spcBef>
            <a:spcAft>
              <a:spcPct val="35000"/>
            </a:spcAft>
            <a:buNone/>
          </a:pPr>
          <a:r>
            <a:rPr lang="lv-LV" sz="2600" kern="1200" noProof="0" dirty="0">
              <a:solidFill>
                <a:schemeClr val="tx1">
                  <a:lumMod val="85000"/>
                  <a:lumOff val="15000"/>
                </a:schemeClr>
              </a:solidFill>
              <a:latin typeface="Montserrat" pitchFamily="2" charset="77"/>
            </a:rPr>
            <a:t> 6.5. Atbalsta sniegšana saimnieciskās darbības sekmēšanai.</a:t>
          </a:r>
        </a:p>
      </dsp:txBody>
      <dsp:txXfrm>
        <a:off x="20284" y="2762940"/>
        <a:ext cx="12456232" cy="651993"/>
      </dsp:txXfrm>
    </dsp:sp>
    <dsp:sp modelId="{0E811ECF-175F-4592-94FA-D67B0DA3A0F9}">
      <dsp:nvSpPr>
        <dsp:cNvPr id="0" name=""/>
        <dsp:cNvSpPr/>
      </dsp:nvSpPr>
      <dsp:spPr>
        <a:xfrm rot="5400000">
          <a:off x="6110030" y="3453666"/>
          <a:ext cx="276738" cy="332085"/>
        </a:xfrm>
        <a:prstGeom prst="righ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l" defTabSz="1155700" rtl="0">
            <a:lnSpc>
              <a:spcPct val="90000"/>
            </a:lnSpc>
            <a:spcBef>
              <a:spcPct val="0"/>
            </a:spcBef>
            <a:spcAft>
              <a:spcPct val="35000"/>
            </a:spcAft>
            <a:buNone/>
          </a:pPr>
          <a:endParaRPr lang="en-US" sz="2600" kern="1200">
            <a:solidFill>
              <a:schemeClr val="tx1">
                <a:lumMod val="85000"/>
                <a:lumOff val="15000"/>
              </a:schemeClr>
            </a:solidFill>
            <a:latin typeface="Montserrat" pitchFamily="2" charset="77"/>
          </a:endParaRPr>
        </a:p>
      </dsp:txBody>
      <dsp:txXfrm rot="-5400000">
        <a:off x="6148774" y="3481340"/>
        <a:ext cx="199251" cy="193717"/>
      </dsp:txXfrm>
    </dsp:sp>
    <dsp:sp modelId="{FE3C8EA4-7B86-4C74-8282-C237802143A6}">
      <dsp:nvSpPr>
        <dsp:cNvPr id="0" name=""/>
        <dsp:cNvSpPr/>
      </dsp:nvSpPr>
      <dsp:spPr>
        <a:xfrm>
          <a:off x="0" y="3804202"/>
          <a:ext cx="12496800" cy="953558"/>
        </a:xfrm>
        <a:prstGeom prst="roundRect">
          <a:avLst>
            <a:gd name="adj" fmla="val 10000"/>
          </a:avLst>
        </a:prstGeom>
        <a:solidFill>
          <a:srgbClr val="CDC84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solidFill>
                <a:schemeClr val="tx1">
                  <a:lumMod val="85000"/>
                  <a:lumOff val="15000"/>
                </a:schemeClr>
              </a:solidFill>
              <a:latin typeface="Montserrat" pitchFamily="2" charset="77"/>
            </a:rPr>
            <a:t>6.6. Attīstības plānošanas dokumentu, koncepciju un citu stratēģiski svarīgu dokumentu izstrāde.</a:t>
          </a:r>
        </a:p>
      </dsp:txBody>
      <dsp:txXfrm>
        <a:off x="27929" y="3832131"/>
        <a:ext cx="12440942" cy="897700"/>
      </dsp:txXfrm>
    </dsp:sp>
    <dsp:sp modelId="{60B4C471-F281-5247-A529-737763FD3B92}">
      <dsp:nvSpPr>
        <dsp:cNvPr id="0" name=""/>
        <dsp:cNvSpPr/>
      </dsp:nvSpPr>
      <dsp:spPr>
        <a:xfrm rot="5400000">
          <a:off x="6110030" y="4776210"/>
          <a:ext cx="276738" cy="332085"/>
        </a:xfrm>
        <a:prstGeom prst="righ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endParaRPr lang="lv-LV" sz="1300" kern="1200">
            <a:solidFill>
              <a:schemeClr val="tx1">
                <a:lumMod val="85000"/>
                <a:lumOff val="15000"/>
              </a:schemeClr>
            </a:solidFill>
            <a:latin typeface="Montserrat" pitchFamily="2" charset="77"/>
          </a:endParaRPr>
        </a:p>
      </dsp:txBody>
      <dsp:txXfrm rot="-5400000">
        <a:off x="6148774" y="4803884"/>
        <a:ext cx="199251" cy="193717"/>
      </dsp:txXfrm>
    </dsp:sp>
    <dsp:sp modelId="{635EDB69-07F1-8F45-A837-27A38BA5A9E1}">
      <dsp:nvSpPr>
        <dsp:cNvPr id="0" name=""/>
        <dsp:cNvSpPr/>
      </dsp:nvSpPr>
      <dsp:spPr>
        <a:xfrm>
          <a:off x="0" y="5126745"/>
          <a:ext cx="12496800" cy="521935"/>
        </a:xfrm>
        <a:prstGeom prst="roundRect">
          <a:avLst>
            <a:gd name="adj" fmla="val 10000"/>
          </a:avLst>
        </a:prstGeom>
        <a:solidFill>
          <a:srgbClr val="CDC84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marL="0" lvl="0" indent="0" algn="l" defTabSz="1155700" rtl="0">
            <a:lnSpc>
              <a:spcPct val="90000"/>
            </a:lnSpc>
            <a:spcBef>
              <a:spcPct val="0"/>
            </a:spcBef>
            <a:spcAft>
              <a:spcPct val="35000"/>
            </a:spcAft>
            <a:buNone/>
          </a:pPr>
          <a:r>
            <a:rPr lang="lv-LV" sz="2600" kern="1200" noProof="0" dirty="0">
              <a:solidFill>
                <a:schemeClr val="tx1">
                  <a:lumMod val="85000"/>
                  <a:lumOff val="15000"/>
                </a:schemeClr>
              </a:solidFill>
              <a:latin typeface="Montserrat" pitchFamily="2" charset="77"/>
            </a:rPr>
            <a:t>6.7. Iedzīvotāju sociālās, izglītības un sporta vajadzības. </a:t>
          </a:r>
          <a:endParaRPr lang="lv-LV" sz="2600" kern="1200" dirty="0">
            <a:solidFill>
              <a:schemeClr val="tx1">
                <a:lumMod val="85000"/>
                <a:lumOff val="15000"/>
              </a:schemeClr>
            </a:solidFill>
            <a:latin typeface="Montserrat" pitchFamily="2" charset="77"/>
          </a:endParaRPr>
        </a:p>
      </dsp:txBody>
      <dsp:txXfrm>
        <a:off x="15287" y="5142032"/>
        <a:ext cx="12466226" cy="491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298C-CB56-47BF-9F90-BA4F4EE3476E}">
      <dsp:nvSpPr>
        <dsp:cNvPr id="0" name=""/>
        <dsp:cNvSpPr/>
      </dsp:nvSpPr>
      <dsp:spPr>
        <a:xfrm>
          <a:off x="-10236" y="0"/>
          <a:ext cx="11640972" cy="870229"/>
        </a:xfrm>
        <a:prstGeom prst="roundRect">
          <a:avLst>
            <a:gd name="adj" fmla="val 10000"/>
          </a:avLst>
        </a:prstGeom>
        <a:solidFill>
          <a:srgbClr val="CDC847">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marL="0" lvl="0" indent="0" algn="l" defTabSz="1155700" rtl="0">
            <a:lnSpc>
              <a:spcPct val="100000"/>
            </a:lnSpc>
            <a:spcBef>
              <a:spcPct val="0"/>
            </a:spcBef>
            <a:spcAft>
              <a:spcPct val="35000"/>
            </a:spcAft>
            <a:buNone/>
          </a:pPr>
          <a:r>
            <a:rPr lang="lv-LV" sz="2600" kern="1200" noProof="0">
              <a:solidFill>
                <a:schemeClr val="tx1">
                  <a:lumMod val="85000"/>
                  <a:lumOff val="15000"/>
                </a:schemeClr>
              </a:solidFill>
              <a:latin typeface="Montserrat" pitchFamily="2" charset="77"/>
            </a:rPr>
            <a:t>6.8. Vides aizsardzība.</a:t>
          </a:r>
          <a:endParaRPr lang="lv-LV" sz="2600" kern="1200" noProof="0" dirty="0">
            <a:solidFill>
              <a:schemeClr val="tx1">
                <a:lumMod val="85000"/>
                <a:lumOff val="15000"/>
              </a:schemeClr>
            </a:solidFill>
            <a:latin typeface="Montserrat" pitchFamily="2" charset="77"/>
          </a:endParaRPr>
        </a:p>
      </dsp:txBody>
      <dsp:txXfrm>
        <a:off x="15252" y="25488"/>
        <a:ext cx="11589996" cy="819253"/>
      </dsp:txXfrm>
    </dsp:sp>
    <dsp:sp modelId="{0E811ECF-175F-4592-94FA-D67B0DA3A0F9}">
      <dsp:nvSpPr>
        <dsp:cNvPr id="0" name=""/>
        <dsp:cNvSpPr/>
      </dsp:nvSpPr>
      <dsp:spPr>
        <a:xfrm rot="5400000">
          <a:off x="5573486" y="903160"/>
          <a:ext cx="473527" cy="565508"/>
        </a:xfrm>
        <a:prstGeom prst="righ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l" defTabSz="1155700" rtl="0">
            <a:lnSpc>
              <a:spcPct val="90000"/>
            </a:lnSpc>
            <a:spcBef>
              <a:spcPct val="0"/>
            </a:spcBef>
            <a:spcAft>
              <a:spcPct val="35000"/>
            </a:spcAft>
            <a:buNone/>
          </a:pPr>
          <a:endParaRPr lang="en-US" sz="2600" kern="1200">
            <a:solidFill>
              <a:schemeClr val="tx1">
                <a:lumMod val="85000"/>
                <a:lumOff val="15000"/>
              </a:schemeClr>
            </a:solidFill>
            <a:latin typeface="Montserrat" pitchFamily="2" charset="77"/>
          </a:endParaRPr>
        </a:p>
      </dsp:txBody>
      <dsp:txXfrm rot="-5400000">
        <a:off x="5640598" y="949150"/>
        <a:ext cx="339304" cy="331469"/>
      </dsp:txXfrm>
    </dsp:sp>
    <dsp:sp modelId="{FE3C8EA4-7B86-4C74-8282-C237802143A6}">
      <dsp:nvSpPr>
        <dsp:cNvPr id="0" name=""/>
        <dsp:cNvSpPr/>
      </dsp:nvSpPr>
      <dsp:spPr>
        <a:xfrm>
          <a:off x="0" y="1501599"/>
          <a:ext cx="11620500" cy="1137476"/>
        </a:xfrm>
        <a:prstGeom prst="roundRect">
          <a:avLst>
            <a:gd name="adj" fmla="val 10000"/>
          </a:avLst>
        </a:prstGeom>
        <a:solidFill>
          <a:srgbClr val="CDC847">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solidFill>
                <a:schemeClr val="tx1">
                  <a:lumMod val="85000"/>
                  <a:lumOff val="15000"/>
                </a:schemeClr>
              </a:solidFill>
              <a:latin typeface="Montserrat" pitchFamily="2" charset="77"/>
            </a:rPr>
            <a:t>6.9. Ādažu novada tēla, iedzīvotāja pašapziņas un lepnuma par savu novadu veidošanu.</a:t>
          </a:r>
        </a:p>
      </dsp:txBody>
      <dsp:txXfrm>
        <a:off x="33316" y="1534915"/>
        <a:ext cx="11553868" cy="1070844"/>
      </dsp:txXfrm>
    </dsp:sp>
    <dsp:sp modelId="{05D4E9C8-3C7A-F74B-BD6F-60DFD58FCB8B}">
      <dsp:nvSpPr>
        <dsp:cNvPr id="0" name=""/>
        <dsp:cNvSpPr/>
      </dsp:nvSpPr>
      <dsp:spPr>
        <a:xfrm rot="5400000">
          <a:off x="5574621" y="2670493"/>
          <a:ext cx="471257" cy="565508"/>
        </a:xfrm>
        <a:prstGeom prst="righ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endParaRPr lang="lv-LV" sz="2600" kern="1200">
            <a:solidFill>
              <a:schemeClr val="tx1">
                <a:lumMod val="85000"/>
                <a:lumOff val="15000"/>
              </a:schemeClr>
            </a:solidFill>
            <a:latin typeface="Montserrat" pitchFamily="2" charset="77"/>
          </a:endParaRPr>
        </a:p>
      </dsp:txBody>
      <dsp:txXfrm rot="-5400000">
        <a:off x="5640598" y="2717619"/>
        <a:ext cx="339304" cy="329880"/>
      </dsp:txXfrm>
    </dsp:sp>
    <dsp:sp modelId="{68049FC2-2788-814F-987B-240A475062B5}">
      <dsp:nvSpPr>
        <dsp:cNvPr id="0" name=""/>
        <dsp:cNvSpPr/>
      </dsp:nvSpPr>
      <dsp:spPr>
        <a:xfrm>
          <a:off x="9677" y="3267419"/>
          <a:ext cx="11601145" cy="638823"/>
        </a:xfrm>
        <a:prstGeom prst="roundRect">
          <a:avLst>
            <a:gd name="adj" fmla="val 10000"/>
          </a:avLst>
        </a:prstGeom>
        <a:solidFill>
          <a:srgbClr val="CDC84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solidFill>
                <a:schemeClr val="tx1">
                  <a:lumMod val="85000"/>
                  <a:lumOff val="15000"/>
                </a:schemeClr>
              </a:solidFill>
              <a:latin typeface="Montserrat" pitchFamily="2" charset="77"/>
            </a:rPr>
            <a:t>6.10. Citi iedzīvotājiem svarīgi jautājumi.</a:t>
          </a:r>
          <a:endParaRPr lang="lv-LV" sz="2600" kern="1200" dirty="0">
            <a:solidFill>
              <a:schemeClr val="tx1">
                <a:lumMod val="85000"/>
                <a:lumOff val="15000"/>
              </a:schemeClr>
            </a:solidFill>
            <a:latin typeface="Montserrat" pitchFamily="2" charset="77"/>
          </a:endParaRPr>
        </a:p>
      </dsp:txBody>
      <dsp:txXfrm>
        <a:off x="28387" y="3286129"/>
        <a:ext cx="11563725" cy="6014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A1FA-DE39-4FEF-A773-C3A85F9341BF}">
      <dsp:nvSpPr>
        <dsp:cNvPr id="0" name=""/>
        <dsp:cNvSpPr/>
      </dsp:nvSpPr>
      <dsp:spPr>
        <a:xfrm>
          <a:off x="0" y="0"/>
          <a:ext cx="4820840" cy="4716864"/>
        </a:xfrm>
        <a:prstGeom prst="ellipse">
          <a:avLst/>
        </a:prstGeom>
        <a:solidFill>
          <a:srgbClr val="0F162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2755900" rtl="0">
            <a:lnSpc>
              <a:spcPct val="100000"/>
            </a:lnSpc>
            <a:spcBef>
              <a:spcPct val="0"/>
            </a:spcBef>
            <a:spcAft>
              <a:spcPct val="35000"/>
            </a:spcAft>
            <a:buNone/>
          </a:pPr>
          <a:r>
            <a:rPr lang="lv-LV" sz="6200" kern="1200" noProof="0" dirty="0"/>
            <a:t>Ādažu pilsētas padome</a:t>
          </a:r>
        </a:p>
      </dsp:txBody>
      <dsp:txXfrm>
        <a:off x="705996" y="690769"/>
        <a:ext cx="3408848" cy="3335326"/>
      </dsp:txXfrm>
    </dsp:sp>
    <dsp:sp modelId="{201DCF6F-AE54-5E4C-AAAE-0A5E82598CE5}">
      <dsp:nvSpPr>
        <dsp:cNvPr id="0" name=""/>
        <dsp:cNvSpPr/>
      </dsp:nvSpPr>
      <dsp:spPr>
        <a:xfrm>
          <a:off x="5146567" y="0"/>
          <a:ext cx="4820840" cy="4820840"/>
        </a:xfrm>
        <a:prstGeom prst="ellipse">
          <a:avLst/>
        </a:prstGeom>
        <a:solidFill>
          <a:srgbClr val="CDC847"/>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2755900" rtl="0">
            <a:lnSpc>
              <a:spcPct val="100000"/>
            </a:lnSpc>
            <a:spcBef>
              <a:spcPct val="0"/>
            </a:spcBef>
            <a:spcAft>
              <a:spcPct val="35000"/>
            </a:spcAft>
            <a:buNone/>
          </a:pPr>
          <a:r>
            <a:rPr lang="lv-LV" sz="6200" kern="1200" noProof="0" dirty="0">
              <a:solidFill>
                <a:schemeClr val="tx1">
                  <a:lumMod val="85000"/>
                  <a:lumOff val="15000"/>
                </a:schemeClr>
              </a:solidFill>
            </a:rPr>
            <a:t>Ādažu pagasta padome</a:t>
          </a:r>
        </a:p>
      </dsp:txBody>
      <dsp:txXfrm>
        <a:off x="5852563" y="705996"/>
        <a:ext cx="3408848" cy="3408848"/>
      </dsp:txXfrm>
    </dsp:sp>
    <dsp:sp modelId="{BC17599A-A8BA-F54C-9EA8-90C00BC4BB7A}">
      <dsp:nvSpPr>
        <dsp:cNvPr id="0" name=""/>
        <dsp:cNvSpPr/>
      </dsp:nvSpPr>
      <dsp:spPr>
        <a:xfrm>
          <a:off x="10259020" y="0"/>
          <a:ext cx="4820840" cy="4820840"/>
        </a:xfrm>
        <a:prstGeom prst="ellipse">
          <a:avLst/>
        </a:prstGeom>
        <a:solidFill>
          <a:srgbClr val="6F8E9F"/>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2755900" rtl="0">
            <a:lnSpc>
              <a:spcPct val="100000"/>
            </a:lnSpc>
            <a:spcBef>
              <a:spcPct val="0"/>
            </a:spcBef>
            <a:spcAft>
              <a:spcPct val="35000"/>
            </a:spcAft>
            <a:buNone/>
          </a:pPr>
          <a:r>
            <a:rPr lang="lv-LV" sz="6200" kern="1200" noProof="0" dirty="0"/>
            <a:t>Carnikavas pagasta padome</a:t>
          </a:r>
        </a:p>
      </dsp:txBody>
      <dsp:txXfrm>
        <a:off x="10965016" y="705996"/>
        <a:ext cx="3408848" cy="3408848"/>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E5A0-D6E5-8549-9779-CFE680BF9E89}" type="datetimeFigureOut">
              <a:rPr lang="en-LV" smtClean="0"/>
              <a:t>05/21/2024</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E27AA-9BC7-E84F-8718-96696ED692D6}" type="slidenum">
              <a:rPr lang="en-LV" smtClean="0"/>
              <a:t>‹#›</a:t>
            </a:fld>
            <a:endParaRPr lang="en-LV"/>
          </a:p>
        </p:txBody>
      </p:sp>
    </p:spTree>
    <p:extLst>
      <p:ext uri="{BB962C8B-B14F-4D97-AF65-F5344CB8AC3E}">
        <p14:creationId xmlns:p14="http://schemas.microsoft.com/office/powerpoint/2010/main" val="42288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6FAE27AA-9BC7-E84F-8718-96696ED692D6}" type="slidenum">
              <a:rPr lang="en-LV" smtClean="0"/>
              <a:t>5</a:t>
            </a:fld>
            <a:endParaRPr lang="en-LV"/>
          </a:p>
        </p:txBody>
      </p:sp>
    </p:spTree>
    <p:extLst>
      <p:ext uri="{BB962C8B-B14F-4D97-AF65-F5344CB8AC3E}">
        <p14:creationId xmlns:p14="http://schemas.microsoft.com/office/powerpoint/2010/main" val="120310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6FAE27AA-9BC7-E84F-8718-96696ED692D6}" type="slidenum">
              <a:rPr lang="en-LV" smtClean="0"/>
              <a:t>6</a:t>
            </a:fld>
            <a:endParaRPr lang="en-LV"/>
          </a:p>
        </p:txBody>
      </p:sp>
    </p:spTree>
    <p:extLst>
      <p:ext uri="{BB962C8B-B14F-4D97-AF65-F5344CB8AC3E}">
        <p14:creationId xmlns:p14="http://schemas.microsoft.com/office/powerpoint/2010/main" val="310920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6FAE27AA-9BC7-E84F-8718-96696ED692D6}" type="slidenum">
              <a:rPr lang="en-LV" smtClean="0"/>
              <a:t>8</a:t>
            </a:fld>
            <a:endParaRPr lang="en-LV"/>
          </a:p>
        </p:txBody>
      </p:sp>
    </p:spTree>
    <p:extLst>
      <p:ext uri="{BB962C8B-B14F-4D97-AF65-F5344CB8AC3E}">
        <p14:creationId xmlns:p14="http://schemas.microsoft.com/office/powerpoint/2010/main" val="299784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6FAE27AA-9BC7-E84F-8718-96696ED692D6}" type="slidenum">
              <a:rPr lang="en-LV" smtClean="0"/>
              <a:t>17</a:t>
            </a:fld>
            <a:endParaRPr lang="en-LV"/>
          </a:p>
        </p:txBody>
      </p:sp>
    </p:spTree>
    <p:extLst>
      <p:ext uri="{BB962C8B-B14F-4D97-AF65-F5344CB8AC3E}">
        <p14:creationId xmlns:p14="http://schemas.microsoft.com/office/powerpoint/2010/main" val="74755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6FAE27AA-9BC7-E84F-8718-96696ED692D6}" type="slidenum">
              <a:rPr lang="en-LV" smtClean="0"/>
              <a:t>18</a:t>
            </a:fld>
            <a:endParaRPr lang="en-LV"/>
          </a:p>
        </p:txBody>
      </p:sp>
    </p:spTree>
    <p:extLst>
      <p:ext uri="{BB962C8B-B14F-4D97-AF65-F5344CB8AC3E}">
        <p14:creationId xmlns:p14="http://schemas.microsoft.com/office/powerpoint/2010/main" val="247201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LV"/>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893BAD9F-939C-B14D-AD3D-F3357E308F7C}" type="datetime1">
              <a:rPr lang="en-US" smtClean="0"/>
              <a:t>5/21/2024</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2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0FCC2C29-B94D-384A-9298-F7B9228C6206}" type="datetime1">
              <a:rPr lang="en-US" smtClean="0"/>
              <a:t>5/21/2024</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59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A7308B3F-0344-9344-B623-78A079628DD5}" type="datetime1">
              <a:rPr lang="en-US" smtClean="0"/>
              <a:t>5/21/2024</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465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A06708CF-DC19-3F41-A0BD-4491226C36C5}" type="datetime1">
              <a:rPr lang="en-US" smtClean="0"/>
              <a:t>5/21/2024</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107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FF81C6F0-DD9E-AF4F-B4FE-BA6AABFAD97D}" type="datetime1">
              <a:rPr lang="en-US" smtClean="0"/>
              <a:t>5/21/2024</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587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E2813FA4-7694-CF41-9C80-E44FFA151376}" type="datetime1">
              <a:rPr lang="en-US" smtClean="0"/>
              <a:t>5/21/2024</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579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1259682" y="547688"/>
            <a:ext cx="15773400" cy="1988345"/>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D3716AD0-CC48-AC44-A7FF-B95071AAC864}" type="datetime1">
              <a:rPr lang="en-US" smtClean="0"/>
              <a:t>5/21/2024</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53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C5E8EF0E-4723-BC41-A6D4-502BA046128D}" type="datetime1">
              <a:rPr lang="en-US" smtClean="0"/>
              <a:t>5/21/2024</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40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FE6E59A8-5B34-AE40-BCB8-97E3074F5DFD}" type="datetime1">
              <a:rPr lang="en-US" smtClean="0"/>
              <a:t>5/21/2024</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11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899A2EE9-0D9F-C64B-BBCF-56AA7D69391A}" type="datetime1">
              <a:rPr lang="en-US" smtClean="0"/>
              <a:t>5/21/2024</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83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LV"/>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6066BBA6-8A0B-C44F-9CD6-AA52F4C328CC}" type="datetime1">
              <a:rPr lang="en-US" smtClean="0"/>
              <a:t>5/21/2024</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9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91D2104-AE10-AB46-8499-147AA644562B}" type="datetime1">
              <a:rPr lang="en-US" smtClean="0"/>
              <a:t>5/21/2024</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49411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LV"/>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adazunovads.l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adazunovads.l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rgbClr val="FFFFFF"/>
            </a:solidFill>
            <a:prstDash val="solid"/>
            <a:headEnd type="none" w="sm" len="sm"/>
            <a:tailEnd type="none" w="sm" len="sm"/>
          </a:ln>
        </p:spPr>
      </p:sp>
      <p:pic>
        <p:nvPicPr>
          <p:cNvPr id="5" name="Picture 4">
            <a:extLst>
              <a:ext uri="{FF2B5EF4-FFF2-40B4-BE49-F238E27FC236}">
                <a16:creationId xmlns:a16="http://schemas.microsoft.com/office/drawing/2014/main" id="{EA0FD06E-0991-2162-A412-99693045A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716" y="307765"/>
            <a:ext cx="6151798" cy="5999902"/>
          </a:xfrm>
          <a:prstGeom prst="rect">
            <a:avLst/>
          </a:prstGeom>
        </p:spPr>
      </p:pic>
      <p:sp>
        <p:nvSpPr>
          <p:cNvPr id="4" name="TextBox 4">
            <a:extLst>
              <a:ext uri="{FF2B5EF4-FFF2-40B4-BE49-F238E27FC236}">
                <a16:creationId xmlns:a16="http://schemas.microsoft.com/office/drawing/2014/main" id="{F0ABA4C5-EB5D-5532-6F5E-3B742DD37B8D}"/>
              </a:ext>
            </a:extLst>
          </p:cNvPr>
          <p:cNvSpPr txBox="1"/>
          <p:nvPr/>
        </p:nvSpPr>
        <p:spPr>
          <a:xfrm>
            <a:off x="-4770" y="6286500"/>
            <a:ext cx="18292770" cy="2026196"/>
          </a:xfrm>
          <a:prstGeom prst="rect">
            <a:avLst/>
          </a:prstGeom>
        </p:spPr>
        <p:txBody>
          <a:bodyPr lIns="0" tIns="0" rIns="0" bIns="0" rtlCol="0" anchor="t">
            <a:spAutoFit/>
          </a:bodyPr>
          <a:lstStyle/>
          <a:p>
            <a:pPr algn="ctr">
              <a:lnSpc>
                <a:spcPts val="7920"/>
              </a:lnSpc>
            </a:pPr>
            <a:r>
              <a:rPr lang="en-US" sz="6600" dirty="0">
                <a:solidFill>
                  <a:srgbClr val="FFFFFF"/>
                </a:solidFill>
                <a:latin typeface="Montserrat Semi-Bold Bold"/>
              </a:rPr>
              <a:t>ĀDAŽU NOVADA </a:t>
            </a:r>
          </a:p>
          <a:p>
            <a:pPr algn="ctr">
              <a:lnSpc>
                <a:spcPts val="7920"/>
              </a:lnSpc>
            </a:pPr>
            <a:r>
              <a:rPr lang="en-US" sz="6600" dirty="0">
                <a:solidFill>
                  <a:srgbClr val="FFFFFF"/>
                </a:solidFill>
                <a:latin typeface="Montserrat Semi-Bold Bold"/>
              </a:rPr>
              <a:t>IEDZĪVOTĀJU PADOMES NOLIKUMS</a:t>
            </a:r>
          </a:p>
        </p:txBody>
      </p:sp>
      <p:sp>
        <p:nvSpPr>
          <p:cNvPr id="6" name="TextBox 2">
            <a:extLst>
              <a:ext uri="{FF2B5EF4-FFF2-40B4-BE49-F238E27FC236}">
                <a16:creationId xmlns:a16="http://schemas.microsoft.com/office/drawing/2014/main" id="{186E7448-3FE9-0C41-124B-BF2F778925EA}"/>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rgbClr val="FFFFFF"/>
                </a:solidFill>
                <a:latin typeface="Montserrat" pitchFamily="2" charset="77"/>
              </a:rPr>
              <a:t>ATTĪSTĪBAS UN PLĀNOŠANAS NODAĻA  I  GUNITA DZENE   I   22.05.2024.</a:t>
            </a:r>
          </a:p>
        </p:txBody>
      </p:sp>
      <p:sp>
        <p:nvSpPr>
          <p:cNvPr id="2" name="TextBox 1">
            <a:extLst>
              <a:ext uri="{FF2B5EF4-FFF2-40B4-BE49-F238E27FC236}">
                <a16:creationId xmlns:a16="http://schemas.microsoft.com/office/drawing/2014/main" id="{1307DF9C-D60D-ACF8-928E-AD2C08531E9A}"/>
              </a:ext>
            </a:extLst>
          </p:cNvPr>
          <p:cNvSpPr txBox="1"/>
          <p:nvPr/>
        </p:nvSpPr>
        <p:spPr>
          <a:xfrm>
            <a:off x="10287000" y="8563124"/>
            <a:ext cx="6629400" cy="646331"/>
          </a:xfrm>
          <a:prstGeom prst="rect">
            <a:avLst/>
          </a:prstGeom>
          <a:noFill/>
        </p:spPr>
        <p:txBody>
          <a:bodyPr wrap="square" rtlCol="0">
            <a:spAutoFit/>
          </a:bodyPr>
          <a:lstStyle/>
          <a:p>
            <a:pPr algn="r" rtl="0"/>
            <a:r>
              <a:rPr lang="lv-LV" sz="1800" dirty="0">
                <a:solidFill>
                  <a:schemeClr val="bg1"/>
                </a:solidFill>
                <a:latin typeface="Montserrat" pitchFamily="2" charset="77"/>
                <a:ea typeface="Gadugi" panose="020B0502040204020203" pitchFamily="34" charset="0"/>
              </a:rPr>
              <a:t>Izdots saskaņā ar</a:t>
            </a:r>
          </a:p>
          <a:p>
            <a:pPr algn="r" rtl="0"/>
            <a:r>
              <a:rPr lang="lv-LV" sz="1800" dirty="0">
                <a:solidFill>
                  <a:schemeClr val="bg1"/>
                </a:solidFill>
                <a:latin typeface="Montserrat" pitchFamily="2" charset="77"/>
                <a:ea typeface="Gadugi" panose="020B0502040204020203" pitchFamily="34" charset="0"/>
              </a:rPr>
              <a:t> Pašvaldības 58.panta sesto daļu</a:t>
            </a:r>
          </a:p>
        </p:txBody>
      </p:sp>
      <p:sp>
        <p:nvSpPr>
          <p:cNvPr id="7" name="Slide Number Placeholder 6">
            <a:extLst>
              <a:ext uri="{FF2B5EF4-FFF2-40B4-BE49-F238E27FC236}">
                <a16:creationId xmlns:a16="http://schemas.microsoft.com/office/drawing/2014/main" id="{E4DC3606-2226-399C-35DA-3F712C94765B}"/>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45650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graphicFrame>
        <p:nvGraphicFramePr>
          <p:cNvPr id="8" name="Satura vietturis 2" descr="Apļa process, kur redzamas 3 darbības, kas sakārtotas no kreisās puses uz labo virzienā uz mērķi">
            <a:extLst>
              <a:ext uri="{FF2B5EF4-FFF2-40B4-BE49-F238E27FC236}">
                <a16:creationId xmlns:a16="http://schemas.microsoft.com/office/drawing/2014/main" id="{98E95FC5-EFBE-BB62-F9FD-D9A3FF2F96CD}"/>
              </a:ext>
            </a:extLst>
          </p:cNvPr>
          <p:cNvGraphicFramePr>
            <a:graphicFrameLocks/>
          </p:cNvGraphicFramePr>
          <p:nvPr>
            <p:extLst>
              <p:ext uri="{D42A27DB-BD31-4B8C-83A1-F6EECF244321}">
                <p14:modId xmlns:p14="http://schemas.microsoft.com/office/powerpoint/2010/main" val="1137487093"/>
              </p:ext>
            </p:extLst>
          </p:nvPr>
        </p:nvGraphicFramePr>
        <p:xfrm>
          <a:off x="4953000" y="3188865"/>
          <a:ext cx="11620500" cy="3909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utoShape 3">
            <a:extLst>
              <a:ext uri="{FF2B5EF4-FFF2-40B4-BE49-F238E27FC236}">
                <a16:creationId xmlns:a16="http://schemas.microsoft.com/office/drawing/2014/main" id="{5E5EE9B0-5D68-99F0-C5B2-C70A13F1F875}"/>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2" name="TextBox 2">
            <a:extLst>
              <a:ext uri="{FF2B5EF4-FFF2-40B4-BE49-F238E27FC236}">
                <a16:creationId xmlns:a16="http://schemas.microsoft.com/office/drawing/2014/main" id="{0A806622-608A-06BC-2AFB-B74C4E15F9BE}"/>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7" name="Title 3">
            <a:extLst>
              <a:ext uri="{FF2B5EF4-FFF2-40B4-BE49-F238E27FC236}">
                <a16:creationId xmlns:a16="http://schemas.microsoft.com/office/drawing/2014/main" id="{043FCE9C-CA06-A49A-4BE6-0272A6F4B1F3}"/>
              </a:ext>
            </a:extLst>
          </p:cNvPr>
          <p:cNvSpPr txBox="1">
            <a:spLocks/>
          </p:cNvSpPr>
          <p:nvPr/>
        </p:nvSpPr>
        <p:spPr>
          <a:xfrm>
            <a:off x="4953000" y="547688"/>
            <a:ext cx="12077700" cy="1988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0"/>
              </a:spcBef>
              <a:defRPr/>
            </a:pPr>
            <a:r>
              <a:rPr lang="lv-LV" sz="4800" b="1" dirty="0">
                <a:solidFill>
                  <a:schemeClr val="tx1">
                    <a:lumMod val="65000"/>
                    <a:lumOff val="35000"/>
                  </a:schemeClr>
                </a:solidFill>
                <a:latin typeface="Montserrat" pitchFamily="2" charset="77"/>
              </a:rPr>
              <a:t>PADOME NODROŠINA IEDZĪVOTĀJU INTEREŠU PĀRSTĀVĪBU ŠĀDOS JAUTĀJUMOS (3):</a:t>
            </a:r>
            <a:endParaRPr lang="en-US" sz="4800" b="1" dirty="0">
              <a:solidFill>
                <a:schemeClr val="tx1">
                  <a:lumMod val="65000"/>
                  <a:lumOff val="35000"/>
                </a:schemeClr>
              </a:solidFill>
              <a:latin typeface="Montserrat" pitchFamily="2" charset="77"/>
            </a:endParaRPr>
          </a:p>
        </p:txBody>
      </p:sp>
      <p:sp>
        <p:nvSpPr>
          <p:cNvPr id="19" name="Slide Number Placeholder 18">
            <a:extLst>
              <a:ext uri="{FF2B5EF4-FFF2-40B4-BE49-F238E27FC236}">
                <a16:creationId xmlns:a16="http://schemas.microsoft.com/office/drawing/2014/main" id="{A9ADCC32-8CE9-F455-7A8F-B7DD4C8FBC57}"/>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5181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C847">
            <a:alpha val="64043"/>
          </a:srgbClr>
        </a:solidFill>
        <a:effectLst/>
      </p:bgPr>
    </p:bg>
    <p:spTree>
      <p:nvGrpSpPr>
        <p:cNvPr id="1" name=""/>
        <p:cNvGrpSpPr/>
        <p:nvPr/>
      </p:nvGrpSpPr>
      <p:grpSpPr>
        <a:xfrm>
          <a:off x="0" y="0"/>
          <a:ext cx="0" cy="0"/>
          <a:chOff x="0" y="0"/>
          <a:chExt cx="0" cy="0"/>
        </a:xfrm>
      </p:grpSpPr>
      <p:sp>
        <p:nvSpPr>
          <p:cNvPr id="2" name="TextBox 2"/>
          <p:cNvSpPr txBox="1"/>
          <p:nvPr/>
        </p:nvSpPr>
        <p:spPr>
          <a:xfrm>
            <a:off x="-4766" y="4600575"/>
            <a:ext cx="18297530" cy="1474634"/>
          </a:xfrm>
          <a:prstGeom prst="rect">
            <a:avLst/>
          </a:prstGeom>
        </p:spPr>
        <p:txBody>
          <a:bodyPr lIns="0" tIns="0" rIns="0" bIns="0" rtlCol="0" anchor="t">
            <a:spAutoFit/>
          </a:bodyPr>
          <a:lstStyle/>
          <a:p>
            <a:pPr algn="ctr" eaLnBrk="1" hangingPunct="1">
              <a:lnSpc>
                <a:spcPct val="150000"/>
              </a:lnSpc>
            </a:pPr>
            <a:r>
              <a:rPr lang="en-US" altLang="en-LV" sz="7200" b="1" dirty="0">
                <a:solidFill>
                  <a:schemeClr val="tx1">
                    <a:lumMod val="65000"/>
                    <a:lumOff val="35000"/>
                  </a:schemeClr>
                </a:solidFill>
                <a:latin typeface="Montserrat" pitchFamily="2" charset="77"/>
              </a:rPr>
              <a:t>PADOMEI IR PIENĀKUMI</a:t>
            </a:r>
          </a:p>
        </p:txBody>
      </p:sp>
      <p:sp>
        <p:nvSpPr>
          <p:cNvPr id="5" name="AutoShape 3">
            <a:extLst>
              <a:ext uri="{FF2B5EF4-FFF2-40B4-BE49-F238E27FC236}">
                <a16:creationId xmlns:a16="http://schemas.microsoft.com/office/drawing/2014/main" id="{91A1AA45-44F1-8931-34AA-9EFFB8FC2E91}"/>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7" name="TextBox 2">
            <a:extLst>
              <a:ext uri="{FF2B5EF4-FFF2-40B4-BE49-F238E27FC236}">
                <a16:creationId xmlns:a16="http://schemas.microsoft.com/office/drawing/2014/main" id="{68B16E65-B2AF-D619-CD14-1F3739CECDB9}"/>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8" name="Slide Number Placeholder 7">
            <a:extLst>
              <a:ext uri="{FF2B5EF4-FFF2-40B4-BE49-F238E27FC236}">
                <a16:creationId xmlns:a16="http://schemas.microsoft.com/office/drawing/2014/main" id="{EC05007F-2796-C6B0-EE1D-0E4B7EB1B6FC}"/>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74912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PADOMEI IR PIENĀKUMI (1)</a:t>
            </a:r>
          </a:p>
        </p:txBody>
      </p:sp>
      <p:sp>
        <p:nvSpPr>
          <p:cNvPr id="5" name="Content Placeholder 4">
            <a:extLst>
              <a:ext uri="{FF2B5EF4-FFF2-40B4-BE49-F238E27FC236}">
                <a16:creationId xmlns:a16="http://schemas.microsoft.com/office/drawing/2014/main" id="{A14FC428-31F2-2E77-849F-579E8CA6C656}"/>
              </a:ext>
            </a:extLst>
          </p:cNvPr>
          <p:cNvSpPr>
            <a:spLocks noGrp="1"/>
          </p:cNvSpPr>
          <p:nvPr>
            <p:ph idx="1"/>
          </p:nvPr>
        </p:nvSpPr>
        <p:spPr>
          <a:xfrm>
            <a:off x="4953000" y="2536033"/>
            <a:ext cx="12077700" cy="6527007"/>
          </a:xfrm>
        </p:spPr>
        <p:txBody>
          <a:bodyPr>
            <a:normAutofit fontScale="92500"/>
          </a:bodyPr>
          <a:lstStyle/>
          <a:p>
            <a:pPr marL="0" indent="0">
              <a:buNone/>
            </a:pPr>
            <a:r>
              <a:rPr lang="lv-LV" sz="4400" dirty="0">
                <a:solidFill>
                  <a:schemeClr val="tx1">
                    <a:lumMod val="85000"/>
                    <a:lumOff val="15000"/>
                  </a:schemeClr>
                </a:solidFill>
                <a:latin typeface="Montserrat" pitchFamily="2" charset="77"/>
              </a:rPr>
              <a:t>7.1. Pastāvīgi </a:t>
            </a:r>
            <a:r>
              <a:rPr lang="lv-LV" sz="4400" b="1" dirty="0">
                <a:solidFill>
                  <a:schemeClr val="tx1">
                    <a:lumMod val="85000"/>
                    <a:lumOff val="15000"/>
                  </a:schemeClr>
                </a:solidFill>
                <a:latin typeface="Montserrat" pitchFamily="2" charset="77"/>
              </a:rPr>
              <a:t>apzināt</a:t>
            </a:r>
            <a:r>
              <a:rPr lang="lv-LV" sz="4400" dirty="0">
                <a:solidFill>
                  <a:schemeClr val="tx1">
                    <a:lumMod val="85000"/>
                    <a:lumOff val="15000"/>
                  </a:schemeClr>
                </a:solidFill>
                <a:latin typeface="Montserrat" pitchFamily="2" charset="77"/>
              </a:rPr>
              <a:t> iedzīvotāju vajadzības;</a:t>
            </a:r>
          </a:p>
          <a:p>
            <a:pPr marL="0" indent="0">
              <a:buNone/>
            </a:pPr>
            <a:r>
              <a:rPr lang="lv-LV" sz="4400" dirty="0">
                <a:solidFill>
                  <a:schemeClr val="tx1">
                    <a:lumMod val="85000"/>
                    <a:lumOff val="15000"/>
                  </a:schemeClr>
                </a:solidFill>
                <a:latin typeface="Montserrat" pitchFamily="2" charset="77"/>
              </a:rPr>
              <a:t>7.2. </a:t>
            </a:r>
            <a:r>
              <a:rPr lang="lv-LV" sz="4400" b="1" dirty="0">
                <a:solidFill>
                  <a:schemeClr val="tx1">
                    <a:lumMod val="85000"/>
                    <a:lumOff val="15000"/>
                  </a:schemeClr>
                </a:solidFill>
                <a:latin typeface="Montserrat" pitchFamily="2" charset="77"/>
              </a:rPr>
              <a:t>Izskatīt</a:t>
            </a:r>
            <a:r>
              <a:rPr lang="lv-LV" sz="4400" dirty="0">
                <a:solidFill>
                  <a:schemeClr val="tx1">
                    <a:lumMod val="85000"/>
                    <a:lumOff val="15000"/>
                  </a:schemeClr>
                </a:solidFill>
                <a:latin typeface="Montserrat" pitchFamily="2" charset="77"/>
              </a:rPr>
              <a:t> iedzīvotāju ierosinājumiem;</a:t>
            </a:r>
          </a:p>
          <a:p>
            <a:pPr marL="0" indent="0">
              <a:buNone/>
            </a:pPr>
            <a:r>
              <a:rPr lang="lv-LV" sz="4400" dirty="0">
                <a:solidFill>
                  <a:schemeClr val="tx1">
                    <a:lumMod val="85000"/>
                    <a:lumOff val="15000"/>
                  </a:schemeClr>
                </a:solidFill>
                <a:latin typeface="Montserrat" pitchFamily="2" charset="77"/>
              </a:rPr>
              <a:t>7.3. </a:t>
            </a:r>
            <a:r>
              <a:rPr lang="lv-LV" sz="4400" b="1" dirty="0">
                <a:solidFill>
                  <a:schemeClr val="tx1">
                    <a:lumMod val="85000"/>
                    <a:lumOff val="15000"/>
                  </a:schemeClr>
                </a:solidFill>
                <a:latin typeface="Montserrat" pitchFamily="2" charset="77"/>
              </a:rPr>
              <a:t>Informēt</a:t>
            </a:r>
            <a:r>
              <a:rPr lang="lv-LV" sz="4400" dirty="0">
                <a:solidFill>
                  <a:schemeClr val="tx1">
                    <a:lumMod val="85000"/>
                    <a:lumOff val="15000"/>
                  </a:schemeClr>
                </a:solidFill>
                <a:latin typeface="Montserrat" pitchFamily="2" charset="77"/>
              </a:rPr>
              <a:t> iedzīvotājus par padomes darbu, kā arī par padomes sēdēm un to darba kārtību;</a:t>
            </a:r>
          </a:p>
          <a:p>
            <a:pPr marL="0" indent="0">
              <a:buNone/>
            </a:pPr>
            <a:r>
              <a:rPr lang="lv-LV" sz="4400" dirty="0">
                <a:solidFill>
                  <a:schemeClr val="tx1">
                    <a:lumMod val="85000"/>
                    <a:lumOff val="15000"/>
                  </a:schemeClr>
                </a:solidFill>
                <a:latin typeface="Montserrat" pitchFamily="2" charset="77"/>
              </a:rPr>
              <a:t>7.4. </a:t>
            </a:r>
            <a:r>
              <a:rPr lang="lv-LV" sz="4400" b="1" dirty="0">
                <a:solidFill>
                  <a:schemeClr val="tx1">
                    <a:lumMod val="85000"/>
                    <a:lumOff val="15000"/>
                  </a:schemeClr>
                </a:solidFill>
                <a:latin typeface="Montserrat" pitchFamily="2" charset="77"/>
              </a:rPr>
              <a:t>Sniegt</a:t>
            </a:r>
            <a:r>
              <a:rPr lang="lv-LV" sz="4400" dirty="0">
                <a:solidFill>
                  <a:schemeClr val="tx1">
                    <a:lumMod val="85000"/>
                    <a:lumOff val="15000"/>
                  </a:schemeClr>
                </a:solidFill>
                <a:latin typeface="Montserrat" pitchFamily="2" charset="77"/>
              </a:rPr>
              <a:t> pašvaldības domei </a:t>
            </a:r>
            <a:r>
              <a:rPr lang="lv-LV" sz="4400" b="1" dirty="0">
                <a:solidFill>
                  <a:schemeClr val="tx1">
                    <a:lumMod val="85000"/>
                    <a:lumOff val="15000"/>
                  </a:schemeClr>
                </a:solidFill>
                <a:latin typeface="Montserrat" pitchFamily="2" charset="77"/>
              </a:rPr>
              <a:t>viedokli</a:t>
            </a:r>
            <a:r>
              <a:rPr lang="lv-LV" sz="4400" dirty="0">
                <a:solidFill>
                  <a:schemeClr val="tx1">
                    <a:lumMod val="85000"/>
                    <a:lumOff val="15000"/>
                  </a:schemeClr>
                </a:solidFill>
                <a:latin typeface="Montserrat" pitchFamily="2" charset="77"/>
              </a:rPr>
              <a:t> pēc tās pieprasījuma.</a:t>
            </a:r>
          </a:p>
          <a:p>
            <a:pPr marL="0" indent="0">
              <a:buNone/>
            </a:pPr>
            <a:r>
              <a:rPr lang="lv-LV" sz="4400" dirty="0">
                <a:solidFill>
                  <a:schemeClr val="tx1">
                    <a:lumMod val="85000"/>
                    <a:lumOff val="15000"/>
                  </a:schemeClr>
                </a:solidFill>
                <a:latin typeface="Montserrat" pitchFamily="2" charset="77"/>
              </a:rPr>
              <a:t>7.5. Padomes sasauktā teritorijas vienības iedzīvotāju kopsapulcē vienu reizi gadā </a:t>
            </a:r>
            <a:r>
              <a:rPr lang="lv-LV" sz="4400" b="1" dirty="0">
                <a:solidFill>
                  <a:schemeClr val="tx1">
                    <a:lumMod val="85000"/>
                    <a:lumOff val="15000"/>
                  </a:schemeClr>
                </a:solidFill>
                <a:latin typeface="Montserrat" pitchFamily="2" charset="77"/>
              </a:rPr>
              <a:t>sniegt pārskatu </a:t>
            </a:r>
            <a:r>
              <a:rPr lang="lv-LV" sz="4400" dirty="0">
                <a:solidFill>
                  <a:schemeClr val="tx1">
                    <a:lumMod val="85000"/>
                    <a:lumOff val="15000"/>
                  </a:schemeClr>
                </a:solidFill>
                <a:latin typeface="Montserrat" pitchFamily="2" charset="77"/>
              </a:rPr>
              <a:t>par padomes darbību.</a:t>
            </a:r>
          </a:p>
        </p:txBody>
      </p:sp>
      <p:sp>
        <p:nvSpPr>
          <p:cNvPr id="6" name="AutoShape 3">
            <a:extLst>
              <a:ext uri="{FF2B5EF4-FFF2-40B4-BE49-F238E27FC236}">
                <a16:creationId xmlns:a16="http://schemas.microsoft.com/office/drawing/2014/main" id="{8CCC00DC-BFBC-9BD5-D0C3-A2A821A06D76}"/>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1" name="TextBox 2">
            <a:extLst>
              <a:ext uri="{FF2B5EF4-FFF2-40B4-BE49-F238E27FC236}">
                <a16:creationId xmlns:a16="http://schemas.microsoft.com/office/drawing/2014/main" id="{EF1E5D83-690D-9BBF-802E-4566EBC7C0E3}"/>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2" name="Slide Number Placeholder 11">
            <a:extLst>
              <a:ext uri="{FF2B5EF4-FFF2-40B4-BE49-F238E27FC236}">
                <a16:creationId xmlns:a16="http://schemas.microsoft.com/office/drawing/2014/main" id="{A49ED130-7A12-817F-E8E7-10C6ABDC9B95}"/>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89070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PADOMEI IR PIENĀKUMI (2)</a:t>
            </a:r>
          </a:p>
        </p:txBody>
      </p:sp>
      <p:sp>
        <p:nvSpPr>
          <p:cNvPr id="5" name="Content Placeholder 4">
            <a:extLst>
              <a:ext uri="{FF2B5EF4-FFF2-40B4-BE49-F238E27FC236}">
                <a16:creationId xmlns:a16="http://schemas.microsoft.com/office/drawing/2014/main" id="{A14FC428-31F2-2E77-849F-579E8CA6C656}"/>
              </a:ext>
            </a:extLst>
          </p:cNvPr>
          <p:cNvSpPr>
            <a:spLocks noGrp="1"/>
          </p:cNvSpPr>
          <p:nvPr>
            <p:ph idx="1"/>
          </p:nvPr>
        </p:nvSpPr>
        <p:spPr>
          <a:xfrm>
            <a:off x="4953000" y="2324099"/>
            <a:ext cx="12725400" cy="6738941"/>
          </a:xfrm>
        </p:spPr>
        <p:txBody>
          <a:bodyPr>
            <a:noAutofit/>
          </a:bodyPr>
          <a:lstStyle/>
          <a:p>
            <a:pPr marL="47625" lvl="1" indent="0" algn="just">
              <a:lnSpc>
                <a:spcPct val="100000"/>
              </a:lnSpc>
              <a:spcBef>
                <a:spcPts val="600"/>
              </a:spcBef>
              <a:spcAft>
                <a:spcPts val="1000"/>
              </a:spcAft>
              <a:buNone/>
            </a:pPr>
            <a:r>
              <a:rPr lang="lv-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7.6. iesniegt pašvaldībai publicējamo informāciju:</a:t>
            </a:r>
            <a:endParaRPr lang="en-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endParaRPr>
          </a:p>
          <a:p>
            <a:pPr marL="914400" lvl="2" indent="0" algn="just">
              <a:lnSpc>
                <a:spcPct val="100000"/>
              </a:lnSpc>
              <a:spcBef>
                <a:spcPts val="600"/>
              </a:spcBef>
              <a:spcAft>
                <a:spcPts val="1000"/>
              </a:spcAft>
              <a:buNone/>
            </a:pPr>
            <a:r>
              <a:rPr lang="lv-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7.6.1. Centrālās pārvaldes </a:t>
            </a:r>
            <a:r>
              <a:rPr lang="lv-LV" sz="3200" b="1"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Sabiedrisko attiecību nodaļai</a:t>
            </a:r>
            <a:r>
              <a:rPr lang="lv-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 par padomes sēdes norises laiku un darba kārtību – ne vēlāk kā 5 (piecas) darbdienas pirms sēdes;</a:t>
            </a:r>
            <a:endParaRPr lang="en-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endParaRPr>
          </a:p>
          <a:p>
            <a:pPr marL="914400" lvl="2" indent="0" algn="just">
              <a:lnSpc>
                <a:spcPct val="100000"/>
              </a:lnSpc>
              <a:spcBef>
                <a:spcPts val="600"/>
              </a:spcBef>
              <a:spcAft>
                <a:spcPts val="1000"/>
              </a:spcAft>
              <a:buNone/>
            </a:pPr>
            <a:r>
              <a:rPr lang="lv-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7.6.2. Centrālās pārvaldes </a:t>
            </a:r>
            <a:r>
              <a:rPr lang="lv-LV" sz="3200" b="1"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Administratīvajai nodaļai </a:t>
            </a:r>
            <a:r>
              <a:rPr lang="lv-LV" sz="3200" dirty="0">
                <a:solidFill>
                  <a:schemeClr val="tx1">
                    <a:lumMod val="65000"/>
                    <a:lumOff val="35000"/>
                  </a:schemeClr>
                </a:solidFill>
                <a:effectLst/>
                <a:latin typeface="Montserrat" pitchFamily="2" charset="77"/>
                <a:ea typeface="Times New Roman" panose="02020603050405020304" pitchFamily="18" charset="0"/>
                <a:cs typeface="Times New Roman" panose="02020603050405020304" pitchFamily="18" charset="0"/>
              </a:rPr>
              <a:t>(vienā no Ādažu novada Valsts un pašvaldības vienotā klientu apkalpošanas centra kontaktpunktiem) </a:t>
            </a:r>
            <a:r>
              <a:rPr lang="lv-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 padomes sēdes protokolu, nākamajā dienā pēc parakstīšanas;</a:t>
            </a:r>
            <a:endParaRPr lang="en-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endParaRPr>
          </a:p>
          <a:p>
            <a:pPr marL="914400" lvl="2" indent="0" algn="just">
              <a:lnSpc>
                <a:spcPct val="100000"/>
              </a:lnSpc>
              <a:spcBef>
                <a:spcPts val="600"/>
              </a:spcBef>
              <a:spcAft>
                <a:spcPts val="1000"/>
              </a:spcAft>
              <a:buNone/>
            </a:pPr>
            <a:r>
              <a:rPr lang="lv-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7.6.3. Centrālās pārvaldes </a:t>
            </a:r>
            <a:r>
              <a:rPr lang="lv-LV" sz="3200" b="1"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Sabiedrisko attiecību nodaļai</a:t>
            </a:r>
            <a:r>
              <a:rPr lang="lv-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 – citu informāciju par padomes darbu, 5 (piecu) darba dienas pirms vēlamās publicēšanas dienas.</a:t>
            </a:r>
            <a:endParaRPr lang="en-LV" sz="32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endParaRPr>
          </a:p>
        </p:txBody>
      </p:sp>
      <p:sp>
        <p:nvSpPr>
          <p:cNvPr id="6" name="AutoShape 3">
            <a:extLst>
              <a:ext uri="{FF2B5EF4-FFF2-40B4-BE49-F238E27FC236}">
                <a16:creationId xmlns:a16="http://schemas.microsoft.com/office/drawing/2014/main" id="{8CCC00DC-BFBC-9BD5-D0C3-A2A821A06D76}"/>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1" name="TextBox 2">
            <a:extLst>
              <a:ext uri="{FF2B5EF4-FFF2-40B4-BE49-F238E27FC236}">
                <a16:creationId xmlns:a16="http://schemas.microsoft.com/office/drawing/2014/main" id="{EF1E5D83-690D-9BBF-802E-4566EBC7C0E3}"/>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2" name="Slide Number Placeholder 11">
            <a:extLst>
              <a:ext uri="{FF2B5EF4-FFF2-40B4-BE49-F238E27FC236}">
                <a16:creationId xmlns:a16="http://schemas.microsoft.com/office/drawing/2014/main" id="{A49ED130-7A12-817F-E8E7-10C6ABDC9B95}"/>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09554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PADOMEI IR TIESĪBAS</a:t>
            </a:r>
          </a:p>
        </p:txBody>
      </p:sp>
      <p:sp>
        <p:nvSpPr>
          <p:cNvPr id="5" name="Content Placeholder 4">
            <a:extLst>
              <a:ext uri="{FF2B5EF4-FFF2-40B4-BE49-F238E27FC236}">
                <a16:creationId xmlns:a16="http://schemas.microsoft.com/office/drawing/2014/main" id="{A14FC428-31F2-2E77-849F-579E8CA6C656}"/>
              </a:ext>
            </a:extLst>
          </p:cNvPr>
          <p:cNvSpPr>
            <a:spLocks noGrp="1"/>
          </p:cNvSpPr>
          <p:nvPr>
            <p:ph idx="1"/>
          </p:nvPr>
        </p:nvSpPr>
        <p:spPr>
          <a:xfrm>
            <a:off x="4953000" y="2536033"/>
            <a:ext cx="12077700" cy="7034687"/>
          </a:xfrm>
        </p:spPr>
        <p:txBody>
          <a:bodyPr>
            <a:noAutofit/>
          </a:bodyPr>
          <a:lstStyle/>
          <a:p>
            <a:pPr marL="0" indent="0">
              <a:buNone/>
            </a:pPr>
            <a:r>
              <a:rPr lang="lv-LV" sz="4000" dirty="0">
                <a:solidFill>
                  <a:schemeClr val="tx1">
                    <a:lumMod val="85000"/>
                    <a:lumOff val="15000"/>
                  </a:schemeClr>
                </a:solidFill>
                <a:latin typeface="Montserrat" pitchFamily="2" charset="77"/>
              </a:rPr>
              <a:t>8.1. </a:t>
            </a:r>
            <a:r>
              <a:rPr lang="lv-LV" sz="4000" b="1" dirty="0">
                <a:solidFill>
                  <a:schemeClr val="tx1">
                    <a:lumMod val="85000"/>
                    <a:lumOff val="15000"/>
                  </a:schemeClr>
                </a:solidFill>
                <a:latin typeface="Montserrat" pitchFamily="2" charset="77"/>
              </a:rPr>
              <a:t>Iesniegt</a:t>
            </a:r>
            <a:r>
              <a:rPr lang="lv-LV" sz="4000" dirty="0">
                <a:solidFill>
                  <a:schemeClr val="tx1">
                    <a:lumMod val="85000"/>
                    <a:lumOff val="15000"/>
                  </a:schemeClr>
                </a:solidFill>
                <a:latin typeface="Montserrat" pitchFamily="2" charset="77"/>
              </a:rPr>
              <a:t> pašvaldības domei </a:t>
            </a:r>
            <a:r>
              <a:rPr lang="lv-LV" sz="4000" b="1" dirty="0">
                <a:solidFill>
                  <a:schemeClr val="tx1">
                    <a:lumMod val="85000"/>
                    <a:lumOff val="15000"/>
                  </a:schemeClr>
                </a:solidFill>
                <a:latin typeface="Montserrat" pitchFamily="2" charset="77"/>
              </a:rPr>
              <a:t>lēmumu projektus </a:t>
            </a:r>
            <a:r>
              <a:rPr lang="lv-LV" sz="4000" dirty="0">
                <a:solidFill>
                  <a:schemeClr val="tx1">
                    <a:lumMod val="85000"/>
                    <a:lumOff val="15000"/>
                  </a:schemeClr>
                </a:solidFill>
                <a:latin typeface="Montserrat" pitchFamily="2" charset="77"/>
              </a:rPr>
              <a:t>par nolikuma 6.1. - 6.5. apakšpunkta jautājumiem;</a:t>
            </a:r>
          </a:p>
          <a:p>
            <a:pPr marL="0" indent="0">
              <a:buNone/>
            </a:pPr>
            <a:r>
              <a:rPr lang="lv-LV" sz="4000" dirty="0">
                <a:solidFill>
                  <a:schemeClr val="tx1">
                    <a:lumMod val="85000"/>
                    <a:lumOff val="15000"/>
                  </a:schemeClr>
                </a:solidFill>
                <a:latin typeface="Montserrat" pitchFamily="2" charset="77"/>
              </a:rPr>
              <a:t>8.2. </a:t>
            </a:r>
            <a:r>
              <a:rPr lang="lv-LV" sz="4000" b="1" dirty="0">
                <a:solidFill>
                  <a:schemeClr val="tx1">
                    <a:lumMod val="85000"/>
                    <a:lumOff val="15000"/>
                  </a:schemeClr>
                </a:solidFill>
                <a:latin typeface="Montserrat" pitchFamily="2" charset="77"/>
              </a:rPr>
              <a:t>Iesniegt iesniegumus </a:t>
            </a:r>
            <a:r>
              <a:rPr lang="lv-LV" sz="4000" dirty="0">
                <a:solidFill>
                  <a:schemeClr val="tx1">
                    <a:lumMod val="85000"/>
                    <a:lumOff val="15000"/>
                  </a:schemeClr>
                </a:solidFill>
                <a:latin typeface="Montserrat" pitchFamily="2" charset="77"/>
              </a:rPr>
              <a:t>pašvaldības domei un piedalīties to izskatīšanā;</a:t>
            </a:r>
          </a:p>
          <a:p>
            <a:pPr marL="0" indent="0">
              <a:buNone/>
            </a:pPr>
            <a:r>
              <a:rPr lang="lv-LV" sz="4000" dirty="0">
                <a:solidFill>
                  <a:schemeClr val="tx1">
                    <a:lumMod val="85000"/>
                    <a:lumOff val="15000"/>
                  </a:schemeClr>
                </a:solidFill>
                <a:latin typeface="Montserrat" pitchFamily="2" charset="77"/>
              </a:rPr>
              <a:t>8.3. Pēc pašvaldības domes lūguma vai savas iniciatīvas, </a:t>
            </a:r>
            <a:r>
              <a:rPr lang="lv-LV" sz="4000" b="1" dirty="0">
                <a:solidFill>
                  <a:schemeClr val="tx1">
                    <a:lumMod val="85000"/>
                    <a:lumOff val="15000"/>
                  </a:schemeClr>
                </a:solidFill>
                <a:latin typeface="Montserrat" pitchFamily="2" charset="77"/>
              </a:rPr>
              <a:t>sniegt pašvaldības domei viedokli</a:t>
            </a:r>
            <a:r>
              <a:rPr lang="lv-LV" sz="4000" dirty="0">
                <a:solidFill>
                  <a:schemeClr val="tx1">
                    <a:lumMod val="85000"/>
                    <a:lumOff val="15000"/>
                  </a:schemeClr>
                </a:solidFill>
                <a:latin typeface="Montserrat" pitchFamily="2" charset="77"/>
              </a:rPr>
              <a:t>;</a:t>
            </a:r>
          </a:p>
          <a:p>
            <a:pPr marL="0" indent="0">
              <a:buNone/>
            </a:pPr>
            <a:r>
              <a:rPr lang="lv-LV" sz="4000" dirty="0">
                <a:solidFill>
                  <a:schemeClr val="tx1">
                    <a:lumMod val="85000"/>
                    <a:lumOff val="15000"/>
                  </a:schemeClr>
                </a:solidFill>
                <a:latin typeface="Montserrat" pitchFamily="2" charset="77"/>
              </a:rPr>
              <a:t>8.4. </a:t>
            </a:r>
            <a:r>
              <a:rPr lang="lv-LV" sz="4000" b="1" dirty="0">
                <a:solidFill>
                  <a:schemeClr val="tx1">
                    <a:lumMod val="85000"/>
                    <a:lumOff val="15000"/>
                  </a:schemeClr>
                </a:solidFill>
                <a:latin typeface="Montserrat" pitchFamily="2" charset="77"/>
              </a:rPr>
              <a:t>Pieprasīt un saņemt no pašvaldības informāciju </a:t>
            </a:r>
            <a:r>
              <a:rPr lang="lv-LV" sz="4000" dirty="0">
                <a:solidFill>
                  <a:schemeClr val="tx1">
                    <a:lumMod val="85000"/>
                    <a:lumOff val="15000"/>
                  </a:schemeClr>
                </a:solidFill>
                <a:latin typeface="Montserrat" pitchFamily="2" charset="77"/>
              </a:rPr>
              <a:t>par padomes kompetencē esošajiem jautājumiem;</a:t>
            </a:r>
          </a:p>
          <a:p>
            <a:pPr marL="0" indent="0">
              <a:buNone/>
            </a:pPr>
            <a:r>
              <a:rPr lang="lv-LV" sz="4000" dirty="0">
                <a:solidFill>
                  <a:schemeClr val="tx1">
                    <a:lumMod val="85000"/>
                    <a:lumOff val="15000"/>
                  </a:schemeClr>
                </a:solidFill>
                <a:latin typeface="Montserrat" pitchFamily="2" charset="77"/>
              </a:rPr>
              <a:t>8.5. </a:t>
            </a:r>
            <a:r>
              <a:rPr lang="lv-LV" sz="4000" b="1" dirty="0">
                <a:solidFill>
                  <a:schemeClr val="tx1">
                    <a:lumMod val="85000"/>
                    <a:lumOff val="15000"/>
                  </a:schemeClr>
                </a:solidFill>
                <a:latin typeface="Montserrat" pitchFamily="2" charset="77"/>
              </a:rPr>
              <a:t>Sadarboties</a:t>
            </a:r>
            <a:r>
              <a:rPr lang="lv-LV" sz="4000" dirty="0">
                <a:solidFill>
                  <a:schemeClr val="tx1">
                    <a:lumMod val="85000"/>
                    <a:lumOff val="15000"/>
                  </a:schemeClr>
                </a:solidFill>
                <a:latin typeface="Montserrat" pitchFamily="2" charset="77"/>
              </a:rPr>
              <a:t> ar pārējām Padomēm.</a:t>
            </a:r>
          </a:p>
          <a:p>
            <a:pPr marL="0" indent="0">
              <a:buNone/>
            </a:pPr>
            <a:endParaRPr lang="lv-LV" sz="4000" dirty="0">
              <a:solidFill>
                <a:schemeClr val="tx1">
                  <a:lumMod val="85000"/>
                  <a:lumOff val="15000"/>
                </a:schemeClr>
              </a:solidFill>
              <a:latin typeface="Montserrat" pitchFamily="2" charset="77"/>
            </a:endParaRPr>
          </a:p>
          <a:p>
            <a:pPr marL="45720" indent="0">
              <a:buNone/>
            </a:pPr>
            <a:endParaRPr lang="lv-LV" sz="4000"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A8184BD2-E940-D1EF-0E7F-AE835656A96F}"/>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6" name="TextBox 2">
            <a:extLst>
              <a:ext uri="{FF2B5EF4-FFF2-40B4-BE49-F238E27FC236}">
                <a16:creationId xmlns:a16="http://schemas.microsoft.com/office/drawing/2014/main" id="{9A7044AA-9A6B-CCEE-9D55-360D5CE19B40}"/>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9" name="Slide Number Placeholder 8">
            <a:extLst>
              <a:ext uri="{FF2B5EF4-FFF2-40B4-BE49-F238E27FC236}">
                <a16:creationId xmlns:a16="http://schemas.microsoft.com/office/drawing/2014/main" id="{891491B9-67B3-8FF1-4EB1-77F99635FB2A}"/>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52089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C847"/>
        </a:solidFill>
        <a:effectLst/>
      </p:bgPr>
    </p:bg>
    <p:spTree>
      <p:nvGrpSpPr>
        <p:cNvPr id="1" name=""/>
        <p:cNvGrpSpPr/>
        <p:nvPr/>
      </p:nvGrpSpPr>
      <p:grpSpPr>
        <a:xfrm>
          <a:off x="0" y="0"/>
          <a:ext cx="0" cy="0"/>
          <a:chOff x="0" y="0"/>
          <a:chExt cx="0" cy="0"/>
        </a:xfrm>
      </p:grpSpPr>
      <p:sp>
        <p:nvSpPr>
          <p:cNvPr id="2" name="TextBox 2"/>
          <p:cNvSpPr txBox="1"/>
          <p:nvPr/>
        </p:nvSpPr>
        <p:spPr>
          <a:xfrm>
            <a:off x="0" y="4035504"/>
            <a:ext cx="18297530" cy="2215991"/>
          </a:xfrm>
          <a:prstGeom prst="rect">
            <a:avLst/>
          </a:prstGeom>
        </p:spPr>
        <p:txBody>
          <a:bodyPr lIns="0" tIns="0" rIns="0" bIns="0" rtlCol="0" anchor="t">
            <a:spAutoFit/>
          </a:bodyPr>
          <a:lstStyle/>
          <a:p>
            <a:pPr algn="ctr"/>
            <a:r>
              <a:rPr lang="en-US" altLang="en-LV" sz="7200" b="1" dirty="0">
                <a:solidFill>
                  <a:schemeClr val="tx1">
                    <a:lumMod val="65000"/>
                    <a:lumOff val="35000"/>
                  </a:schemeClr>
                </a:solidFill>
                <a:latin typeface="Montserrat" pitchFamily="2" charset="77"/>
              </a:rPr>
              <a:t>III</a:t>
            </a:r>
          </a:p>
          <a:p>
            <a:pPr algn="ctr" eaLnBrk="1" hangingPunct="1"/>
            <a:r>
              <a:rPr lang="en-US" altLang="en-LV" sz="7200" b="1" dirty="0">
                <a:solidFill>
                  <a:schemeClr val="tx1">
                    <a:lumMod val="65000"/>
                    <a:lumOff val="35000"/>
                  </a:schemeClr>
                </a:solidFill>
                <a:latin typeface="Montserrat" pitchFamily="2" charset="77"/>
              </a:rPr>
              <a:t>PADOMES IZVEIDOŠANAS KĀRTĪBA</a:t>
            </a:r>
          </a:p>
        </p:txBody>
      </p:sp>
      <p:sp>
        <p:nvSpPr>
          <p:cNvPr id="5" name="AutoShape 3">
            <a:extLst>
              <a:ext uri="{FF2B5EF4-FFF2-40B4-BE49-F238E27FC236}">
                <a16:creationId xmlns:a16="http://schemas.microsoft.com/office/drawing/2014/main" id="{BDC47D97-16C2-0F47-DF62-34A8E9401467}"/>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7" name="TextBox 2">
            <a:extLst>
              <a:ext uri="{FF2B5EF4-FFF2-40B4-BE49-F238E27FC236}">
                <a16:creationId xmlns:a16="http://schemas.microsoft.com/office/drawing/2014/main" id="{116B14E1-2E77-4AB5-4FBD-118D1D2DEC41}"/>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8" name="Slide Number Placeholder 7">
            <a:extLst>
              <a:ext uri="{FF2B5EF4-FFF2-40B4-BE49-F238E27FC236}">
                <a16:creationId xmlns:a16="http://schemas.microsoft.com/office/drawing/2014/main" id="{821B2439-691E-D601-4AE7-7E3C2B75F98A}"/>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14442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PADOMEI IR TIESĪBAS</a:t>
            </a:r>
          </a:p>
        </p:txBody>
      </p:sp>
      <p:sp>
        <p:nvSpPr>
          <p:cNvPr id="9" name="AutoShape 3">
            <a:extLst>
              <a:ext uri="{FF2B5EF4-FFF2-40B4-BE49-F238E27FC236}">
                <a16:creationId xmlns:a16="http://schemas.microsoft.com/office/drawing/2014/main" id="{1C3F4088-D8C6-E7E8-9D86-5486DC3F46E8}"/>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1" name="TextBox 2">
            <a:extLst>
              <a:ext uri="{FF2B5EF4-FFF2-40B4-BE49-F238E27FC236}">
                <a16:creationId xmlns:a16="http://schemas.microsoft.com/office/drawing/2014/main" id="{0268D603-0D7B-B398-ECF2-BE7E68813D72}"/>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graphicFrame>
        <p:nvGraphicFramePr>
          <p:cNvPr id="12" name="Satura vietturis 2" descr="Apļa process, kur redzamas 3 darbības, kas sakārtotas no kreisās puses uz labo virzienā uz mērķi">
            <a:extLst>
              <a:ext uri="{FF2B5EF4-FFF2-40B4-BE49-F238E27FC236}">
                <a16:creationId xmlns:a16="http://schemas.microsoft.com/office/drawing/2014/main" id="{99FEC390-761E-ACBC-10AE-79E847A96DD0}"/>
              </a:ext>
            </a:extLst>
          </p:cNvPr>
          <p:cNvGraphicFramePr>
            <a:graphicFrameLocks/>
          </p:cNvGraphicFramePr>
          <p:nvPr>
            <p:extLst>
              <p:ext uri="{D42A27DB-BD31-4B8C-83A1-F6EECF244321}">
                <p14:modId xmlns:p14="http://schemas.microsoft.com/office/powerpoint/2010/main" val="3009653420"/>
              </p:ext>
            </p:extLst>
          </p:nvPr>
        </p:nvGraphicFramePr>
        <p:xfrm>
          <a:off x="1556657" y="2265166"/>
          <a:ext cx="15697200" cy="4820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lide Number Placeholder 18">
            <a:extLst>
              <a:ext uri="{FF2B5EF4-FFF2-40B4-BE49-F238E27FC236}">
                <a16:creationId xmlns:a16="http://schemas.microsoft.com/office/drawing/2014/main" id="{95E5E156-FA50-6D3B-EC39-20A1242D594C}"/>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2" name="Virsraksts 2">
            <a:extLst>
              <a:ext uri="{FF2B5EF4-FFF2-40B4-BE49-F238E27FC236}">
                <a16:creationId xmlns:a16="http://schemas.microsoft.com/office/drawing/2014/main" id="{2E3BCFC1-6D6C-485D-503D-E2DBE947997D}"/>
              </a:ext>
            </a:extLst>
          </p:cNvPr>
          <p:cNvSpPr txBox="1">
            <a:spLocks/>
          </p:cNvSpPr>
          <p:nvPr/>
        </p:nvSpPr>
        <p:spPr>
          <a:xfrm>
            <a:off x="2057400" y="7054383"/>
            <a:ext cx="3919870" cy="2158367"/>
          </a:xfrm>
          <a:prstGeom prst="rect">
            <a:avLst/>
          </a:prstGeom>
          <a:noFill/>
          <a:ln w="38100">
            <a:noFill/>
          </a:ln>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100000"/>
              </a:lnSpc>
            </a:pPr>
            <a:r>
              <a:rPr lang="lv-LV" sz="4400" dirty="0">
                <a:solidFill>
                  <a:schemeClr val="tx1">
                    <a:lumMod val="85000"/>
                    <a:lumOff val="15000"/>
                  </a:schemeClr>
                </a:solidFill>
                <a:latin typeface="Montserrat" pitchFamily="2" charset="77"/>
              </a:rPr>
              <a:t>Padomē darbojas</a:t>
            </a:r>
          </a:p>
          <a:p>
            <a:pPr algn="ctr">
              <a:lnSpc>
                <a:spcPct val="100000"/>
              </a:lnSpc>
            </a:pPr>
            <a:r>
              <a:rPr lang="lv-LV" sz="4400" b="1" dirty="0">
                <a:solidFill>
                  <a:schemeClr val="tx1">
                    <a:lumMod val="85000"/>
                    <a:lumOff val="15000"/>
                  </a:schemeClr>
                </a:solidFill>
                <a:latin typeface="Montserrat" pitchFamily="2" charset="77"/>
              </a:rPr>
              <a:t>7 locekļi</a:t>
            </a:r>
          </a:p>
        </p:txBody>
      </p:sp>
      <p:sp>
        <p:nvSpPr>
          <p:cNvPr id="3" name="Virsraksts 2">
            <a:extLst>
              <a:ext uri="{FF2B5EF4-FFF2-40B4-BE49-F238E27FC236}">
                <a16:creationId xmlns:a16="http://schemas.microsoft.com/office/drawing/2014/main" id="{0386ECFD-D05D-5BC1-148F-59E578EE90AF}"/>
              </a:ext>
            </a:extLst>
          </p:cNvPr>
          <p:cNvSpPr txBox="1">
            <a:spLocks/>
          </p:cNvSpPr>
          <p:nvPr/>
        </p:nvSpPr>
        <p:spPr>
          <a:xfrm>
            <a:off x="6959895" y="6991042"/>
            <a:ext cx="9842205" cy="2285050"/>
          </a:xfrm>
          <a:prstGeom prst="rect">
            <a:avLst/>
          </a:prstGeom>
          <a:noFill/>
          <a:ln w="38100">
            <a:noFill/>
          </a:ln>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100000"/>
              </a:lnSpc>
            </a:pPr>
            <a:r>
              <a:rPr lang="lv-LV" sz="4400" dirty="0">
                <a:solidFill>
                  <a:schemeClr val="tx1">
                    <a:lumMod val="85000"/>
                    <a:lumOff val="15000"/>
                  </a:schemeClr>
                </a:solidFill>
                <a:latin typeface="Montserrat" pitchFamily="2" charset="77"/>
              </a:rPr>
              <a:t>Padomēs darbojas </a:t>
            </a:r>
            <a:r>
              <a:rPr lang="lv-LV" sz="4400" b="1" dirty="0">
                <a:solidFill>
                  <a:schemeClr val="tx1">
                    <a:lumMod val="85000"/>
                    <a:lumOff val="15000"/>
                  </a:schemeClr>
                </a:solidFill>
                <a:latin typeface="Montserrat" pitchFamily="2" charset="77"/>
              </a:rPr>
              <a:t>ne mazāk kā</a:t>
            </a:r>
          </a:p>
          <a:p>
            <a:pPr algn="ctr">
              <a:lnSpc>
                <a:spcPct val="100000"/>
              </a:lnSpc>
            </a:pPr>
            <a:r>
              <a:rPr lang="lv-LV" sz="4400" b="1" dirty="0">
                <a:solidFill>
                  <a:schemeClr val="tx1">
                    <a:lumMod val="85000"/>
                    <a:lumOff val="15000"/>
                  </a:schemeClr>
                </a:solidFill>
                <a:latin typeface="Montserrat" pitchFamily="2" charset="77"/>
              </a:rPr>
              <a:t>7 un ne vairāk kā 15 locekļi</a:t>
            </a:r>
          </a:p>
        </p:txBody>
      </p:sp>
    </p:spTree>
    <p:extLst>
      <p:ext uri="{BB962C8B-B14F-4D97-AF65-F5344CB8AC3E}">
        <p14:creationId xmlns:p14="http://schemas.microsoft.com/office/powerpoint/2010/main" val="300705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0862C3-F102-0FB9-49F4-C064D1ADB3A4}"/>
              </a:ext>
            </a:extLst>
          </p:cNvPr>
          <p:cNvSpPr txBox="1"/>
          <p:nvPr/>
        </p:nvSpPr>
        <p:spPr>
          <a:xfrm>
            <a:off x="1193800" y="2926336"/>
            <a:ext cx="7772400" cy="646331"/>
          </a:xfrm>
          <a:prstGeom prst="rect">
            <a:avLst/>
          </a:prstGeom>
          <a:noFill/>
        </p:spPr>
        <p:txBody>
          <a:bodyPr wrap="square">
            <a:spAutoFit/>
          </a:bodyPr>
          <a:lstStyle/>
          <a:p>
            <a:pPr eaLnBrk="1" fontAlgn="auto" hangingPunct="1">
              <a:spcBef>
                <a:spcPts val="0"/>
              </a:spcBef>
              <a:spcAft>
                <a:spcPts val="0"/>
              </a:spcAft>
              <a:defRPr/>
            </a:pPr>
            <a:r>
              <a:rPr lang="en-US" sz="3600" b="1" dirty="0">
                <a:solidFill>
                  <a:schemeClr val="tx1">
                    <a:lumMod val="85000"/>
                    <a:lumOff val="15000"/>
                  </a:schemeClr>
                </a:solidFill>
                <a:latin typeface="Montserrat" pitchFamily="2" charset="77"/>
              </a:rPr>
              <a:t>ĀDAŽU PAGASTA PADOMĒ</a:t>
            </a:r>
          </a:p>
        </p:txBody>
      </p:sp>
      <p:sp>
        <p:nvSpPr>
          <p:cNvPr id="9" name="Content Placeholder 8">
            <a:extLst>
              <a:ext uri="{FF2B5EF4-FFF2-40B4-BE49-F238E27FC236}">
                <a16:creationId xmlns:a16="http://schemas.microsoft.com/office/drawing/2014/main" id="{6E1E0AC2-1203-4014-D6A1-6622F821962B}"/>
              </a:ext>
            </a:extLst>
          </p:cNvPr>
          <p:cNvSpPr>
            <a:spLocks noGrp="1"/>
          </p:cNvSpPr>
          <p:nvPr>
            <p:ph sz="half" idx="1"/>
          </p:nvPr>
        </p:nvSpPr>
        <p:spPr>
          <a:xfrm>
            <a:off x="1193800" y="3832737"/>
            <a:ext cx="7772400" cy="5297077"/>
          </a:xfrm>
        </p:spPr>
        <p:txBody>
          <a:bodyPr>
            <a:normAutofit fontScale="92500"/>
          </a:bodyPr>
          <a:lstStyle/>
          <a:p>
            <a:pPr marL="0" indent="0">
              <a:buNone/>
            </a:pPr>
            <a:r>
              <a:rPr lang="lv-LV" dirty="0">
                <a:solidFill>
                  <a:schemeClr val="tx1">
                    <a:lumMod val="85000"/>
                    <a:lumOff val="15000"/>
                  </a:schemeClr>
                </a:solidFill>
                <a:latin typeface="Montserrat" pitchFamily="2" charset="77"/>
              </a:rPr>
              <a:t>11.1.1.  </a:t>
            </a:r>
            <a:r>
              <a:rPr lang="lv-LV" b="1" dirty="0">
                <a:solidFill>
                  <a:schemeClr val="tx1">
                    <a:lumMod val="85000"/>
                    <a:lumOff val="15000"/>
                  </a:schemeClr>
                </a:solidFill>
                <a:latin typeface="Montserrat" pitchFamily="2" charset="77"/>
              </a:rPr>
              <a:t>3</a:t>
            </a:r>
            <a:r>
              <a:rPr lang="lv-LV" dirty="0">
                <a:solidFill>
                  <a:schemeClr val="tx1">
                    <a:lumMod val="85000"/>
                    <a:lumOff val="15000"/>
                  </a:schemeClr>
                </a:solidFill>
                <a:latin typeface="Montserrat" pitchFamily="2" charset="77"/>
              </a:rPr>
              <a:t> pārstāvji no </a:t>
            </a:r>
            <a:r>
              <a:rPr lang="lv-LV" b="1" dirty="0" err="1">
                <a:solidFill>
                  <a:schemeClr val="tx1">
                    <a:lumMod val="85000"/>
                    <a:lumOff val="15000"/>
                  </a:schemeClr>
                </a:solidFill>
                <a:latin typeface="Montserrat" pitchFamily="2" charset="77"/>
              </a:rPr>
              <a:t>Kadagas</a:t>
            </a:r>
            <a:r>
              <a:rPr lang="lv-LV" dirty="0">
                <a:solidFill>
                  <a:schemeClr val="tx1">
                    <a:lumMod val="85000"/>
                    <a:lumOff val="15000"/>
                  </a:schemeClr>
                </a:solidFill>
                <a:latin typeface="Montserrat" pitchFamily="2" charset="77"/>
              </a:rPr>
              <a:t> ciema;</a:t>
            </a:r>
          </a:p>
          <a:p>
            <a:pPr marL="0" indent="0">
              <a:buNone/>
            </a:pPr>
            <a:r>
              <a:rPr lang="lv-LV" dirty="0">
                <a:solidFill>
                  <a:schemeClr val="tx1">
                    <a:lumMod val="85000"/>
                    <a:lumOff val="15000"/>
                  </a:schemeClr>
                </a:solidFill>
                <a:latin typeface="Montserrat" pitchFamily="2" charset="77"/>
              </a:rPr>
              <a:t>11.1.2. pa </a:t>
            </a:r>
            <a:r>
              <a:rPr lang="lv-LV" b="1" dirty="0">
                <a:solidFill>
                  <a:schemeClr val="tx1">
                    <a:lumMod val="85000"/>
                    <a:lumOff val="15000"/>
                  </a:schemeClr>
                </a:solidFill>
                <a:latin typeface="Montserrat" pitchFamily="2" charset="77"/>
              </a:rPr>
              <a:t>2</a:t>
            </a:r>
            <a:r>
              <a:rPr lang="lv-LV" dirty="0">
                <a:solidFill>
                  <a:schemeClr val="tx1">
                    <a:lumMod val="85000"/>
                    <a:lumOff val="15000"/>
                  </a:schemeClr>
                </a:solidFill>
                <a:latin typeface="Montserrat" pitchFamily="2" charset="77"/>
              </a:rPr>
              <a:t> pārstāvjiem no </a:t>
            </a:r>
            <a:r>
              <a:rPr lang="lv-LV" b="1" dirty="0">
                <a:solidFill>
                  <a:schemeClr val="tx1">
                    <a:lumMod val="85000"/>
                    <a:lumOff val="15000"/>
                  </a:schemeClr>
                </a:solidFill>
                <a:latin typeface="Montserrat" pitchFamily="2" charset="77"/>
              </a:rPr>
              <a:t>Baltezera un </a:t>
            </a:r>
            <a:r>
              <a:rPr lang="lv-LV" b="1" dirty="0" err="1">
                <a:solidFill>
                  <a:schemeClr val="tx1">
                    <a:lumMod val="85000"/>
                    <a:lumOff val="15000"/>
                  </a:schemeClr>
                </a:solidFill>
                <a:latin typeface="Montserrat" pitchFamily="2" charset="77"/>
              </a:rPr>
              <a:t>Stapriņu</a:t>
            </a:r>
            <a:r>
              <a:rPr lang="lv-LV" b="1" dirty="0">
                <a:solidFill>
                  <a:schemeClr val="tx1">
                    <a:lumMod val="85000"/>
                    <a:lumOff val="15000"/>
                  </a:schemeClr>
                </a:solidFill>
                <a:latin typeface="Montserrat" pitchFamily="2" charset="77"/>
              </a:rPr>
              <a:t> </a:t>
            </a:r>
            <a:r>
              <a:rPr lang="lv-LV" dirty="0">
                <a:solidFill>
                  <a:schemeClr val="tx1">
                    <a:lumMod val="85000"/>
                    <a:lumOff val="15000"/>
                  </a:schemeClr>
                </a:solidFill>
                <a:latin typeface="Montserrat" pitchFamily="2" charset="77"/>
              </a:rPr>
              <a:t>ciema;</a:t>
            </a:r>
            <a:r>
              <a:rPr lang="lv-LV" u="sng" dirty="0">
                <a:solidFill>
                  <a:schemeClr val="tx1">
                    <a:lumMod val="85000"/>
                    <a:lumOff val="15000"/>
                  </a:schemeClr>
                </a:solidFill>
                <a:latin typeface="Montserrat" pitchFamily="2" charset="77"/>
              </a:rPr>
              <a:t> </a:t>
            </a:r>
          </a:p>
          <a:p>
            <a:pPr marL="0" indent="0">
              <a:buNone/>
            </a:pPr>
            <a:r>
              <a:rPr lang="lv-LV" dirty="0">
                <a:solidFill>
                  <a:schemeClr val="tx1">
                    <a:lumMod val="85000"/>
                    <a:lumOff val="15000"/>
                  </a:schemeClr>
                </a:solidFill>
                <a:latin typeface="Montserrat" pitchFamily="2" charset="77"/>
              </a:rPr>
              <a:t>11.1.3. pa</a:t>
            </a:r>
            <a:r>
              <a:rPr lang="lv-LV" b="1" dirty="0">
                <a:solidFill>
                  <a:schemeClr val="tx1">
                    <a:lumMod val="85000"/>
                    <a:lumOff val="15000"/>
                  </a:schemeClr>
                </a:solidFill>
                <a:latin typeface="Montserrat" pitchFamily="2" charset="77"/>
              </a:rPr>
              <a:t> 1 </a:t>
            </a:r>
            <a:r>
              <a:rPr lang="lv-LV" dirty="0">
                <a:solidFill>
                  <a:schemeClr val="tx1">
                    <a:lumMod val="85000"/>
                    <a:lumOff val="15000"/>
                  </a:schemeClr>
                </a:solidFill>
                <a:latin typeface="Montserrat" pitchFamily="2" charset="77"/>
              </a:rPr>
              <a:t>pārstāvim no </a:t>
            </a:r>
            <a:r>
              <a:rPr lang="lv-LV" b="1" dirty="0">
                <a:solidFill>
                  <a:schemeClr val="tx1">
                    <a:lumMod val="85000"/>
                    <a:lumOff val="15000"/>
                  </a:schemeClr>
                </a:solidFill>
                <a:latin typeface="Montserrat" pitchFamily="2" charset="77"/>
              </a:rPr>
              <a:t>Alderu, Ataru, </a:t>
            </a:r>
            <a:r>
              <a:rPr lang="lv-LV" b="1" dirty="0" err="1">
                <a:solidFill>
                  <a:schemeClr val="tx1">
                    <a:lumMod val="85000"/>
                    <a:lumOff val="15000"/>
                  </a:schemeClr>
                </a:solidFill>
                <a:latin typeface="Montserrat" pitchFamily="2" charset="77"/>
              </a:rPr>
              <a:t>Āņu</a:t>
            </a:r>
            <a:r>
              <a:rPr lang="lv-LV" b="1" dirty="0">
                <a:solidFill>
                  <a:schemeClr val="tx1">
                    <a:lumMod val="85000"/>
                    <a:lumOff val="15000"/>
                  </a:schemeClr>
                </a:solidFill>
                <a:latin typeface="Montserrat" pitchFamily="2" charset="77"/>
              </a:rPr>
              <a:t>, Birznieku, </a:t>
            </a:r>
            <a:r>
              <a:rPr lang="lv-LV" b="1" dirty="0" err="1">
                <a:solidFill>
                  <a:schemeClr val="tx1">
                    <a:lumMod val="85000"/>
                    <a:lumOff val="15000"/>
                  </a:schemeClr>
                </a:solidFill>
                <a:latin typeface="Montserrat" pitchFamily="2" charset="77"/>
              </a:rPr>
              <a:t>Divezeru</a:t>
            </a:r>
            <a:r>
              <a:rPr lang="lv-LV" b="1" dirty="0">
                <a:solidFill>
                  <a:schemeClr val="tx1">
                    <a:lumMod val="85000"/>
                    <a:lumOff val="15000"/>
                  </a:schemeClr>
                </a:solidFill>
                <a:latin typeface="Montserrat" pitchFamily="2" charset="77"/>
              </a:rPr>
              <a:t>, </a:t>
            </a:r>
            <a:r>
              <a:rPr lang="lv-LV" b="1" dirty="0" err="1">
                <a:solidFill>
                  <a:schemeClr val="tx1">
                    <a:lumMod val="85000"/>
                    <a:lumOff val="15000"/>
                  </a:schemeClr>
                </a:solidFill>
                <a:latin typeface="Montserrat" pitchFamily="2" charset="77"/>
              </a:rPr>
              <a:t>Eimuru</a:t>
            </a:r>
            <a:r>
              <a:rPr lang="lv-LV" b="1" dirty="0">
                <a:solidFill>
                  <a:schemeClr val="tx1">
                    <a:lumMod val="85000"/>
                    <a:lumOff val="15000"/>
                  </a:schemeClr>
                </a:solidFill>
                <a:latin typeface="Montserrat" pitchFamily="2" charset="77"/>
              </a:rPr>
              <a:t>, Garkalnes un  </a:t>
            </a:r>
            <a:r>
              <a:rPr lang="lv-LV" b="1" dirty="0" err="1">
                <a:solidFill>
                  <a:schemeClr val="tx1">
                    <a:lumMod val="85000"/>
                    <a:lumOff val="15000"/>
                  </a:schemeClr>
                </a:solidFill>
                <a:latin typeface="Montserrat" pitchFamily="2" charset="77"/>
              </a:rPr>
              <a:t>Iļķenes</a:t>
            </a:r>
            <a:r>
              <a:rPr lang="lv-LV" b="1" dirty="0">
                <a:solidFill>
                  <a:schemeClr val="tx1">
                    <a:lumMod val="85000"/>
                    <a:lumOff val="15000"/>
                  </a:schemeClr>
                </a:solidFill>
                <a:latin typeface="Montserrat" pitchFamily="2" charset="77"/>
              </a:rPr>
              <a:t> </a:t>
            </a:r>
            <a:r>
              <a:rPr lang="lv-LV" dirty="0">
                <a:solidFill>
                  <a:schemeClr val="tx1">
                    <a:lumMod val="85000"/>
                    <a:lumOff val="15000"/>
                  </a:schemeClr>
                </a:solidFill>
                <a:latin typeface="Montserrat" pitchFamily="2" charset="77"/>
              </a:rPr>
              <a:t>ciema.</a:t>
            </a:r>
          </a:p>
        </p:txBody>
      </p:sp>
      <p:sp>
        <p:nvSpPr>
          <p:cNvPr id="7" name="Content Placeholder 9">
            <a:extLst>
              <a:ext uri="{FF2B5EF4-FFF2-40B4-BE49-F238E27FC236}">
                <a16:creationId xmlns:a16="http://schemas.microsoft.com/office/drawing/2014/main" id="{1E9D3E42-BDD3-CBDE-764F-B6A277913BCB}"/>
              </a:ext>
            </a:extLst>
          </p:cNvPr>
          <p:cNvSpPr txBox="1">
            <a:spLocks/>
          </p:cNvSpPr>
          <p:nvPr/>
        </p:nvSpPr>
        <p:spPr>
          <a:xfrm>
            <a:off x="9285422" y="6969868"/>
            <a:ext cx="8773978" cy="226458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LV" dirty="0">
              <a:solidFill>
                <a:schemeClr val="tx1">
                  <a:lumMod val="65000"/>
                  <a:lumOff val="35000"/>
                </a:schemeClr>
              </a:solidFill>
              <a:latin typeface="Montserrat" pitchFamily="2" charset="77"/>
            </a:endParaRPr>
          </a:p>
        </p:txBody>
      </p:sp>
      <p:sp>
        <p:nvSpPr>
          <p:cNvPr id="10" name="AutoShape 3">
            <a:extLst>
              <a:ext uri="{FF2B5EF4-FFF2-40B4-BE49-F238E27FC236}">
                <a16:creationId xmlns:a16="http://schemas.microsoft.com/office/drawing/2014/main" id="{90E202A6-71ED-A7BA-1F6B-45F34765F340}"/>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1" name="TextBox 2">
            <a:extLst>
              <a:ext uri="{FF2B5EF4-FFF2-40B4-BE49-F238E27FC236}">
                <a16:creationId xmlns:a16="http://schemas.microsoft.com/office/drawing/2014/main" id="{43218600-5372-BB5C-3978-9FA9AD55A398}"/>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6" name="TextBox 15">
            <a:extLst>
              <a:ext uri="{FF2B5EF4-FFF2-40B4-BE49-F238E27FC236}">
                <a16:creationId xmlns:a16="http://schemas.microsoft.com/office/drawing/2014/main" id="{33725D89-1835-178F-A07E-9EDA724C5D10}"/>
              </a:ext>
            </a:extLst>
          </p:cNvPr>
          <p:cNvSpPr txBox="1"/>
          <p:nvPr/>
        </p:nvSpPr>
        <p:spPr>
          <a:xfrm>
            <a:off x="1193800" y="539204"/>
            <a:ext cx="16865600" cy="1569660"/>
          </a:xfrm>
          <a:prstGeom prst="rect">
            <a:avLst/>
          </a:prstGeom>
          <a:noFill/>
        </p:spPr>
        <p:txBody>
          <a:bodyPr wrap="square">
            <a:spAutoFit/>
          </a:bodyPr>
          <a:lstStyle/>
          <a:p>
            <a:r>
              <a:rPr lang="lv-LV" sz="4800" b="1" dirty="0">
                <a:solidFill>
                  <a:schemeClr val="tx1">
                    <a:lumMod val="65000"/>
                    <a:lumOff val="35000"/>
                  </a:schemeClr>
                </a:solidFill>
                <a:latin typeface="Montserrat" pitchFamily="2" charset="77"/>
              </a:rPr>
              <a:t>IEVĒLOT ĀDAŽU UN CARNIKAVAS PAGASTU PADOMES, IEVĒRO CIEMU PĀRSTĀVĪBAS KVOTAS:</a:t>
            </a:r>
          </a:p>
        </p:txBody>
      </p:sp>
      <p:pic>
        <p:nvPicPr>
          <p:cNvPr id="20" name="Picture 19">
            <a:extLst>
              <a:ext uri="{FF2B5EF4-FFF2-40B4-BE49-F238E27FC236}">
                <a16:creationId xmlns:a16="http://schemas.microsoft.com/office/drawing/2014/main" id="{41DCEF47-2125-1E08-7FDE-51A0A93DE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4195" y="2556748"/>
            <a:ext cx="9495666" cy="6320552"/>
          </a:xfrm>
          <a:prstGeom prst="rect">
            <a:avLst/>
          </a:prstGeom>
        </p:spPr>
      </p:pic>
      <p:sp>
        <p:nvSpPr>
          <p:cNvPr id="21" name="Slide Number Placeholder 20">
            <a:extLst>
              <a:ext uri="{FF2B5EF4-FFF2-40B4-BE49-F238E27FC236}">
                <a16:creationId xmlns:a16="http://schemas.microsoft.com/office/drawing/2014/main" id="{2B3776F3-E073-40FC-EF51-21D621E9DFC1}"/>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68666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0862C3-F102-0FB9-49F4-C064D1ADB3A4}"/>
              </a:ext>
            </a:extLst>
          </p:cNvPr>
          <p:cNvSpPr txBox="1"/>
          <p:nvPr/>
        </p:nvSpPr>
        <p:spPr>
          <a:xfrm>
            <a:off x="1193800" y="2926336"/>
            <a:ext cx="8331200" cy="646331"/>
          </a:xfrm>
          <a:prstGeom prst="rect">
            <a:avLst/>
          </a:prstGeom>
          <a:noFill/>
        </p:spPr>
        <p:txBody>
          <a:bodyPr wrap="square">
            <a:spAutoFit/>
          </a:bodyPr>
          <a:lstStyle/>
          <a:p>
            <a:pPr eaLnBrk="1" fontAlgn="auto" hangingPunct="1">
              <a:spcBef>
                <a:spcPts val="0"/>
              </a:spcBef>
              <a:spcAft>
                <a:spcPts val="0"/>
              </a:spcAft>
              <a:defRPr/>
            </a:pPr>
            <a:r>
              <a:rPr lang="en-US" sz="3600" b="1" dirty="0">
                <a:solidFill>
                  <a:schemeClr val="tx1">
                    <a:lumMod val="85000"/>
                    <a:lumOff val="15000"/>
                  </a:schemeClr>
                </a:solidFill>
                <a:latin typeface="Montserrat" pitchFamily="2" charset="77"/>
              </a:rPr>
              <a:t>CARNIKAVAS PAGASTA PADOMĒ</a:t>
            </a:r>
          </a:p>
        </p:txBody>
      </p:sp>
      <p:sp>
        <p:nvSpPr>
          <p:cNvPr id="9" name="Content Placeholder 8">
            <a:extLst>
              <a:ext uri="{FF2B5EF4-FFF2-40B4-BE49-F238E27FC236}">
                <a16:creationId xmlns:a16="http://schemas.microsoft.com/office/drawing/2014/main" id="{6E1E0AC2-1203-4014-D6A1-6622F821962B}"/>
              </a:ext>
            </a:extLst>
          </p:cNvPr>
          <p:cNvSpPr>
            <a:spLocks noGrp="1"/>
          </p:cNvSpPr>
          <p:nvPr>
            <p:ph sz="half" idx="1"/>
          </p:nvPr>
        </p:nvSpPr>
        <p:spPr>
          <a:xfrm>
            <a:off x="1193800" y="3832737"/>
            <a:ext cx="7772400" cy="5297077"/>
          </a:xfrm>
        </p:spPr>
        <p:txBody>
          <a:bodyPr>
            <a:normAutofit/>
          </a:bodyPr>
          <a:lstStyle/>
          <a:p>
            <a:pPr marL="0" indent="0">
              <a:buNone/>
            </a:pPr>
            <a:r>
              <a:rPr lang="lv-LV" sz="3900" dirty="0">
                <a:solidFill>
                  <a:schemeClr val="tx1">
                    <a:lumMod val="85000"/>
                    <a:lumOff val="15000"/>
                  </a:schemeClr>
                </a:solidFill>
                <a:latin typeface="Montserrat" pitchFamily="2" charset="77"/>
              </a:rPr>
              <a:t>11.2.1.  </a:t>
            </a:r>
            <a:r>
              <a:rPr lang="lv-LV" sz="3900" b="1" dirty="0">
                <a:solidFill>
                  <a:schemeClr val="tx1">
                    <a:lumMod val="85000"/>
                    <a:lumOff val="15000"/>
                  </a:schemeClr>
                </a:solidFill>
                <a:latin typeface="Montserrat" pitchFamily="2" charset="77"/>
              </a:rPr>
              <a:t>3</a:t>
            </a:r>
            <a:r>
              <a:rPr lang="lv-LV" sz="3900" dirty="0">
                <a:solidFill>
                  <a:schemeClr val="tx1">
                    <a:lumMod val="85000"/>
                    <a:lumOff val="15000"/>
                  </a:schemeClr>
                </a:solidFill>
                <a:latin typeface="Montserrat" pitchFamily="2" charset="77"/>
              </a:rPr>
              <a:t> pārstāvji no </a:t>
            </a:r>
            <a:r>
              <a:rPr lang="lv-LV" sz="3900" b="1" dirty="0">
                <a:solidFill>
                  <a:schemeClr val="tx1">
                    <a:lumMod val="85000"/>
                    <a:lumOff val="15000"/>
                  </a:schemeClr>
                </a:solidFill>
                <a:latin typeface="Montserrat" pitchFamily="2" charset="77"/>
              </a:rPr>
              <a:t>Carnikavas</a:t>
            </a:r>
            <a:r>
              <a:rPr lang="lv-LV" sz="3900" dirty="0">
                <a:solidFill>
                  <a:schemeClr val="tx1">
                    <a:lumMod val="85000"/>
                    <a:lumOff val="15000"/>
                  </a:schemeClr>
                </a:solidFill>
                <a:latin typeface="Montserrat" pitchFamily="2" charset="77"/>
              </a:rPr>
              <a:t> ciema;</a:t>
            </a:r>
          </a:p>
          <a:p>
            <a:pPr marL="0" indent="0">
              <a:buNone/>
            </a:pPr>
            <a:r>
              <a:rPr lang="lv-LV" sz="3900" dirty="0">
                <a:solidFill>
                  <a:schemeClr val="tx1">
                    <a:lumMod val="85000"/>
                    <a:lumOff val="15000"/>
                  </a:schemeClr>
                </a:solidFill>
                <a:latin typeface="Montserrat" pitchFamily="2" charset="77"/>
              </a:rPr>
              <a:t>11.2.2. pa </a:t>
            </a:r>
            <a:r>
              <a:rPr lang="lv-LV" sz="3900" b="1" dirty="0">
                <a:solidFill>
                  <a:schemeClr val="tx1">
                    <a:lumMod val="85000"/>
                    <a:lumOff val="15000"/>
                  </a:schemeClr>
                </a:solidFill>
                <a:latin typeface="Montserrat" pitchFamily="2" charset="77"/>
              </a:rPr>
              <a:t>2</a:t>
            </a:r>
            <a:r>
              <a:rPr lang="lv-LV" sz="3900" dirty="0">
                <a:solidFill>
                  <a:schemeClr val="tx1">
                    <a:lumMod val="85000"/>
                    <a:lumOff val="15000"/>
                  </a:schemeClr>
                </a:solidFill>
                <a:latin typeface="Montserrat" pitchFamily="2" charset="77"/>
              </a:rPr>
              <a:t> pārstāvjiem no </a:t>
            </a:r>
            <a:r>
              <a:rPr lang="lv-LV" sz="3900" b="1" dirty="0" err="1">
                <a:solidFill>
                  <a:schemeClr val="tx1">
                    <a:lumMod val="85000"/>
                    <a:lumOff val="15000"/>
                  </a:schemeClr>
                </a:solidFill>
                <a:latin typeface="Montserrat" pitchFamily="2" charset="77"/>
              </a:rPr>
              <a:t>Garciema</a:t>
            </a:r>
            <a:r>
              <a:rPr lang="lv-LV" sz="3900" b="1" dirty="0">
                <a:solidFill>
                  <a:schemeClr val="tx1">
                    <a:lumMod val="85000"/>
                    <a:lumOff val="15000"/>
                  </a:schemeClr>
                </a:solidFill>
                <a:latin typeface="Montserrat" pitchFamily="2" charset="77"/>
              </a:rPr>
              <a:t>, Gaujas un </a:t>
            </a:r>
            <a:r>
              <a:rPr lang="lv-LV" sz="3900" b="1" dirty="0" err="1">
                <a:solidFill>
                  <a:schemeClr val="tx1">
                    <a:lumMod val="85000"/>
                    <a:lumOff val="15000"/>
                  </a:schemeClr>
                </a:solidFill>
                <a:latin typeface="Montserrat" pitchFamily="2" charset="77"/>
              </a:rPr>
              <a:t>Kalngales</a:t>
            </a:r>
            <a:r>
              <a:rPr lang="lv-LV" sz="3900" b="1" dirty="0">
                <a:solidFill>
                  <a:schemeClr val="tx1">
                    <a:lumMod val="85000"/>
                    <a:lumOff val="15000"/>
                  </a:schemeClr>
                </a:solidFill>
                <a:latin typeface="Montserrat" pitchFamily="2" charset="77"/>
              </a:rPr>
              <a:t> </a:t>
            </a:r>
            <a:r>
              <a:rPr lang="lv-LV" sz="3900" dirty="0">
                <a:solidFill>
                  <a:schemeClr val="tx1">
                    <a:lumMod val="85000"/>
                    <a:lumOff val="15000"/>
                  </a:schemeClr>
                </a:solidFill>
                <a:latin typeface="Montserrat" pitchFamily="2" charset="77"/>
              </a:rPr>
              <a:t>ciema;</a:t>
            </a:r>
            <a:r>
              <a:rPr lang="lv-LV" sz="3900" u="sng" dirty="0">
                <a:solidFill>
                  <a:schemeClr val="tx1">
                    <a:lumMod val="85000"/>
                    <a:lumOff val="15000"/>
                  </a:schemeClr>
                </a:solidFill>
                <a:latin typeface="Montserrat" pitchFamily="2" charset="77"/>
              </a:rPr>
              <a:t> </a:t>
            </a:r>
          </a:p>
          <a:p>
            <a:pPr marL="0" indent="0">
              <a:buNone/>
            </a:pPr>
            <a:r>
              <a:rPr lang="lv-LV" sz="3900" dirty="0">
                <a:solidFill>
                  <a:schemeClr val="tx1">
                    <a:lumMod val="85000"/>
                    <a:lumOff val="15000"/>
                  </a:schemeClr>
                </a:solidFill>
                <a:latin typeface="Montserrat" pitchFamily="2" charset="77"/>
              </a:rPr>
              <a:t>11.2.3. pa</a:t>
            </a:r>
            <a:r>
              <a:rPr lang="lv-LV" sz="3900" b="1" dirty="0">
                <a:solidFill>
                  <a:schemeClr val="tx1">
                    <a:lumMod val="85000"/>
                    <a:lumOff val="15000"/>
                  </a:schemeClr>
                </a:solidFill>
                <a:latin typeface="Montserrat" pitchFamily="2" charset="77"/>
              </a:rPr>
              <a:t> 1 </a:t>
            </a:r>
            <a:r>
              <a:rPr lang="lv-LV" sz="3900" dirty="0">
                <a:solidFill>
                  <a:schemeClr val="tx1">
                    <a:lumMod val="85000"/>
                    <a:lumOff val="15000"/>
                  </a:schemeClr>
                </a:solidFill>
                <a:latin typeface="Montserrat" pitchFamily="2" charset="77"/>
              </a:rPr>
              <a:t>pārstāvim no </a:t>
            </a:r>
            <a:r>
              <a:rPr lang="lv-LV" sz="3900" b="1" dirty="0" err="1">
                <a:solidFill>
                  <a:schemeClr val="tx1">
                    <a:lumMod val="85000"/>
                    <a:lumOff val="15000"/>
                  </a:schemeClr>
                </a:solidFill>
                <a:latin typeface="Montserrat" pitchFamily="2" charset="77"/>
              </a:rPr>
              <a:t>Eimuru</a:t>
            </a:r>
            <a:r>
              <a:rPr lang="lv-LV" sz="3900" b="1" dirty="0">
                <a:solidFill>
                  <a:schemeClr val="tx1">
                    <a:lumMod val="85000"/>
                    <a:lumOff val="15000"/>
                  </a:schemeClr>
                </a:solidFill>
                <a:latin typeface="Montserrat" pitchFamily="2" charset="77"/>
              </a:rPr>
              <a:t>, </a:t>
            </a:r>
            <a:r>
              <a:rPr lang="lv-LV" sz="3900" b="1" dirty="0" err="1">
                <a:solidFill>
                  <a:schemeClr val="tx1">
                    <a:lumMod val="85000"/>
                    <a:lumOff val="15000"/>
                  </a:schemeClr>
                </a:solidFill>
                <a:latin typeface="Montserrat" pitchFamily="2" charset="77"/>
              </a:rPr>
              <a:t>Garupes</a:t>
            </a:r>
            <a:r>
              <a:rPr lang="lv-LV" sz="3900" b="1" dirty="0">
                <a:solidFill>
                  <a:schemeClr val="tx1">
                    <a:lumMod val="85000"/>
                    <a:lumOff val="15000"/>
                  </a:schemeClr>
                </a:solidFill>
                <a:latin typeface="Montserrat" pitchFamily="2" charset="77"/>
              </a:rPr>
              <a:t>, </a:t>
            </a:r>
            <a:r>
              <a:rPr lang="lv-LV" sz="3900" b="1" dirty="0" err="1">
                <a:solidFill>
                  <a:schemeClr val="tx1">
                    <a:lumMod val="85000"/>
                    <a:lumOff val="15000"/>
                  </a:schemeClr>
                </a:solidFill>
                <a:latin typeface="Montserrat" pitchFamily="2" charset="77"/>
              </a:rPr>
              <a:t>Mežgarciema</a:t>
            </a:r>
            <a:r>
              <a:rPr lang="lv-LV" sz="3900" b="1" dirty="0">
                <a:solidFill>
                  <a:schemeClr val="tx1">
                    <a:lumMod val="85000"/>
                    <a:lumOff val="15000"/>
                  </a:schemeClr>
                </a:solidFill>
                <a:latin typeface="Montserrat" pitchFamily="2" charset="77"/>
              </a:rPr>
              <a:t>, </a:t>
            </a:r>
            <a:r>
              <a:rPr lang="lv-LV" sz="3900" b="1" dirty="0" err="1">
                <a:solidFill>
                  <a:schemeClr val="tx1">
                    <a:lumMod val="85000"/>
                    <a:lumOff val="15000"/>
                  </a:schemeClr>
                </a:solidFill>
                <a:latin typeface="Montserrat" pitchFamily="2" charset="77"/>
              </a:rPr>
              <a:t>Laveru</a:t>
            </a:r>
            <a:r>
              <a:rPr lang="lv-LV" sz="3900" b="1" dirty="0">
                <a:solidFill>
                  <a:schemeClr val="tx1">
                    <a:lumMod val="85000"/>
                    <a:lumOff val="15000"/>
                  </a:schemeClr>
                </a:solidFill>
                <a:latin typeface="Montserrat" pitchFamily="2" charset="77"/>
              </a:rPr>
              <a:t>, Lilastes un </a:t>
            </a:r>
            <a:r>
              <a:rPr lang="lv-LV" sz="3900" b="1" dirty="0" err="1">
                <a:solidFill>
                  <a:schemeClr val="tx1">
                    <a:lumMod val="85000"/>
                    <a:lumOff val="15000"/>
                  </a:schemeClr>
                </a:solidFill>
                <a:latin typeface="Montserrat" pitchFamily="2" charset="77"/>
              </a:rPr>
              <a:t>Siguļu</a:t>
            </a:r>
            <a:r>
              <a:rPr lang="lv-LV" sz="3900" b="1" dirty="0">
                <a:solidFill>
                  <a:schemeClr val="tx1">
                    <a:lumMod val="85000"/>
                    <a:lumOff val="15000"/>
                  </a:schemeClr>
                </a:solidFill>
                <a:latin typeface="Montserrat" pitchFamily="2" charset="77"/>
              </a:rPr>
              <a:t> </a:t>
            </a:r>
            <a:r>
              <a:rPr lang="lv-LV" sz="3900" dirty="0">
                <a:solidFill>
                  <a:schemeClr val="tx1">
                    <a:lumMod val="85000"/>
                    <a:lumOff val="15000"/>
                  </a:schemeClr>
                </a:solidFill>
                <a:latin typeface="Montserrat" pitchFamily="2" charset="77"/>
              </a:rPr>
              <a:t>ciema.</a:t>
            </a:r>
          </a:p>
        </p:txBody>
      </p:sp>
      <p:sp>
        <p:nvSpPr>
          <p:cNvPr id="7" name="Content Placeholder 9">
            <a:extLst>
              <a:ext uri="{FF2B5EF4-FFF2-40B4-BE49-F238E27FC236}">
                <a16:creationId xmlns:a16="http://schemas.microsoft.com/office/drawing/2014/main" id="{1E9D3E42-BDD3-CBDE-764F-B6A277913BCB}"/>
              </a:ext>
            </a:extLst>
          </p:cNvPr>
          <p:cNvSpPr txBox="1">
            <a:spLocks/>
          </p:cNvSpPr>
          <p:nvPr/>
        </p:nvSpPr>
        <p:spPr>
          <a:xfrm>
            <a:off x="9285422" y="6969868"/>
            <a:ext cx="8773978" cy="226458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LV" dirty="0">
              <a:solidFill>
                <a:schemeClr val="tx1">
                  <a:lumMod val="65000"/>
                  <a:lumOff val="35000"/>
                </a:schemeClr>
              </a:solidFill>
              <a:latin typeface="Montserrat" pitchFamily="2" charset="77"/>
            </a:endParaRPr>
          </a:p>
        </p:txBody>
      </p:sp>
      <p:sp>
        <p:nvSpPr>
          <p:cNvPr id="10" name="AutoShape 3">
            <a:extLst>
              <a:ext uri="{FF2B5EF4-FFF2-40B4-BE49-F238E27FC236}">
                <a16:creationId xmlns:a16="http://schemas.microsoft.com/office/drawing/2014/main" id="{90E202A6-71ED-A7BA-1F6B-45F34765F340}"/>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1" name="TextBox 2">
            <a:extLst>
              <a:ext uri="{FF2B5EF4-FFF2-40B4-BE49-F238E27FC236}">
                <a16:creationId xmlns:a16="http://schemas.microsoft.com/office/drawing/2014/main" id="{43218600-5372-BB5C-3978-9FA9AD55A398}"/>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6" name="TextBox 15">
            <a:extLst>
              <a:ext uri="{FF2B5EF4-FFF2-40B4-BE49-F238E27FC236}">
                <a16:creationId xmlns:a16="http://schemas.microsoft.com/office/drawing/2014/main" id="{33725D89-1835-178F-A07E-9EDA724C5D10}"/>
              </a:ext>
            </a:extLst>
          </p:cNvPr>
          <p:cNvSpPr txBox="1"/>
          <p:nvPr/>
        </p:nvSpPr>
        <p:spPr>
          <a:xfrm>
            <a:off x="1193800" y="539204"/>
            <a:ext cx="16865600" cy="1569660"/>
          </a:xfrm>
          <a:prstGeom prst="rect">
            <a:avLst/>
          </a:prstGeom>
          <a:noFill/>
        </p:spPr>
        <p:txBody>
          <a:bodyPr wrap="square">
            <a:spAutoFit/>
          </a:bodyPr>
          <a:lstStyle/>
          <a:p>
            <a:r>
              <a:rPr lang="lv-LV" sz="4800" b="1" dirty="0">
                <a:solidFill>
                  <a:schemeClr val="tx1">
                    <a:lumMod val="65000"/>
                    <a:lumOff val="35000"/>
                  </a:schemeClr>
                </a:solidFill>
                <a:latin typeface="Montserrat" pitchFamily="2" charset="77"/>
              </a:rPr>
              <a:t>IEVĒLOT ĀDAŽU UN CARNIKAVAS PAGASTU PADOMES, IEVĒRO CIEMU PĀRSTĀVĪBAS KVOTAS:</a:t>
            </a:r>
          </a:p>
        </p:txBody>
      </p:sp>
      <p:pic>
        <p:nvPicPr>
          <p:cNvPr id="3" name="Picture 2">
            <a:extLst>
              <a:ext uri="{FF2B5EF4-FFF2-40B4-BE49-F238E27FC236}">
                <a16:creationId xmlns:a16="http://schemas.microsoft.com/office/drawing/2014/main" id="{3EA540F1-BDF9-F157-D61F-5FF6D557F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222" y="2924236"/>
            <a:ext cx="11858498" cy="6205578"/>
          </a:xfrm>
          <a:prstGeom prst="rect">
            <a:avLst/>
          </a:prstGeom>
        </p:spPr>
      </p:pic>
      <p:sp>
        <p:nvSpPr>
          <p:cNvPr id="5" name="Slide Number Placeholder 4">
            <a:extLst>
              <a:ext uri="{FF2B5EF4-FFF2-40B4-BE49-F238E27FC236}">
                <a16:creationId xmlns:a16="http://schemas.microsoft.com/office/drawing/2014/main" id="{073C947C-2364-F48A-1D25-9BC039058B35}"/>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421190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en-US" sz="5500" b="1" dirty="0">
                <a:solidFill>
                  <a:schemeClr val="tx1">
                    <a:lumMod val="65000"/>
                    <a:lumOff val="35000"/>
                  </a:schemeClr>
                </a:solidFill>
                <a:latin typeface="Montserrat" pitchFamily="2" charset="77"/>
              </a:rPr>
              <a:t>KO VAR IEVĒLĒT PAR LOCEKLI?</a:t>
            </a:r>
          </a:p>
        </p:txBody>
      </p:sp>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077700" cy="6527007"/>
          </a:xfrm>
        </p:spPr>
        <p:txBody>
          <a:bodyPr/>
          <a:lstStyle/>
          <a:p>
            <a:pPr marL="0" indent="0">
              <a:buNone/>
            </a:pPr>
            <a:r>
              <a:rPr lang="lv-LV" sz="4400" dirty="0">
                <a:solidFill>
                  <a:schemeClr val="tx1">
                    <a:lumMod val="85000"/>
                    <a:lumOff val="15000"/>
                  </a:schemeClr>
                </a:solidFill>
                <a:latin typeface="Montserrat" pitchFamily="2" charset="77"/>
              </a:rPr>
              <a:t>12. Par Padomes locekli var ievēlēt personu, kura atbilst Pašvaldību likuma 58. panta trešās un ceturtās daļas prasībām.</a:t>
            </a:r>
          </a:p>
          <a:p>
            <a:pPr marL="0" indent="0">
              <a:buNone/>
            </a:pPr>
            <a:br>
              <a:rPr lang="lv-LV" sz="4400" dirty="0">
                <a:solidFill>
                  <a:schemeClr val="tx1">
                    <a:lumMod val="85000"/>
                    <a:lumOff val="15000"/>
                  </a:schemeClr>
                </a:solidFill>
                <a:latin typeface="Montserrat" pitchFamily="2" charset="77"/>
              </a:rPr>
            </a:br>
            <a:r>
              <a:rPr lang="lv-LV" sz="4400" dirty="0">
                <a:solidFill>
                  <a:schemeClr val="tx1">
                    <a:lumMod val="85000"/>
                    <a:lumOff val="15000"/>
                  </a:schemeClr>
                </a:solidFill>
                <a:latin typeface="Montserrat" pitchFamily="2" charset="77"/>
              </a:rPr>
              <a:t>13. Persona var būt ievēlēta tikai vienas Padomes sastāvā. </a:t>
            </a:r>
            <a:endParaRPr lang="en-LV"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C50653B2-00BD-EB0F-D90B-B54A0F566B64}"/>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05D4E5FD-B789-33C3-E1C7-B8FC318C23E8}"/>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9" name="Slide Number Placeholder 8">
            <a:extLst>
              <a:ext uri="{FF2B5EF4-FFF2-40B4-BE49-F238E27FC236}">
                <a16:creationId xmlns:a16="http://schemas.microsoft.com/office/drawing/2014/main" id="{5DB0256E-0E8C-E38D-EA44-5CF962514D34}"/>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83576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C847"/>
        </a:solidFill>
        <a:effectLst/>
      </p:bgPr>
    </p:bg>
    <p:spTree>
      <p:nvGrpSpPr>
        <p:cNvPr id="1" name=""/>
        <p:cNvGrpSpPr/>
        <p:nvPr/>
      </p:nvGrpSpPr>
      <p:grpSpPr>
        <a:xfrm>
          <a:off x="0" y="0"/>
          <a:ext cx="0" cy="0"/>
          <a:chOff x="0" y="0"/>
          <a:chExt cx="0" cy="0"/>
        </a:xfrm>
      </p:grpSpPr>
      <p:sp>
        <p:nvSpPr>
          <p:cNvPr id="2" name="TextBox 2"/>
          <p:cNvSpPr txBox="1"/>
          <p:nvPr/>
        </p:nvSpPr>
        <p:spPr>
          <a:xfrm>
            <a:off x="91440" y="3820061"/>
            <a:ext cx="18297530" cy="2646878"/>
          </a:xfrm>
          <a:prstGeom prst="rect">
            <a:avLst/>
          </a:prstGeom>
        </p:spPr>
        <p:txBody>
          <a:bodyPr lIns="0" tIns="0" rIns="0" bIns="0" rtlCol="0" anchor="t">
            <a:spAutoFit/>
          </a:bodyPr>
          <a:lstStyle/>
          <a:p>
            <a:pPr algn="ctr" eaLnBrk="1" hangingPunct="1"/>
            <a:r>
              <a:rPr lang="en-US" altLang="en-LV" sz="10000" b="1" dirty="0">
                <a:solidFill>
                  <a:schemeClr val="tx1">
                    <a:lumMod val="65000"/>
                    <a:lumOff val="35000"/>
                  </a:schemeClr>
                </a:solidFill>
                <a:latin typeface="Montserrat" pitchFamily="2" charset="77"/>
              </a:rPr>
              <a:t>I</a:t>
            </a:r>
          </a:p>
          <a:p>
            <a:pPr algn="ctr" eaLnBrk="1" hangingPunct="1"/>
            <a:r>
              <a:rPr lang="en-US" altLang="en-LV" sz="7200" b="1" dirty="0">
                <a:solidFill>
                  <a:schemeClr val="tx1">
                    <a:lumMod val="65000"/>
                    <a:lumOff val="35000"/>
                  </a:schemeClr>
                </a:solidFill>
                <a:latin typeface="Montserrat" pitchFamily="2" charset="77"/>
              </a:rPr>
              <a:t>VISPĀRĪGIE NOTEIKUMI</a:t>
            </a:r>
          </a:p>
        </p:txBody>
      </p:sp>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5" name="Slide Number Placeholder 4">
            <a:extLst>
              <a:ext uri="{FF2B5EF4-FFF2-40B4-BE49-F238E27FC236}">
                <a16:creationId xmlns:a16="http://schemas.microsoft.com/office/drawing/2014/main" id="{5C253164-808C-CB89-A554-9A479B2ABD74}"/>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077700" cy="6527007"/>
          </a:xfrm>
        </p:spPr>
        <p:txBody>
          <a:bodyPr>
            <a:normAutofit fontScale="77500" lnSpcReduction="20000"/>
          </a:bodyPr>
          <a:lstStyle/>
          <a:p>
            <a:pPr marL="0" indent="0">
              <a:lnSpc>
                <a:spcPct val="120000"/>
              </a:lnSpc>
              <a:buNone/>
            </a:pPr>
            <a:r>
              <a:rPr lang="lv-LV" sz="4400" dirty="0">
                <a:solidFill>
                  <a:schemeClr val="tx1">
                    <a:lumMod val="85000"/>
                    <a:lumOff val="15000"/>
                  </a:schemeClr>
                </a:solidFill>
                <a:latin typeface="Montserrat" pitchFamily="2" charset="77"/>
              </a:rPr>
              <a:t>14. </a:t>
            </a:r>
            <a:r>
              <a:rPr lang="lv-LV" sz="4400" b="1" dirty="0">
                <a:solidFill>
                  <a:schemeClr val="tx1">
                    <a:lumMod val="85000"/>
                    <a:lumOff val="15000"/>
                  </a:schemeClr>
                </a:solidFill>
                <a:latin typeface="Montserrat" pitchFamily="2" charset="77"/>
              </a:rPr>
              <a:t>Pašvaldība</a:t>
            </a:r>
            <a:r>
              <a:rPr lang="lv-LV" sz="4400" dirty="0">
                <a:solidFill>
                  <a:schemeClr val="tx1">
                    <a:lumMod val="85000"/>
                    <a:lumOff val="15000"/>
                  </a:schemeClr>
                </a:solidFill>
                <a:latin typeface="Montserrat" pitchFamily="2" charset="77"/>
              </a:rPr>
              <a:t> informē par pieteikumu iesniegšanu darbam padomē, </a:t>
            </a:r>
            <a:r>
              <a:rPr lang="lv-LV" sz="4400" b="1" dirty="0">
                <a:solidFill>
                  <a:schemeClr val="tx1">
                    <a:lumMod val="85000"/>
                    <a:lumOff val="15000"/>
                  </a:schemeClr>
                </a:solidFill>
                <a:latin typeface="Montserrat" pitchFamily="2" charset="77"/>
              </a:rPr>
              <a:t>publicējot paziņojumu </a:t>
            </a:r>
            <a:r>
              <a:rPr lang="lv-LV" sz="4400" dirty="0">
                <a:solidFill>
                  <a:schemeClr val="tx1">
                    <a:lumMod val="65000"/>
                    <a:lumOff val="35000"/>
                  </a:schemeClr>
                </a:solidFill>
                <a:latin typeface="Montserrat" pitchFamily="2" charset="77"/>
              </a:rPr>
              <a:t>(turpmāk – pieteikšanās paziņojums)</a:t>
            </a:r>
            <a:r>
              <a:rPr lang="lv-LV" sz="4400" dirty="0">
                <a:solidFill>
                  <a:schemeClr val="tx1">
                    <a:lumMod val="85000"/>
                    <a:lumOff val="15000"/>
                  </a:schemeClr>
                </a:solidFill>
                <a:latin typeface="Montserrat" pitchFamily="2" charset="77"/>
              </a:rPr>
              <a:t> oficiālajā tīmekļvietnē </a:t>
            </a:r>
            <a:r>
              <a:rPr lang="lv-LV" sz="4400" b="1" u="sng" dirty="0">
                <a:solidFill>
                  <a:schemeClr val="tx1">
                    <a:lumMod val="85000"/>
                    <a:lumOff val="15000"/>
                  </a:schemeClr>
                </a:solidFill>
                <a:latin typeface="Montserrat" pitchFamily="2" charset="77"/>
                <a:hlinkClick r:id="rId3">
                  <a:extLst>
                    <a:ext uri="{A12FA001-AC4F-418D-AE19-62706E023703}">
                      <ahyp:hlinkClr xmlns:ahyp="http://schemas.microsoft.com/office/drawing/2018/hyperlinkcolor" val="tx"/>
                    </a:ext>
                  </a:extLst>
                </a:hlinkClick>
              </a:rPr>
              <a:t>www.adazunovads.lv</a:t>
            </a:r>
            <a:r>
              <a:rPr lang="lv-LV" sz="4400" dirty="0">
                <a:solidFill>
                  <a:schemeClr val="tx1">
                    <a:lumMod val="85000"/>
                    <a:lumOff val="15000"/>
                  </a:schemeClr>
                </a:solidFill>
                <a:latin typeface="Montserrat" pitchFamily="2" charset="77"/>
              </a:rPr>
              <a:t>, informatīvajā izdevumā “</a:t>
            </a:r>
            <a:r>
              <a:rPr lang="lv-LV" sz="4400" b="1" dirty="0">
                <a:solidFill>
                  <a:schemeClr val="tx1">
                    <a:lumMod val="85000"/>
                    <a:lumOff val="15000"/>
                  </a:schemeClr>
                </a:solidFill>
                <a:latin typeface="Montserrat" pitchFamily="2" charset="77"/>
              </a:rPr>
              <a:t>Ādažu Novada Vēstis”</a:t>
            </a:r>
            <a:r>
              <a:rPr lang="lv-LV" sz="4400" dirty="0">
                <a:solidFill>
                  <a:schemeClr val="tx1">
                    <a:lumMod val="85000"/>
                    <a:lumOff val="15000"/>
                  </a:schemeClr>
                </a:solidFill>
                <a:latin typeface="Montserrat" pitchFamily="2" charset="77"/>
              </a:rPr>
              <a:t> un pašvaldības </a:t>
            </a:r>
            <a:r>
              <a:rPr lang="lv-LV" sz="4400" b="1" dirty="0">
                <a:solidFill>
                  <a:schemeClr val="tx1">
                    <a:lumMod val="85000"/>
                    <a:lumOff val="15000"/>
                  </a:schemeClr>
                </a:solidFill>
                <a:latin typeface="Montserrat" pitchFamily="2" charset="77"/>
              </a:rPr>
              <a:t>sociālo tīklu kontos</a:t>
            </a:r>
            <a:r>
              <a:rPr lang="lv-LV" sz="4400" dirty="0">
                <a:solidFill>
                  <a:schemeClr val="tx1">
                    <a:lumMod val="85000"/>
                    <a:lumOff val="15000"/>
                  </a:schemeClr>
                </a:solidFill>
                <a:latin typeface="Montserrat" pitchFamily="2" charset="77"/>
              </a:rPr>
              <a:t>. </a:t>
            </a:r>
          </a:p>
          <a:p>
            <a:pPr marL="0" indent="0">
              <a:lnSpc>
                <a:spcPct val="120000"/>
              </a:lnSpc>
              <a:buNone/>
            </a:pPr>
            <a:r>
              <a:rPr lang="lv-LV" sz="4400" dirty="0">
                <a:solidFill>
                  <a:schemeClr val="tx1">
                    <a:lumMod val="85000"/>
                    <a:lumOff val="15000"/>
                  </a:schemeClr>
                </a:solidFill>
                <a:latin typeface="Montserrat" pitchFamily="2" charset="77"/>
              </a:rPr>
              <a:t>Paziņojumā norāda - kandidātu pieteikuma iesniegšanas termiņu, kas nav īsāks par 30 dienām no paziņojuma publicēšanas dienas.</a:t>
            </a:r>
          </a:p>
          <a:p>
            <a:pPr marL="45720" lvl="0" indent="0">
              <a:lnSpc>
                <a:spcPct val="120000"/>
              </a:lnSpc>
              <a:buNone/>
            </a:pPr>
            <a:r>
              <a:rPr lang="lv-LV" dirty="0">
                <a:solidFill>
                  <a:schemeClr val="tx1">
                    <a:lumMod val="85000"/>
                    <a:lumOff val="15000"/>
                  </a:schemeClr>
                </a:solidFill>
                <a:latin typeface="Montserrat" pitchFamily="2" charset="77"/>
              </a:rPr>
              <a:t>15. Par kandidātu padomes locekļa amatam sevi var izvirzīt persona, kas atbilst nolikuma 12. punktam, iesniedzot pieteikumu (pielikums).</a:t>
            </a:r>
            <a:endParaRPr lang="lv-LV" sz="5400"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9C9FFEF7-9773-51E1-240C-1C88B79F1ABC}"/>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5C14D903-6766-0931-C658-C8932CC028F3}"/>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1" name="Title 3">
            <a:extLst>
              <a:ext uri="{FF2B5EF4-FFF2-40B4-BE49-F238E27FC236}">
                <a16:creationId xmlns:a16="http://schemas.microsoft.com/office/drawing/2014/main" id="{01F868B5-32F2-527D-0E17-CA74C0060A13}"/>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en-US" sz="5500" b="1" dirty="0">
                <a:solidFill>
                  <a:schemeClr val="tx1">
                    <a:lumMod val="65000"/>
                    <a:lumOff val="35000"/>
                  </a:schemeClr>
                </a:solidFill>
                <a:latin typeface="Montserrat" pitchFamily="2" charset="77"/>
              </a:rPr>
              <a:t>PIETEIKUMU IESNIEGŠANA (1)</a:t>
            </a:r>
          </a:p>
        </p:txBody>
      </p:sp>
      <p:sp>
        <p:nvSpPr>
          <p:cNvPr id="12" name="Slide Number Placeholder 11">
            <a:extLst>
              <a:ext uri="{FF2B5EF4-FFF2-40B4-BE49-F238E27FC236}">
                <a16:creationId xmlns:a16="http://schemas.microsoft.com/office/drawing/2014/main" id="{EC40EE2D-5134-EA51-5B37-063D9F87FD9E}"/>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843596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077700" cy="6527007"/>
          </a:xfrm>
        </p:spPr>
        <p:txBody>
          <a:bodyPr>
            <a:normAutofit/>
          </a:bodyPr>
          <a:lstStyle/>
          <a:p>
            <a:pPr marL="0" indent="0">
              <a:lnSpc>
                <a:spcPct val="120000"/>
              </a:lnSpc>
              <a:buNone/>
            </a:pPr>
            <a:r>
              <a:rPr lang="lv-LV" sz="4000" dirty="0">
                <a:solidFill>
                  <a:schemeClr val="tx1">
                    <a:lumMod val="85000"/>
                    <a:lumOff val="15000"/>
                  </a:schemeClr>
                </a:solidFill>
                <a:latin typeface="Montserrat" pitchFamily="2" charset="77"/>
              </a:rPr>
              <a:t>16. Gadījumā, ja noteiktajā termiņā pieteikušos </a:t>
            </a:r>
            <a:r>
              <a:rPr lang="lv-LV" sz="4000" b="1" dirty="0">
                <a:solidFill>
                  <a:schemeClr val="tx1">
                    <a:lumMod val="85000"/>
                    <a:lumOff val="15000"/>
                  </a:schemeClr>
                </a:solidFill>
                <a:latin typeface="Montserrat" pitchFamily="2" charset="77"/>
              </a:rPr>
              <a:t>kandidātu skaits ir mazāks par minimāli nepieciešamo, </a:t>
            </a:r>
            <a:r>
              <a:rPr lang="lv-LV" sz="4000" dirty="0">
                <a:solidFill>
                  <a:schemeClr val="tx1">
                    <a:lumMod val="85000"/>
                    <a:lumOff val="15000"/>
                  </a:schemeClr>
                </a:solidFill>
                <a:latin typeface="Montserrat" pitchFamily="2" charset="77"/>
              </a:rPr>
              <a:t>kāds ir noteikts padomei nolikuma 9. un 10. punktā, </a:t>
            </a:r>
            <a:r>
              <a:rPr lang="lv-LV" sz="4000" b="1" dirty="0">
                <a:solidFill>
                  <a:schemeClr val="tx1">
                    <a:lumMod val="85000"/>
                    <a:lumOff val="15000"/>
                  </a:schemeClr>
                </a:solidFill>
                <a:latin typeface="Montserrat" pitchFamily="2" charset="77"/>
              </a:rPr>
              <a:t>pašvaldība pagarina kandidātu pieteikšanās termiņu</a:t>
            </a:r>
            <a:r>
              <a:rPr lang="lv-LV" sz="4000" dirty="0">
                <a:solidFill>
                  <a:schemeClr val="tx1">
                    <a:lumMod val="85000"/>
                    <a:lumOff val="15000"/>
                  </a:schemeClr>
                </a:solidFill>
                <a:latin typeface="Montserrat" pitchFamily="2" charset="77"/>
              </a:rPr>
              <a:t> padomē par 21 dienu, publicējot paziņojumu nolikuma 14. punktā noteiktajā kārtībā.</a:t>
            </a:r>
          </a:p>
        </p:txBody>
      </p:sp>
      <p:sp>
        <p:nvSpPr>
          <p:cNvPr id="3" name="AutoShape 3">
            <a:extLst>
              <a:ext uri="{FF2B5EF4-FFF2-40B4-BE49-F238E27FC236}">
                <a16:creationId xmlns:a16="http://schemas.microsoft.com/office/drawing/2014/main" id="{865615E9-BC30-AAA2-E3B6-F36370F09FCD}"/>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335ACB5C-A27F-0C41-D33F-AEE4393AA9F8}"/>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8" name="Title 3">
            <a:extLst>
              <a:ext uri="{FF2B5EF4-FFF2-40B4-BE49-F238E27FC236}">
                <a16:creationId xmlns:a16="http://schemas.microsoft.com/office/drawing/2014/main" id="{51556FB2-D40A-AFA4-E523-C4BEFBF1BFCC}"/>
              </a:ext>
            </a:extLst>
          </p:cNvPr>
          <p:cNvSpPr txBox="1">
            <a:spLocks/>
          </p:cNvSpPr>
          <p:nvPr/>
        </p:nvSpPr>
        <p:spPr>
          <a:xfrm>
            <a:off x="5105400" y="700088"/>
            <a:ext cx="12077700" cy="1988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0"/>
              </a:spcBef>
              <a:defRPr/>
            </a:pPr>
            <a:r>
              <a:rPr lang="en-US" sz="5500" b="1" dirty="0">
                <a:solidFill>
                  <a:schemeClr val="tx1">
                    <a:lumMod val="65000"/>
                    <a:lumOff val="35000"/>
                  </a:schemeClr>
                </a:solidFill>
                <a:latin typeface="Montserrat" pitchFamily="2" charset="77"/>
              </a:rPr>
              <a:t>PIETEIKUMU IESNIEGŠANA (2)</a:t>
            </a:r>
          </a:p>
        </p:txBody>
      </p:sp>
      <p:sp>
        <p:nvSpPr>
          <p:cNvPr id="12" name="Slide Number Placeholder 11">
            <a:extLst>
              <a:ext uri="{FF2B5EF4-FFF2-40B4-BE49-F238E27FC236}">
                <a16:creationId xmlns:a16="http://schemas.microsoft.com/office/drawing/2014/main" id="{A34297C1-563A-C01F-D86C-E2700594B5D0}"/>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19136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495800" y="2738438"/>
            <a:ext cx="12534900" cy="6527007"/>
          </a:xfrm>
        </p:spPr>
        <p:txBody>
          <a:bodyPr>
            <a:normAutofit fontScale="92500"/>
          </a:bodyPr>
          <a:lstStyle/>
          <a:p>
            <a:pPr marL="0" indent="0">
              <a:buNone/>
            </a:pPr>
            <a:r>
              <a:rPr lang="lv-LV" sz="4400" dirty="0">
                <a:solidFill>
                  <a:schemeClr val="tx1">
                    <a:lumMod val="85000"/>
                    <a:lumOff val="15000"/>
                  </a:schemeClr>
                </a:solidFill>
                <a:latin typeface="Montserrat" pitchFamily="2" charset="77"/>
              </a:rPr>
              <a:t>17. </a:t>
            </a:r>
            <a:r>
              <a:rPr lang="lv-LV" sz="4400" b="1" dirty="0">
                <a:solidFill>
                  <a:schemeClr val="tx1">
                    <a:lumMod val="85000"/>
                    <a:lumOff val="15000"/>
                  </a:schemeClr>
                </a:solidFill>
                <a:latin typeface="Montserrat" pitchFamily="2" charset="77"/>
              </a:rPr>
              <a:t>Ja pēc atkārtota termiņa noteikšanas nav saņemts pietiekams pieteikumu skaits</a:t>
            </a:r>
            <a:r>
              <a:rPr lang="lv-LV" sz="4400" dirty="0">
                <a:solidFill>
                  <a:schemeClr val="tx1">
                    <a:lumMod val="85000"/>
                    <a:lumOff val="15000"/>
                  </a:schemeClr>
                </a:solidFill>
                <a:latin typeface="Montserrat" pitchFamily="2" charset="77"/>
              </a:rPr>
              <a:t>, padomes izveidošanu </a:t>
            </a:r>
            <a:r>
              <a:rPr lang="lv-LV" sz="4400" b="1" dirty="0">
                <a:solidFill>
                  <a:schemeClr val="tx1">
                    <a:lumMod val="85000"/>
                    <a:lumOff val="15000"/>
                  </a:schemeClr>
                </a:solidFill>
                <a:latin typeface="Montserrat" pitchFamily="2" charset="77"/>
              </a:rPr>
              <a:t>atliek</a:t>
            </a:r>
            <a:r>
              <a:rPr lang="lv-LV" sz="4400" dirty="0">
                <a:solidFill>
                  <a:schemeClr val="tx1">
                    <a:lumMod val="85000"/>
                    <a:lumOff val="15000"/>
                  </a:schemeClr>
                </a:solidFill>
                <a:latin typeface="Montserrat" pitchFamily="2" charset="77"/>
              </a:rPr>
              <a:t> līdz nākamajām vēlēšanām vai arī padomes izveidi </a:t>
            </a:r>
            <a:r>
              <a:rPr lang="lv-LV" sz="4400" b="1" dirty="0">
                <a:solidFill>
                  <a:schemeClr val="tx1">
                    <a:lumMod val="85000"/>
                    <a:lumOff val="15000"/>
                  </a:schemeClr>
                </a:solidFill>
                <a:latin typeface="Montserrat" pitchFamily="2" charset="77"/>
              </a:rPr>
              <a:t>uzsāk, ja ierosinājumu iesniedz vismaz:</a:t>
            </a:r>
            <a:endParaRPr lang="lv-LV" sz="6000" b="1" dirty="0">
              <a:solidFill>
                <a:schemeClr val="tx1">
                  <a:lumMod val="85000"/>
                  <a:lumOff val="15000"/>
                </a:schemeClr>
              </a:solidFill>
              <a:latin typeface="Montserrat" pitchFamily="2" charset="77"/>
            </a:endParaRPr>
          </a:p>
          <a:p>
            <a:pPr marL="0" indent="0">
              <a:buNone/>
            </a:pPr>
            <a:r>
              <a:rPr lang="lv-LV" sz="44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	17.1.	</a:t>
            </a:r>
            <a:r>
              <a:rPr lang="lv-LV" sz="4400" b="1"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20 teritoriālās vienības iedzīvotāji</a:t>
            </a:r>
            <a:r>
              <a:rPr lang="lv-LV" sz="44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 ja tās iedzīvotāju skaits nepārsniedz 1000 iedzīvotājus;</a:t>
            </a:r>
          </a:p>
          <a:p>
            <a:pPr marL="0" indent="0">
              <a:buNone/>
            </a:pPr>
            <a:r>
              <a:rPr lang="lv-LV" dirty="0">
                <a:solidFill>
                  <a:schemeClr val="tx1">
                    <a:lumMod val="85000"/>
                    <a:lumOff val="15000"/>
                  </a:schemeClr>
                </a:solidFill>
                <a:latin typeface="Montserrat" pitchFamily="2" charset="77"/>
              </a:rPr>
              <a:t>	17.2.  </a:t>
            </a:r>
            <a:r>
              <a:rPr lang="lv-LV" b="1" dirty="0">
                <a:solidFill>
                  <a:schemeClr val="tx1">
                    <a:lumMod val="85000"/>
                    <a:lumOff val="15000"/>
                  </a:schemeClr>
                </a:solidFill>
                <a:latin typeface="Montserrat" pitchFamily="2" charset="77"/>
              </a:rPr>
              <a:t>50 teritoriālās vienības </a:t>
            </a:r>
            <a:r>
              <a:rPr lang="lv-LV" dirty="0">
                <a:solidFill>
                  <a:schemeClr val="tx1">
                    <a:lumMod val="85000"/>
                    <a:lumOff val="15000"/>
                  </a:schemeClr>
                </a:solidFill>
                <a:latin typeface="Montserrat" pitchFamily="2" charset="77"/>
              </a:rPr>
              <a:t>iedzīvotāji, ja tās iedzīvotāju skaits pārsniedz 1000 iedzīvotājus.</a:t>
            </a:r>
          </a:p>
          <a:p>
            <a:pPr marL="0" indent="0">
              <a:buNone/>
            </a:pPr>
            <a:endParaRPr lang="en-LV"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5BEA591E-2A07-8DD5-65D2-63BC1D1462DB}"/>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B3DBC76B-9D2C-629B-0BB9-3F31E912EEF2}"/>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1" name="Title 3">
            <a:extLst>
              <a:ext uri="{FF2B5EF4-FFF2-40B4-BE49-F238E27FC236}">
                <a16:creationId xmlns:a16="http://schemas.microsoft.com/office/drawing/2014/main" id="{51B77EDA-8FE2-32FA-7916-344EECF5C2B4}"/>
              </a:ext>
            </a:extLst>
          </p:cNvPr>
          <p:cNvSpPr txBox="1">
            <a:spLocks/>
          </p:cNvSpPr>
          <p:nvPr/>
        </p:nvSpPr>
        <p:spPr>
          <a:xfrm>
            <a:off x="5105400" y="700088"/>
            <a:ext cx="12077700" cy="1988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0"/>
              </a:spcBef>
              <a:defRPr/>
            </a:pPr>
            <a:r>
              <a:rPr lang="en-US" sz="5500" b="1" dirty="0">
                <a:solidFill>
                  <a:schemeClr val="tx1">
                    <a:lumMod val="65000"/>
                    <a:lumOff val="35000"/>
                  </a:schemeClr>
                </a:solidFill>
                <a:latin typeface="Montserrat" pitchFamily="2" charset="77"/>
              </a:rPr>
              <a:t>PIETEIKUMU IESNIEGŠANA (3)</a:t>
            </a:r>
          </a:p>
        </p:txBody>
      </p:sp>
      <p:sp>
        <p:nvSpPr>
          <p:cNvPr id="12" name="Slide Number Placeholder 11">
            <a:extLst>
              <a:ext uri="{FF2B5EF4-FFF2-40B4-BE49-F238E27FC236}">
                <a16:creationId xmlns:a16="http://schemas.microsoft.com/office/drawing/2014/main" id="{4F0069C5-CC8A-A63C-2B7C-16CD183F4B2D}"/>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82080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077700" cy="6527007"/>
          </a:xfrm>
        </p:spPr>
        <p:txBody>
          <a:bodyPr>
            <a:normAutofit fontScale="85000" lnSpcReduction="20000"/>
          </a:bodyPr>
          <a:lstStyle/>
          <a:p>
            <a:pPr marL="0" indent="0">
              <a:lnSpc>
                <a:spcPct val="120000"/>
              </a:lnSpc>
              <a:buNone/>
            </a:pPr>
            <a:r>
              <a:rPr lang="lv-LV" sz="4400" dirty="0">
                <a:solidFill>
                  <a:schemeClr val="tx1">
                    <a:lumMod val="85000"/>
                    <a:lumOff val="15000"/>
                  </a:schemeClr>
                </a:solidFill>
                <a:latin typeface="Montserrat" pitchFamily="2" charset="77"/>
              </a:rPr>
              <a:t>18. </a:t>
            </a:r>
            <a:r>
              <a:rPr lang="lv-LV" sz="4400" b="1" dirty="0">
                <a:solidFill>
                  <a:schemeClr val="tx1">
                    <a:lumMod val="85000"/>
                    <a:lumOff val="15000"/>
                  </a:schemeClr>
                </a:solidFill>
                <a:latin typeface="Montserrat" pitchFamily="2" charset="77"/>
              </a:rPr>
              <a:t>Pašvaldība organizē balsošanu</a:t>
            </a:r>
            <a:r>
              <a:rPr lang="lv-LV" sz="4400" dirty="0">
                <a:solidFill>
                  <a:schemeClr val="tx1">
                    <a:lumMod val="85000"/>
                    <a:lumOff val="15000"/>
                  </a:schemeClr>
                </a:solidFill>
                <a:latin typeface="Montserrat" pitchFamily="2" charset="77"/>
              </a:rPr>
              <a:t> par padomes kandidātiem, ievietojot paziņojumu, kandidātu sarakstu un balsošanas veidlapas pašvaldības tīmekļvietnē </a:t>
            </a:r>
            <a:r>
              <a:rPr lang="lv-LV" sz="4400" dirty="0" err="1">
                <a:solidFill>
                  <a:schemeClr val="tx1">
                    <a:lumMod val="85000"/>
                    <a:lumOff val="15000"/>
                  </a:schemeClr>
                </a:solidFill>
                <a:latin typeface="Montserrat" pitchFamily="2" charset="77"/>
              </a:rPr>
              <a:t>www.adazunovads.lv</a:t>
            </a:r>
            <a:r>
              <a:rPr lang="lv-LV" sz="4400" dirty="0">
                <a:solidFill>
                  <a:schemeClr val="tx1">
                    <a:lumMod val="85000"/>
                    <a:lumOff val="15000"/>
                  </a:schemeClr>
                </a:solidFill>
                <a:latin typeface="Montserrat" pitchFamily="2" charset="77"/>
              </a:rPr>
              <a:t> un informatīvajā izdevumā “Ādažu Novada Vēstis”, norādot balsošanas termiņu un informāciju, kādā veidā balsojums iesniedzams. </a:t>
            </a:r>
            <a:r>
              <a:rPr lang="lv-LV" sz="4400" b="1" dirty="0">
                <a:solidFill>
                  <a:schemeClr val="tx1">
                    <a:lumMod val="85000"/>
                    <a:lumOff val="15000"/>
                  </a:schemeClr>
                </a:solidFill>
                <a:latin typeface="Montserrat" pitchFamily="2" charset="77"/>
              </a:rPr>
              <a:t>Balsošanas termiņš ir ne mazāk kā 2 nedēļas.</a:t>
            </a:r>
          </a:p>
          <a:p>
            <a:pPr marL="0" indent="0">
              <a:lnSpc>
                <a:spcPct val="120000"/>
              </a:lnSpc>
              <a:buNone/>
            </a:pPr>
            <a:r>
              <a:rPr lang="lv-LV" dirty="0">
                <a:solidFill>
                  <a:schemeClr val="tx1">
                    <a:lumMod val="85000"/>
                    <a:lumOff val="15000"/>
                  </a:schemeClr>
                </a:solidFill>
                <a:latin typeface="Montserrat" pitchFamily="2" charset="77"/>
              </a:rPr>
              <a:t>19. Balsošanas termiņā padomes locekļa kandidāts nav tiesīgs izmantot pašvaldības resursus publicitātes veicināšanai.</a:t>
            </a:r>
          </a:p>
          <a:p>
            <a:pPr marL="0" indent="0">
              <a:lnSpc>
                <a:spcPct val="120000"/>
              </a:lnSpc>
              <a:buNone/>
            </a:pPr>
            <a:endParaRPr lang="en-LV"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DD93FDF1-577F-0E55-4B8A-E464C05DA4EC}"/>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93BB0026-AE82-9439-2CAD-0D486D291FB2}"/>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2" name="Title 3">
            <a:extLst>
              <a:ext uri="{FF2B5EF4-FFF2-40B4-BE49-F238E27FC236}">
                <a16:creationId xmlns:a16="http://schemas.microsoft.com/office/drawing/2014/main" id="{8A0D80DD-EF48-A66D-65FD-522BF1F2EE96}"/>
              </a:ext>
            </a:extLst>
          </p:cNvPr>
          <p:cNvSpPr txBox="1">
            <a:spLocks/>
          </p:cNvSpPr>
          <p:nvPr/>
        </p:nvSpPr>
        <p:spPr>
          <a:xfrm>
            <a:off x="5105400" y="700088"/>
            <a:ext cx="12077700" cy="1988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0"/>
              </a:spcBef>
              <a:defRPr/>
            </a:pPr>
            <a:r>
              <a:rPr lang="en-US" sz="4800" b="1" dirty="0">
                <a:solidFill>
                  <a:schemeClr val="tx1">
                    <a:lumMod val="65000"/>
                    <a:lumOff val="35000"/>
                  </a:schemeClr>
                </a:solidFill>
                <a:latin typeface="Montserrat" pitchFamily="2" charset="77"/>
              </a:rPr>
              <a:t>BALSOŠANA PAR KANDIDĀTIEM (1)</a:t>
            </a:r>
          </a:p>
        </p:txBody>
      </p:sp>
      <p:sp>
        <p:nvSpPr>
          <p:cNvPr id="13" name="Slide Number Placeholder 12">
            <a:extLst>
              <a:ext uri="{FF2B5EF4-FFF2-40B4-BE49-F238E27FC236}">
                <a16:creationId xmlns:a16="http://schemas.microsoft.com/office/drawing/2014/main" id="{126AEDD5-4BFE-F3B2-C816-AEB15206E1B3}"/>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62710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5105400" y="2738438"/>
            <a:ext cx="11925300" cy="6527007"/>
          </a:xfrm>
        </p:spPr>
        <p:txBody>
          <a:bodyPr>
            <a:noAutofit/>
          </a:bodyPr>
          <a:lstStyle/>
          <a:p>
            <a:pPr marL="0" indent="0">
              <a:lnSpc>
                <a:spcPct val="100000"/>
              </a:lnSpc>
              <a:buNone/>
            </a:pPr>
            <a:r>
              <a:rPr lang="lv-LV" sz="3600" dirty="0">
                <a:solidFill>
                  <a:schemeClr val="tx1">
                    <a:lumMod val="85000"/>
                    <a:lumOff val="15000"/>
                  </a:schemeClr>
                </a:solidFill>
                <a:latin typeface="Montserrat" pitchFamily="2" charset="77"/>
              </a:rPr>
              <a:t>20. </a:t>
            </a:r>
            <a:r>
              <a:rPr lang="lv-LV" sz="3600" b="1" dirty="0">
                <a:solidFill>
                  <a:schemeClr val="tx1">
                    <a:lumMod val="85000"/>
                    <a:lumOff val="15000"/>
                  </a:schemeClr>
                </a:solidFill>
                <a:latin typeface="Montserrat" pitchFamily="2" charset="77"/>
              </a:rPr>
              <a:t>Padomē </a:t>
            </a:r>
            <a:r>
              <a:rPr lang="lv-LV" sz="3600" b="1" dirty="0" err="1">
                <a:solidFill>
                  <a:schemeClr val="tx1">
                    <a:lumMod val="85000"/>
                    <a:lumOff val="15000"/>
                  </a:schemeClr>
                </a:solidFill>
                <a:latin typeface="Montserrat" pitchFamily="2" charset="77"/>
              </a:rPr>
              <a:t>ievēl</a:t>
            </a:r>
            <a:r>
              <a:rPr lang="lv-LV" sz="3600" b="1" dirty="0">
                <a:solidFill>
                  <a:schemeClr val="tx1">
                    <a:lumMod val="85000"/>
                    <a:lumOff val="15000"/>
                  </a:schemeClr>
                </a:solidFill>
                <a:latin typeface="Montserrat" pitchFamily="2" charset="77"/>
              </a:rPr>
              <a:t> personas</a:t>
            </a:r>
            <a:r>
              <a:rPr lang="lv-LV" sz="3600" dirty="0">
                <a:solidFill>
                  <a:schemeClr val="tx1">
                    <a:lumMod val="85000"/>
                    <a:lumOff val="15000"/>
                  </a:schemeClr>
                </a:solidFill>
                <a:latin typeface="Montserrat" pitchFamily="2" charset="77"/>
              </a:rPr>
              <a:t>, kuras atbilst Pašvaldību likuma 58. panta piektās daļas nosacījumiem un </a:t>
            </a:r>
            <a:r>
              <a:rPr lang="lv-LV" sz="3600" b="1" dirty="0">
                <a:solidFill>
                  <a:schemeClr val="tx1">
                    <a:lumMod val="85000"/>
                    <a:lumOff val="15000"/>
                  </a:schemeClr>
                </a:solidFill>
                <a:latin typeface="Montserrat" pitchFamily="2" charset="77"/>
              </a:rPr>
              <a:t>ir deklarējušas savu dzīvesvietu piekritīgajā teritorijas vienībā.</a:t>
            </a:r>
          </a:p>
        </p:txBody>
      </p:sp>
      <p:sp>
        <p:nvSpPr>
          <p:cNvPr id="3" name="AutoShape 3">
            <a:extLst>
              <a:ext uri="{FF2B5EF4-FFF2-40B4-BE49-F238E27FC236}">
                <a16:creationId xmlns:a16="http://schemas.microsoft.com/office/drawing/2014/main" id="{9A9ED9AE-EE4F-98A2-F636-9E49D7F77848}"/>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386FBD53-A135-3028-B3B8-52A1D3245EC2}"/>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1" name="Title 3">
            <a:extLst>
              <a:ext uri="{FF2B5EF4-FFF2-40B4-BE49-F238E27FC236}">
                <a16:creationId xmlns:a16="http://schemas.microsoft.com/office/drawing/2014/main" id="{4516A08F-791C-7DF3-D0E2-D283E4354E99}"/>
              </a:ext>
            </a:extLst>
          </p:cNvPr>
          <p:cNvSpPr txBox="1">
            <a:spLocks/>
          </p:cNvSpPr>
          <p:nvPr/>
        </p:nvSpPr>
        <p:spPr>
          <a:xfrm>
            <a:off x="5105400" y="700088"/>
            <a:ext cx="12077700" cy="1988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0"/>
              </a:spcBef>
              <a:defRPr/>
            </a:pPr>
            <a:r>
              <a:rPr lang="en-US" sz="4800" b="1" dirty="0">
                <a:solidFill>
                  <a:schemeClr val="tx1">
                    <a:lumMod val="65000"/>
                    <a:lumOff val="35000"/>
                  </a:schemeClr>
                </a:solidFill>
                <a:latin typeface="Montserrat" pitchFamily="2" charset="77"/>
              </a:rPr>
              <a:t>BALSOŠANA PAR KANDIDĀTIEM (2)</a:t>
            </a:r>
          </a:p>
        </p:txBody>
      </p:sp>
      <p:sp>
        <p:nvSpPr>
          <p:cNvPr id="13" name="Slide Number Placeholder 12">
            <a:extLst>
              <a:ext uri="{FF2B5EF4-FFF2-40B4-BE49-F238E27FC236}">
                <a16:creationId xmlns:a16="http://schemas.microsoft.com/office/drawing/2014/main" id="{91B1267D-DB89-5323-BE51-9654F0A8FA19}"/>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0014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5105400" y="2738438"/>
            <a:ext cx="12344400" cy="6527007"/>
          </a:xfrm>
        </p:spPr>
        <p:txBody>
          <a:bodyPr>
            <a:noAutofit/>
          </a:bodyPr>
          <a:lstStyle/>
          <a:p>
            <a:pPr marL="0" indent="0">
              <a:lnSpc>
                <a:spcPct val="100000"/>
              </a:lnSpc>
              <a:buNone/>
            </a:pPr>
            <a:r>
              <a:rPr lang="lv-LV" sz="3200" dirty="0">
                <a:solidFill>
                  <a:schemeClr val="tx1">
                    <a:lumMod val="85000"/>
                    <a:lumOff val="15000"/>
                  </a:schemeClr>
                </a:solidFill>
                <a:latin typeface="Montserrat" pitchFamily="2" charset="77"/>
              </a:rPr>
              <a:t>21. </a:t>
            </a:r>
            <a:r>
              <a:rPr lang="lv-LV" sz="3200" b="1" dirty="0">
                <a:solidFill>
                  <a:schemeClr val="tx1">
                    <a:lumMod val="85000"/>
                    <a:lumOff val="15000"/>
                  </a:schemeClr>
                </a:solidFill>
                <a:latin typeface="Montserrat" pitchFamily="2" charset="77"/>
              </a:rPr>
              <a:t>Katrs iedzīvotājs var balsot par vairākiem padomes kandidātiem</a:t>
            </a:r>
            <a:r>
              <a:rPr lang="lv-LV" sz="3200" dirty="0">
                <a:solidFill>
                  <a:schemeClr val="tx1">
                    <a:lumMod val="85000"/>
                    <a:lumOff val="15000"/>
                  </a:schemeClr>
                </a:solidFill>
                <a:latin typeface="Montserrat" pitchFamily="2" charset="77"/>
              </a:rPr>
              <a:t>, nepārsniedzot nolikuma 9. punktā, kā arī 11.1. un 11.2. apakšpunktā noteikto attiecīgās teritoriālās vienības padomes locekļu skaitu:</a:t>
            </a:r>
          </a:p>
          <a:p>
            <a:pPr marL="0" indent="0">
              <a:lnSpc>
                <a:spcPct val="100000"/>
              </a:lnSpc>
              <a:buNone/>
            </a:pPr>
            <a:r>
              <a:rPr lang="lv-LV" sz="3200" dirty="0">
                <a:solidFill>
                  <a:schemeClr val="tx1">
                    <a:lumMod val="85000"/>
                    <a:lumOff val="15000"/>
                  </a:schemeClr>
                </a:solidFill>
                <a:latin typeface="Montserrat" pitchFamily="2" charset="77"/>
              </a:rPr>
              <a:t>	21.1</a:t>
            </a:r>
            <a:r>
              <a:rPr lang="lv-LV" sz="3200" b="1" dirty="0">
                <a:solidFill>
                  <a:schemeClr val="tx1">
                    <a:lumMod val="85000"/>
                    <a:lumOff val="15000"/>
                  </a:schemeClr>
                </a:solidFill>
                <a:latin typeface="Montserrat" pitchFamily="2" charset="77"/>
              </a:rPr>
              <a:t>. iesniedzot aizpildītu un pašrocīgi parakstītu balsošanas veidlapu </a:t>
            </a:r>
            <a:r>
              <a:rPr lang="lv-LV" sz="3200" dirty="0">
                <a:solidFill>
                  <a:schemeClr val="tx1">
                    <a:lumMod val="85000"/>
                    <a:lumOff val="15000"/>
                  </a:schemeClr>
                </a:solidFill>
                <a:latin typeface="Montserrat" pitchFamily="2" charset="77"/>
              </a:rPr>
              <a:t>Ādažu novada Valsts un pašvaldības vienotā klientu apkalpošanas centra kontaktpunktos Gaujas iela 33A, Ādažos un Stacijas iela 5, Carnikavā, pašvaldības paziņojumā norādītajās vietās un laikā;</a:t>
            </a:r>
          </a:p>
          <a:p>
            <a:pPr marL="0" indent="0">
              <a:lnSpc>
                <a:spcPct val="100000"/>
              </a:lnSpc>
              <a:buNone/>
            </a:pPr>
            <a:r>
              <a:rPr lang="lv-LV" sz="3200" dirty="0">
                <a:solidFill>
                  <a:schemeClr val="tx1">
                    <a:lumMod val="85000"/>
                    <a:lumOff val="15000"/>
                  </a:schemeClr>
                </a:solidFill>
                <a:latin typeface="Montserrat" pitchFamily="2" charset="77"/>
              </a:rPr>
              <a:t>	21.2. </a:t>
            </a:r>
            <a:r>
              <a:rPr lang="lv-LV" sz="3200" b="1" dirty="0">
                <a:solidFill>
                  <a:schemeClr val="tx1">
                    <a:lumMod val="85000"/>
                    <a:lumOff val="15000"/>
                  </a:schemeClr>
                </a:solidFill>
                <a:latin typeface="Montserrat" pitchFamily="2" charset="77"/>
              </a:rPr>
              <a:t>nosūtot ar drošu elektronisko parakstu parakstītu balsošanas veidlapu</a:t>
            </a:r>
            <a:r>
              <a:rPr lang="lv-LV" sz="3200" dirty="0">
                <a:solidFill>
                  <a:schemeClr val="tx1">
                    <a:lumMod val="85000"/>
                    <a:lumOff val="15000"/>
                  </a:schemeClr>
                </a:solidFill>
                <a:latin typeface="Montserrat" pitchFamily="2" charset="77"/>
              </a:rPr>
              <a:t> uz pašvaldības oficiālo </a:t>
            </a:r>
            <a:r>
              <a:rPr lang="lv-LV" sz="3200" dirty="0" err="1">
                <a:solidFill>
                  <a:schemeClr val="tx1">
                    <a:lumMod val="85000"/>
                    <a:lumOff val="15000"/>
                  </a:schemeClr>
                </a:solidFill>
                <a:latin typeface="Montserrat" pitchFamily="2" charset="77"/>
              </a:rPr>
              <a:t>e</a:t>
            </a:r>
            <a:r>
              <a:rPr lang="lv-LV" sz="3200" dirty="0">
                <a:solidFill>
                  <a:schemeClr val="tx1">
                    <a:lumMod val="85000"/>
                    <a:lumOff val="15000"/>
                  </a:schemeClr>
                </a:solidFill>
                <a:latin typeface="Montserrat" pitchFamily="2" charset="77"/>
              </a:rPr>
              <a:t>-adresi vai e-pasta adresi </a:t>
            </a:r>
            <a:r>
              <a:rPr lang="lv-LV" sz="3200" dirty="0" err="1">
                <a:solidFill>
                  <a:schemeClr val="tx1">
                    <a:lumMod val="85000"/>
                    <a:lumOff val="15000"/>
                  </a:schemeClr>
                </a:solidFill>
                <a:latin typeface="Montserrat" pitchFamily="2" charset="77"/>
              </a:rPr>
              <a:t>dome@adazunovads.lv</a:t>
            </a:r>
            <a:endParaRPr lang="lv-LV" sz="3200" dirty="0">
              <a:solidFill>
                <a:schemeClr val="tx1">
                  <a:lumMod val="85000"/>
                  <a:lumOff val="15000"/>
                </a:schemeClr>
              </a:solidFill>
              <a:latin typeface="Montserrat" pitchFamily="2" charset="77"/>
            </a:endParaRPr>
          </a:p>
          <a:p>
            <a:pPr marL="0" indent="0">
              <a:lnSpc>
                <a:spcPct val="100000"/>
              </a:lnSpc>
              <a:buNone/>
            </a:pPr>
            <a:endParaRPr lang="lv-LV" sz="3200" dirty="0">
              <a:solidFill>
                <a:schemeClr val="tx1">
                  <a:lumMod val="85000"/>
                  <a:lumOff val="15000"/>
                </a:schemeClr>
              </a:solidFill>
              <a:latin typeface="Montserrat" pitchFamily="2" charset="77"/>
            </a:endParaRPr>
          </a:p>
          <a:p>
            <a:pPr marL="0" indent="0">
              <a:lnSpc>
                <a:spcPct val="100000"/>
              </a:lnSpc>
              <a:buNone/>
            </a:pPr>
            <a:endParaRPr lang="en-LV" sz="3200"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9A9ED9AE-EE4F-98A2-F636-9E49D7F77848}"/>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386FBD53-A135-3028-B3B8-52A1D3245EC2}"/>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1" name="Title 3">
            <a:extLst>
              <a:ext uri="{FF2B5EF4-FFF2-40B4-BE49-F238E27FC236}">
                <a16:creationId xmlns:a16="http://schemas.microsoft.com/office/drawing/2014/main" id="{4516A08F-791C-7DF3-D0E2-D283E4354E99}"/>
              </a:ext>
            </a:extLst>
          </p:cNvPr>
          <p:cNvSpPr txBox="1">
            <a:spLocks/>
          </p:cNvSpPr>
          <p:nvPr/>
        </p:nvSpPr>
        <p:spPr>
          <a:xfrm>
            <a:off x="5105400" y="700088"/>
            <a:ext cx="12077700" cy="1988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0"/>
              </a:spcBef>
              <a:defRPr/>
            </a:pPr>
            <a:r>
              <a:rPr lang="en-US" sz="4800" b="1" dirty="0">
                <a:solidFill>
                  <a:schemeClr val="tx1">
                    <a:lumMod val="65000"/>
                    <a:lumOff val="35000"/>
                  </a:schemeClr>
                </a:solidFill>
                <a:latin typeface="Montserrat" pitchFamily="2" charset="77"/>
              </a:rPr>
              <a:t>BALSOŠANA PAR KANDIDĀTIEM (3)</a:t>
            </a:r>
          </a:p>
        </p:txBody>
      </p:sp>
      <p:sp>
        <p:nvSpPr>
          <p:cNvPr id="2" name="Slide Number Placeholder 1">
            <a:extLst>
              <a:ext uri="{FF2B5EF4-FFF2-40B4-BE49-F238E27FC236}">
                <a16:creationId xmlns:a16="http://schemas.microsoft.com/office/drawing/2014/main" id="{31F0BDB9-071C-A387-6E86-49659BE7768C}"/>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912160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077700" cy="6527007"/>
          </a:xfrm>
        </p:spPr>
        <p:txBody>
          <a:bodyPr>
            <a:normAutofit fontScale="85000" lnSpcReduction="20000"/>
          </a:bodyPr>
          <a:lstStyle/>
          <a:p>
            <a:pPr marL="0" indent="0">
              <a:lnSpc>
                <a:spcPct val="110000"/>
              </a:lnSpc>
              <a:buNone/>
            </a:pPr>
            <a:r>
              <a:rPr lang="lv-LV" sz="4400" dirty="0">
                <a:solidFill>
                  <a:schemeClr val="tx1">
                    <a:lumMod val="85000"/>
                    <a:lumOff val="15000"/>
                  </a:schemeClr>
                </a:solidFill>
                <a:latin typeface="Montserrat" pitchFamily="2" charset="77"/>
              </a:rPr>
              <a:t>22. Kandidātu pieteikumu veidlapu un balsu apkopošanu veic ar pašvaldības izpilddirektora rīkojumu izveidota balsu skaitīšanas komisija.</a:t>
            </a:r>
          </a:p>
          <a:p>
            <a:pPr marL="0" indent="0">
              <a:lnSpc>
                <a:spcPct val="110000"/>
              </a:lnSpc>
              <a:buNone/>
            </a:pPr>
            <a:r>
              <a:rPr lang="lv-LV" sz="4400" dirty="0">
                <a:solidFill>
                  <a:schemeClr val="tx1">
                    <a:lumMod val="85000"/>
                    <a:lumOff val="15000"/>
                  </a:schemeClr>
                </a:solidFill>
                <a:latin typeface="Montserrat" pitchFamily="2" charset="77"/>
              </a:rPr>
              <a:t>23. </a:t>
            </a:r>
            <a:r>
              <a:rPr lang="lv-LV" sz="4400" b="1" dirty="0">
                <a:solidFill>
                  <a:schemeClr val="tx1">
                    <a:lumMod val="85000"/>
                    <a:lumOff val="15000"/>
                  </a:schemeClr>
                </a:solidFill>
                <a:latin typeface="Montserrat" pitchFamily="2" charset="77"/>
              </a:rPr>
              <a:t>Padomē ir ievēlēti tie kandidāti, kuri saņēmuši lielāko balsu skaitu,</a:t>
            </a:r>
            <a:r>
              <a:rPr lang="lv-LV" sz="4400" dirty="0">
                <a:solidFill>
                  <a:schemeClr val="tx1">
                    <a:lumMod val="85000"/>
                    <a:lumOff val="15000"/>
                  </a:schemeClr>
                </a:solidFill>
                <a:latin typeface="Montserrat" pitchFamily="2" charset="77"/>
              </a:rPr>
              <a:t> ievērojot nolikuma 11.1. un 11.2. apakšpunktā noteikto. Apkopotu informāciju par to, cik balsis saņēma katrs kandidāts, pašvaldība publicē oficiālās tīmekļvietnes </a:t>
            </a:r>
            <a:r>
              <a:rPr lang="lv-LV" sz="4400" dirty="0" err="1">
                <a:solidFill>
                  <a:schemeClr val="tx1">
                    <a:lumMod val="85000"/>
                    <a:lumOff val="15000"/>
                  </a:schemeClr>
                </a:solidFill>
                <a:latin typeface="Montserrat" pitchFamily="2" charset="77"/>
              </a:rPr>
              <a:t>www.adazunovads.lv</a:t>
            </a:r>
            <a:r>
              <a:rPr lang="lv-LV" sz="4400" dirty="0">
                <a:solidFill>
                  <a:schemeClr val="tx1">
                    <a:lumMod val="85000"/>
                    <a:lumOff val="15000"/>
                  </a:schemeClr>
                </a:solidFill>
                <a:latin typeface="Montserrat" pitchFamily="2" charset="77"/>
              </a:rPr>
              <a:t> sadaļas “Sabiedrība” </a:t>
            </a:r>
            <a:r>
              <a:rPr lang="lv-LV" sz="4400" dirty="0" err="1">
                <a:solidFill>
                  <a:schemeClr val="tx1">
                    <a:lumMod val="85000"/>
                    <a:lumOff val="15000"/>
                  </a:schemeClr>
                </a:solidFill>
                <a:latin typeface="Montserrat" pitchFamily="2" charset="77"/>
              </a:rPr>
              <a:t>apakšsadaļā</a:t>
            </a:r>
            <a:r>
              <a:rPr lang="lv-LV" sz="4400" dirty="0">
                <a:solidFill>
                  <a:schemeClr val="tx1">
                    <a:lumMod val="85000"/>
                    <a:lumOff val="15000"/>
                  </a:schemeClr>
                </a:solidFill>
                <a:latin typeface="Montserrat" pitchFamily="2" charset="77"/>
              </a:rPr>
              <a:t> “Sabiedrības līdzdalība”, pašvaldības profilā sociālo tīklu kontos un oficiālajā izdevumā “Ādažu Novada Vēstis”.</a:t>
            </a:r>
          </a:p>
          <a:p>
            <a:pPr marL="0" indent="0">
              <a:lnSpc>
                <a:spcPct val="110000"/>
              </a:lnSpc>
              <a:buNone/>
            </a:pPr>
            <a:endParaRPr lang="en-LV"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A2AC9C97-0CD9-A582-89B9-395917A4B6F5}"/>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23E20D93-0EB6-F4A7-52E4-562FDE5E0DD5}"/>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1" name="Title 3">
            <a:extLst>
              <a:ext uri="{FF2B5EF4-FFF2-40B4-BE49-F238E27FC236}">
                <a16:creationId xmlns:a16="http://schemas.microsoft.com/office/drawing/2014/main" id="{91CB66EB-2F59-356E-15ED-CF1745C94485}"/>
              </a:ext>
            </a:extLst>
          </p:cNvPr>
          <p:cNvSpPr txBox="1">
            <a:spLocks/>
          </p:cNvSpPr>
          <p:nvPr/>
        </p:nvSpPr>
        <p:spPr>
          <a:xfrm>
            <a:off x="5105400" y="700088"/>
            <a:ext cx="12077700" cy="1988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0"/>
              </a:spcBef>
              <a:defRPr/>
            </a:pPr>
            <a:r>
              <a:rPr lang="en-US" sz="4800" b="1" dirty="0">
                <a:solidFill>
                  <a:schemeClr val="tx1">
                    <a:lumMod val="65000"/>
                    <a:lumOff val="35000"/>
                  </a:schemeClr>
                </a:solidFill>
                <a:latin typeface="Montserrat" pitchFamily="2" charset="77"/>
              </a:rPr>
              <a:t>BALSOŠANA PAR KANDIDĀTIEM (4)</a:t>
            </a:r>
          </a:p>
        </p:txBody>
      </p:sp>
      <p:sp>
        <p:nvSpPr>
          <p:cNvPr id="12" name="Slide Number Placeholder 11">
            <a:extLst>
              <a:ext uri="{FF2B5EF4-FFF2-40B4-BE49-F238E27FC236}">
                <a16:creationId xmlns:a16="http://schemas.microsoft.com/office/drawing/2014/main" id="{BF39144E-826E-F4EB-3F04-811E2DA05CA6}"/>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06013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5105400" y="2738438"/>
            <a:ext cx="11925300" cy="6527007"/>
          </a:xfrm>
        </p:spPr>
        <p:txBody>
          <a:bodyPr>
            <a:normAutofit/>
          </a:bodyPr>
          <a:lstStyle/>
          <a:p>
            <a:pPr marL="0" indent="0">
              <a:lnSpc>
                <a:spcPct val="110000"/>
              </a:lnSpc>
              <a:buNone/>
            </a:pPr>
            <a:r>
              <a:rPr lang="lv-LV" sz="3700" dirty="0">
                <a:solidFill>
                  <a:schemeClr val="tx1">
                    <a:lumMod val="85000"/>
                    <a:lumOff val="15000"/>
                  </a:schemeClr>
                </a:solidFill>
                <a:latin typeface="Montserrat" pitchFamily="2" charset="77"/>
              </a:rPr>
              <a:t>24. Ja balsošanā vairāki kandidāti saņēma vienādu balsu skaitu, tad priekšroka ir kandidātam, kurš pieteikumu bija iesniedzis ātrāk (pieteikumu iesniegšanas secībā). </a:t>
            </a:r>
          </a:p>
          <a:p>
            <a:pPr marL="0" indent="0">
              <a:lnSpc>
                <a:spcPct val="110000"/>
              </a:lnSpc>
              <a:buNone/>
            </a:pPr>
            <a:r>
              <a:rPr lang="lv-LV" sz="3700" dirty="0">
                <a:solidFill>
                  <a:schemeClr val="tx1">
                    <a:lumMod val="85000"/>
                    <a:lumOff val="15000"/>
                  </a:schemeClr>
                </a:solidFill>
                <a:latin typeface="Montserrat" pitchFamily="2" charset="77"/>
              </a:rPr>
              <a:t>25. </a:t>
            </a:r>
            <a:r>
              <a:rPr lang="lv-LV" sz="3700" b="1" dirty="0">
                <a:solidFill>
                  <a:schemeClr val="tx1">
                    <a:lumMod val="85000"/>
                    <a:lumOff val="15000"/>
                  </a:schemeClr>
                </a:solidFill>
                <a:latin typeface="Montserrat" pitchFamily="2" charset="77"/>
              </a:rPr>
              <a:t>Padomes sastāvu apstiprina ar pašvaldības domes lēmumu.</a:t>
            </a:r>
          </a:p>
          <a:p>
            <a:pPr marL="0" indent="0">
              <a:lnSpc>
                <a:spcPct val="110000"/>
              </a:lnSpc>
              <a:buNone/>
            </a:pPr>
            <a:endParaRPr lang="en-LV" sz="3700"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5D0D94B6-1354-6F73-F00A-810323EEFC19}"/>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11EF2784-D5F0-9512-C403-CCEFE074E359}"/>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1" name="Title 3">
            <a:extLst>
              <a:ext uri="{FF2B5EF4-FFF2-40B4-BE49-F238E27FC236}">
                <a16:creationId xmlns:a16="http://schemas.microsoft.com/office/drawing/2014/main" id="{7A1E9A83-6CE3-5965-A2A4-B5730B6DD980}"/>
              </a:ext>
            </a:extLst>
          </p:cNvPr>
          <p:cNvSpPr txBox="1">
            <a:spLocks/>
          </p:cNvSpPr>
          <p:nvPr/>
        </p:nvSpPr>
        <p:spPr>
          <a:xfrm>
            <a:off x="5105400" y="700088"/>
            <a:ext cx="12077700" cy="1988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0"/>
              </a:spcBef>
              <a:defRPr/>
            </a:pPr>
            <a:r>
              <a:rPr lang="en-US" sz="4800" b="1" dirty="0">
                <a:solidFill>
                  <a:schemeClr val="tx1">
                    <a:lumMod val="65000"/>
                    <a:lumOff val="35000"/>
                  </a:schemeClr>
                </a:solidFill>
                <a:latin typeface="Montserrat" pitchFamily="2" charset="77"/>
              </a:rPr>
              <a:t>BALSOŠANA PAR KANDIDĀTIEM (5)</a:t>
            </a:r>
          </a:p>
        </p:txBody>
      </p:sp>
      <p:sp>
        <p:nvSpPr>
          <p:cNvPr id="12" name="Slide Number Placeholder 11">
            <a:extLst>
              <a:ext uri="{FF2B5EF4-FFF2-40B4-BE49-F238E27FC236}">
                <a16:creationId xmlns:a16="http://schemas.microsoft.com/office/drawing/2014/main" id="{FE9A7332-ECF5-E34D-404C-B41E52EEE541}"/>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405196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DC847"/>
        </a:solidFill>
        <a:effectLst/>
      </p:bgPr>
    </p:bg>
    <p:spTree>
      <p:nvGrpSpPr>
        <p:cNvPr id="1" name=""/>
        <p:cNvGrpSpPr/>
        <p:nvPr/>
      </p:nvGrpSpPr>
      <p:grpSpPr>
        <a:xfrm>
          <a:off x="0" y="0"/>
          <a:ext cx="0" cy="0"/>
          <a:chOff x="0" y="0"/>
          <a:chExt cx="0" cy="0"/>
        </a:xfrm>
      </p:grpSpPr>
      <p:sp>
        <p:nvSpPr>
          <p:cNvPr id="2" name="TextBox 2"/>
          <p:cNvSpPr txBox="1"/>
          <p:nvPr/>
        </p:nvSpPr>
        <p:spPr>
          <a:xfrm>
            <a:off x="-4766" y="4035504"/>
            <a:ext cx="18297530" cy="2215991"/>
          </a:xfrm>
          <a:prstGeom prst="rect">
            <a:avLst/>
          </a:prstGeom>
        </p:spPr>
        <p:txBody>
          <a:bodyPr lIns="0" tIns="0" rIns="0" bIns="0" rtlCol="0" anchor="t">
            <a:spAutoFit/>
          </a:bodyPr>
          <a:lstStyle/>
          <a:p>
            <a:pPr algn="ctr"/>
            <a:r>
              <a:rPr lang="en-US" altLang="en-LV" sz="7200" b="1" dirty="0">
                <a:solidFill>
                  <a:schemeClr val="tx1">
                    <a:lumMod val="65000"/>
                    <a:lumOff val="35000"/>
                  </a:schemeClr>
                </a:solidFill>
                <a:latin typeface="Montserrat" pitchFamily="2" charset="77"/>
              </a:rPr>
              <a:t>IV</a:t>
            </a:r>
          </a:p>
          <a:p>
            <a:pPr algn="ctr"/>
            <a:r>
              <a:rPr lang="en-US" altLang="en-LV" sz="7200" b="1" dirty="0">
                <a:solidFill>
                  <a:schemeClr val="tx1">
                    <a:lumMod val="65000"/>
                    <a:lumOff val="35000"/>
                  </a:schemeClr>
                </a:solidFill>
                <a:latin typeface="Montserrat" pitchFamily="2" charset="77"/>
              </a:rPr>
              <a:t>PADOMES DARBA ORGANIZĀCIJA</a:t>
            </a:r>
          </a:p>
        </p:txBody>
      </p:sp>
      <p:sp>
        <p:nvSpPr>
          <p:cNvPr id="5" name="AutoShape 3">
            <a:extLst>
              <a:ext uri="{FF2B5EF4-FFF2-40B4-BE49-F238E27FC236}">
                <a16:creationId xmlns:a16="http://schemas.microsoft.com/office/drawing/2014/main" id="{65EABE34-0A51-BC62-6C07-437517E42750}"/>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7" name="TextBox 2">
            <a:extLst>
              <a:ext uri="{FF2B5EF4-FFF2-40B4-BE49-F238E27FC236}">
                <a16:creationId xmlns:a16="http://schemas.microsoft.com/office/drawing/2014/main" id="{F270F597-1D6B-AD6F-F69B-E4DB906E93EF}"/>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8" name="Slide Number Placeholder 7">
            <a:extLst>
              <a:ext uri="{FF2B5EF4-FFF2-40B4-BE49-F238E27FC236}">
                <a16:creationId xmlns:a16="http://schemas.microsoft.com/office/drawing/2014/main" id="{EDF1733B-E01E-E351-5C4C-A846260A8E26}"/>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753638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PADOMES DARBA ORGANIZĀCIJA (1)</a:t>
            </a:r>
          </a:p>
        </p:txBody>
      </p:sp>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077700" cy="6527007"/>
          </a:xfrm>
        </p:spPr>
        <p:txBody>
          <a:bodyPr>
            <a:noAutofit/>
          </a:bodyPr>
          <a:lstStyle/>
          <a:p>
            <a:pPr marL="0" indent="0">
              <a:buNone/>
            </a:pPr>
            <a:r>
              <a:rPr lang="lv-LV" sz="3600" dirty="0">
                <a:solidFill>
                  <a:schemeClr val="tx1">
                    <a:lumMod val="85000"/>
                    <a:lumOff val="15000"/>
                  </a:schemeClr>
                </a:solidFill>
                <a:latin typeface="Montserrat" pitchFamily="2" charset="77"/>
              </a:rPr>
              <a:t>26. </a:t>
            </a:r>
            <a:r>
              <a:rPr lang="lv-LV" sz="3600" b="1" dirty="0">
                <a:solidFill>
                  <a:schemeClr val="tx1">
                    <a:lumMod val="85000"/>
                    <a:lumOff val="15000"/>
                  </a:schemeClr>
                </a:solidFill>
                <a:latin typeface="Montserrat" pitchFamily="2" charset="77"/>
              </a:rPr>
              <a:t>Padomes priekšsēdētāju, priekšsēdētāja vietnieku un sekretāru no sava vidus ievēlē padomes locekļi</a:t>
            </a:r>
            <a:r>
              <a:rPr lang="lv-LV" sz="3600" dirty="0">
                <a:solidFill>
                  <a:schemeClr val="tx1">
                    <a:lumMod val="85000"/>
                    <a:lumOff val="15000"/>
                  </a:schemeClr>
                </a:solidFill>
                <a:latin typeface="Montserrat" pitchFamily="2" charset="77"/>
              </a:rPr>
              <a:t> ar balsu vairākumu pirmajā padomes sēdē.</a:t>
            </a:r>
          </a:p>
          <a:p>
            <a:pPr marL="0" indent="0">
              <a:buNone/>
            </a:pPr>
            <a:r>
              <a:rPr lang="lv-LV" sz="3600" dirty="0">
                <a:solidFill>
                  <a:schemeClr val="tx1">
                    <a:lumMod val="85000"/>
                    <a:lumOff val="15000"/>
                  </a:schemeClr>
                </a:solidFill>
                <a:latin typeface="Montserrat" pitchFamily="2" charset="77"/>
              </a:rPr>
              <a:t>27. Padomi vada tās priekšsēdētājs vai viņa prombūtnē – priekšsēdētāja vietnieks.</a:t>
            </a:r>
          </a:p>
          <a:p>
            <a:pPr marL="0" indent="0">
              <a:buNone/>
            </a:pPr>
            <a:r>
              <a:rPr lang="lv-LV" sz="3600" dirty="0">
                <a:solidFill>
                  <a:schemeClr val="tx1">
                    <a:lumMod val="85000"/>
                    <a:lumOff val="15000"/>
                  </a:schemeClr>
                </a:solidFill>
                <a:latin typeface="Montserrat" pitchFamily="2" charset="77"/>
              </a:rPr>
              <a:t>28. Padomes sēdes sasauc padomes priekšsēdētājs pēc nepieciešamības, kā arī, ja to pieprasa vismaz 1/3 (viena trešdaļa) no padomes locekļiem. Padomes sekretārs elektroniski </a:t>
            </a:r>
            <a:r>
              <a:rPr lang="lv-LV" sz="3600" dirty="0" err="1">
                <a:solidFill>
                  <a:schemeClr val="tx1">
                    <a:lumMod val="85000"/>
                    <a:lumOff val="15000"/>
                  </a:schemeClr>
                </a:solidFill>
                <a:latin typeface="Montserrat" pitchFamily="2" charset="77"/>
              </a:rPr>
              <a:t>nosūta</a:t>
            </a:r>
            <a:r>
              <a:rPr lang="lv-LV" sz="3600" dirty="0">
                <a:solidFill>
                  <a:schemeClr val="tx1">
                    <a:lumMod val="85000"/>
                    <a:lumOff val="15000"/>
                  </a:schemeClr>
                </a:solidFill>
                <a:latin typeface="Montserrat" pitchFamily="2" charset="77"/>
              </a:rPr>
              <a:t> padomes locekļiem paziņojumu par padomes sēdi un darba kārtību vismaz 5 (piecas) darba dienas pirms sēdes.</a:t>
            </a:r>
          </a:p>
        </p:txBody>
      </p:sp>
      <p:sp>
        <p:nvSpPr>
          <p:cNvPr id="3" name="AutoShape 3">
            <a:extLst>
              <a:ext uri="{FF2B5EF4-FFF2-40B4-BE49-F238E27FC236}">
                <a16:creationId xmlns:a16="http://schemas.microsoft.com/office/drawing/2014/main" id="{3591971B-0514-CA9A-B60D-D28EB174373F}"/>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F3C51228-EF5D-6E52-5DE7-3342D06B6BDA}"/>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8" name="Slide Number Placeholder 7">
            <a:extLst>
              <a:ext uri="{FF2B5EF4-FFF2-40B4-BE49-F238E27FC236}">
                <a16:creationId xmlns:a16="http://schemas.microsoft.com/office/drawing/2014/main" id="{DAD94925-AC4D-6242-386D-27533D5F6661}"/>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42102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lstStyle/>
          <a:p>
            <a:pPr eaLnBrk="1" fontAlgn="auto" hangingPunct="1">
              <a:spcBef>
                <a:spcPts val="0"/>
              </a:spcBef>
              <a:spcAft>
                <a:spcPts val="0"/>
              </a:spcAft>
              <a:defRPr/>
            </a:pPr>
            <a:r>
              <a:rPr lang="en-US" sz="6600" b="1" dirty="0">
                <a:solidFill>
                  <a:schemeClr val="tx1">
                    <a:lumMod val="65000"/>
                    <a:lumOff val="35000"/>
                  </a:schemeClr>
                </a:solidFill>
                <a:latin typeface="Montserrat" pitchFamily="2" charset="77"/>
              </a:rPr>
              <a:t>VISPĀRĪGIE NOTEIKUMI (1)</a:t>
            </a: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953000" y="2738438"/>
            <a:ext cx="12077700" cy="6527007"/>
          </a:xfrm>
        </p:spPr>
        <p:txBody>
          <a:bodyPr/>
          <a:lstStyle/>
          <a:p>
            <a:pPr marL="45720" indent="0" algn="ctr" rtl="0">
              <a:lnSpc>
                <a:spcPct val="100000"/>
              </a:lnSpc>
              <a:buNone/>
            </a:pPr>
            <a:r>
              <a:rPr lang="lv-LV" sz="4400" dirty="0">
                <a:solidFill>
                  <a:schemeClr val="tx1">
                    <a:lumMod val="85000"/>
                    <a:lumOff val="15000"/>
                  </a:schemeClr>
                </a:solidFill>
                <a:latin typeface="Montserrat" pitchFamily="2" charset="77"/>
              </a:rPr>
              <a:t>Saistošie noteikumi </a:t>
            </a:r>
            <a:r>
              <a:rPr lang="lv-LV" sz="4400" dirty="0">
                <a:solidFill>
                  <a:schemeClr val="tx1">
                    <a:lumMod val="50000"/>
                    <a:lumOff val="50000"/>
                  </a:schemeClr>
                </a:solidFill>
                <a:latin typeface="Montserrat" pitchFamily="2" charset="77"/>
              </a:rPr>
              <a:t>(turpmāk – nolikums) </a:t>
            </a:r>
            <a:r>
              <a:rPr lang="lv-LV" sz="4400" dirty="0">
                <a:solidFill>
                  <a:schemeClr val="tx1">
                    <a:lumMod val="85000"/>
                    <a:lumOff val="15000"/>
                  </a:schemeClr>
                </a:solidFill>
                <a:latin typeface="Montserrat" pitchFamily="2" charset="77"/>
              </a:rPr>
              <a:t>nosaka Ādažu novada administratīvajā teritorijā izveidoto </a:t>
            </a:r>
            <a:r>
              <a:rPr lang="lv-LV" sz="4400" b="1" dirty="0">
                <a:solidFill>
                  <a:schemeClr val="tx1">
                    <a:lumMod val="85000"/>
                    <a:lumOff val="15000"/>
                  </a:schemeClr>
                </a:solidFill>
                <a:latin typeface="Montserrat" pitchFamily="2" charset="77"/>
              </a:rPr>
              <a:t>iedzīvotāju padomju </a:t>
            </a:r>
            <a:r>
              <a:rPr lang="lv-LV" sz="4400" dirty="0">
                <a:solidFill>
                  <a:schemeClr val="tx1">
                    <a:lumMod val="50000"/>
                    <a:lumOff val="50000"/>
                  </a:schemeClr>
                </a:solidFill>
                <a:latin typeface="Montserrat" pitchFamily="2" charset="77"/>
              </a:rPr>
              <a:t>(turpmāk tekstā kopā un katra atsevišķi sauktas “padome”) </a:t>
            </a:r>
            <a:r>
              <a:rPr lang="lv-LV" sz="4400" b="1" dirty="0">
                <a:solidFill>
                  <a:schemeClr val="tx1">
                    <a:lumMod val="85000"/>
                    <a:lumOff val="15000"/>
                  </a:schemeClr>
                </a:solidFill>
                <a:latin typeface="Montserrat" pitchFamily="2" charset="77"/>
              </a:rPr>
              <a:t>darbības teritoriju, kompetenci, ievēlēšanas kārtību un darba organizācijas jautājumus. </a:t>
            </a:r>
          </a:p>
        </p:txBody>
      </p:sp>
      <p:sp>
        <p:nvSpPr>
          <p:cNvPr id="11" name="AutoShape 3">
            <a:extLst>
              <a:ext uri="{FF2B5EF4-FFF2-40B4-BE49-F238E27FC236}">
                <a16:creationId xmlns:a16="http://schemas.microsoft.com/office/drawing/2014/main" id="{188B81C1-1086-B2FC-04E1-8EAEE938F7BC}"/>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2" name="TextBox 2">
            <a:extLst>
              <a:ext uri="{FF2B5EF4-FFF2-40B4-BE49-F238E27FC236}">
                <a16:creationId xmlns:a16="http://schemas.microsoft.com/office/drawing/2014/main" id="{AC9D51FF-CAAF-63A7-495C-D30AB38BEB27}"/>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3" name="Slide Number Placeholder 12">
            <a:extLst>
              <a:ext uri="{FF2B5EF4-FFF2-40B4-BE49-F238E27FC236}">
                <a16:creationId xmlns:a16="http://schemas.microsoft.com/office/drawing/2014/main" id="{C094DC44-A201-C1BF-DF7C-BAC7EFAF1514}"/>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5801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PADOMES DARBA ORGANIZĀCIJA (2)</a:t>
            </a:r>
          </a:p>
        </p:txBody>
      </p:sp>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077700" cy="6527007"/>
          </a:xfrm>
        </p:spPr>
        <p:txBody>
          <a:bodyPr>
            <a:noAutofit/>
          </a:bodyPr>
          <a:lstStyle/>
          <a:p>
            <a:pPr marL="0" indent="0">
              <a:buNone/>
            </a:pPr>
            <a:r>
              <a:rPr lang="lv-LV" sz="3600" dirty="0">
                <a:solidFill>
                  <a:schemeClr val="tx1">
                    <a:lumMod val="85000"/>
                    <a:lumOff val="15000"/>
                  </a:schemeClr>
                </a:solidFill>
                <a:latin typeface="Montserrat" pitchFamily="2" charset="77"/>
              </a:rPr>
              <a:t>29. </a:t>
            </a:r>
            <a:r>
              <a:rPr lang="lv-LV" sz="3600" b="1" dirty="0">
                <a:solidFill>
                  <a:schemeClr val="tx1">
                    <a:lumMod val="85000"/>
                    <a:lumOff val="15000"/>
                  </a:schemeClr>
                </a:solidFill>
                <a:latin typeface="Montserrat" pitchFamily="2" charset="77"/>
              </a:rPr>
              <a:t>Padome ir lemttiesīga, ja tajā piedalās vismaz puse no padomes locekļiem.</a:t>
            </a:r>
          </a:p>
          <a:p>
            <a:pPr marL="0" indent="0">
              <a:buNone/>
            </a:pPr>
            <a:r>
              <a:rPr lang="lv-LV" sz="3600" dirty="0">
                <a:solidFill>
                  <a:schemeClr val="tx1">
                    <a:lumMod val="85000"/>
                    <a:lumOff val="15000"/>
                  </a:schemeClr>
                </a:solidFill>
                <a:latin typeface="Montserrat" pitchFamily="2" charset="77"/>
              </a:rPr>
              <a:t>30. Padomes sēdes gaitu protokolē padomes sekretārs, kurš var veikt arī tās audio, vai audiovizuālu ierakstu. </a:t>
            </a:r>
            <a:r>
              <a:rPr lang="lv-LV" sz="3600" b="1" dirty="0">
                <a:solidFill>
                  <a:schemeClr val="tx1">
                    <a:lumMod val="85000"/>
                    <a:lumOff val="15000"/>
                  </a:schemeClr>
                </a:solidFill>
                <a:latin typeface="Montserrat" pitchFamily="2" charset="77"/>
              </a:rPr>
              <a:t>Protokolu piecu darba dienu laikā paraksta sēdes vadītājs un sekretārs</a:t>
            </a:r>
            <a:r>
              <a:rPr lang="lv-LV" sz="3600" dirty="0">
                <a:solidFill>
                  <a:schemeClr val="tx1">
                    <a:lumMod val="85000"/>
                    <a:lumOff val="15000"/>
                  </a:schemeClr>
                </a:solidFill>
                <a:latin typeface="Montserrat" pitchFamily="2" charset="77"/>
              </a:rPr>
              <a:t>.</a:t>
            </a:r>
          </a:p>
          <a:p>
            <a:pPr marL="0" indent="0">
              <a:buNone/>
            </a:pPr>
            <a:r>
              <a:rPr lang="lv-LV" sz="3600" dirty="0">
                <a:solidFill>
                  <a:schemeClr val="tx1">
                    <a:lumMod val="85000"/>
                    <a:lumOff val="15000"/>
                  </a:schemeClr>
                </a:solidFill>
                <a:latin typeface="Montserrat" pitchFamily="2" charset="77"/>
              </a:rPr>
              <a:t>31. </a:t>
            </a:r>
            <a:r>
              <a:rPr lang="lv-LV" sz="3600" b="1" dirty="0">
                <a:solidFill>
                  <a:schemeClr val="tx1">
                    <a:lumMod val="85000"/>
                    <a:lumOff val="15000"/>
                  </a:schemeClr>
                </a:solidFill>
                <a:latin typeface="Montserrat" pitchFamily="2" charset="77"/>
              </a:rPr>
              <a:t>Padomes lēmumiem ir konsultatīvs raksturs un tos pieņem padomes locekļiem atklāti balsojot</a:t>
            </a:r>
            <a:r>
              <a:rPr lang="lv-LV" sz="3600" dirty="0">
                <a:solidFill>
                  <a:schemeClr val="tx1">
                    <a:lumMod val="85000"/>
                    <a:lumOff val="15000"/>
                  </a:schemeClr>
                </a:solidFill>
                <a:latin typeface="Montserrat" pitchFamily="2" charset="77"/>
              </a:rPr>
              <a:t>, ar klātesošo locekļu balsu vairākumu. Ja balsu skaits ir vienāds, noteicošā ir sēdes vadītāja balss.</a:t>
            </a:r>
          </a:p>
        </p:txBody>
      </p:sp>
      <p:sp>
        <p:nvSpPr>
          <p:cNvPr id="3" name="AutoShape 3">
            <a:extLst>
              <a:ext uri="{FF2B5EF4-FFF2-40B4-BE49-F238E27FC236}">
                <a16:creationId xmlns:a16="http://schemas.microsoft.com/office/drawing/2014/main" id="{3591971B-0514-CA9A-B60D-D28EB174373F}"/>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F3C51228-EF5D-6E52-5DE7-3342D06B6BDA}"/>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2" name="Slide Number Placeholder 1">
            <a:extLst>
              <a:ext uri="{FF2B5EF4-FFF2-40B4-BE49-F238E27FC236}">
                <a16:creationId xmlns:a16="http://schemas.microsoft.com/office/drawing/2014/main" id="{6D24D3C2-F23B-CD38-5EA8-6F530DCBFEB5}"/>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919261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PADOMES DARBA ORGANIZĀCIJA (3)</a:t>
            </a:r>
          </a:p>
        </p:txBody>
      </p:sp>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077700" cy="6527007"/>
          </a:xfrm>
        </p:spPr>
        <p:txBody>
          <a:bodyPr>
            <a:noAutofit/>
          </a:bodyPr>
          <a:lstStyle/>
          <a:p>
            <a:pPr marL="0" indent="0">
              <a:buNone/>
            </a:pPr>
            <a:r>
              <a:rPr lang="lv-LV" sz="3600" dirty="0">
                <a:solidFill>
                  <a:schemeClr val="tx1">
                    <a:lumMod val="85000"/>
                    <a:lumOff val="15000"/>
                  </a:schemeClr>
                </a:solidFill>
                <a:latin typeface="Montserrat" pitchFamily="2" charset="77"/>
              </a:rPr>
              <a:t>32. </a:t>
            </a:r>
            <a:r>
              <a:rPr lang="lv-LV" sz="3600" b="1" dirty="0">
                <a:solidFill>
                  <a:schemeClr val="tx1">
                    <a:lumMod val="85000"/>
                    <a:lumOff val="15000"/>
                  </a:schemeClr>
                </a:solidFill>
                <a:latin typeface="Montserrat" pitchFamily="2" charset="77"/>
              </a:rPr>
              <a:t>Padomes sēdes ir atklātas un tajās ir tiesības piedalīties ikvienam attiecīgās teritoriālās vienības iedzīvotājam. </a:t>
            </a:r>
            <a:r>
              <a:rPr lang="lv-LV" sz="3600" dirty="0">
                <a:solidFill>
                  <a:schemeClr val="tx1">
                    <a:lumMod val="85000"/>
                    <a:lumOff val="15000"/>
                  </a:schemeClr>
                </a:solidFill>
                <a:latin typeface="Montserrat" pitchFamily="2" charset="77"/>
              </a:rPr>
              <a:t>Uz padomes sēdēm var uzaicināt pašvaldības domes deputātus, kā arī pašvaldības Centrālās pārvaldes, nevalstisko organizāciju un komercsabiedrību pārstāvjus un iedzīvotājus.</a:t>
            </a:r>
          </a:p>
          <a:p>
            <a:pPr marL="0" indent="0">
              <a:buNone/>
            </a:pPr>
            <a:r>
              <a:rPr lang="lv-LV" sz="3600" dirty="0">
                <a:solidFill>
                  <a:schemeClr val="tx1">
                    <a:lumMod val="85000"/>
                    <a:lumOff val="15000"/>
                  </a:schemeClr>
                </a:solidFill>
                <a:latin typeface="Montserrat" pitchFamily="2" charset="77"/>
              </a:rPr>
              <a:t>33. Pašvaldības dome var atbrīvot padomes locekli no pienākumu pildīšanas padomē, ja viņš izteicis šādu vēlmi vai arī 3 (trīs) reizes pēc kārtas nav piedalījies padomes sēdēs bez attaisnojoša iemesla.</a:t>
            </a:r>
          </a:p>
        </p:txBody>
      </p:sp>
      <p:sp>
        <p:nvSpPr>
          <p:cNvPr id="3" name="AutoShape 3">
            <a:extLst>
              <a:ext uri="{FF2B5EF4-FFF2-40B4-BE49-F238E27FC236}">
                <a16:creationId xmlns:a16="http://schemas.microsoft.com/office/drawing/2014/main" id="{3591971B-0514-CA9A-B60D-D28EB174373F}"/>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F3C51228-EF5D-6E52-5DE7-3342D06B6BDA}"/>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2" name="Slide Number Placeholder 1">
            <a:extLst>
              <a:ext uri="{FF2B5EF4-FFF2-40B4-BE49-F238E27FC236}">
                <a16:creationId xmlns:a16="http://schemas.microsoft.com/office/drawing/2014/main" id="{DDD8D98C-D79B-73B1-2A95-FA80C89808AC}"/>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224687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3444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PADOMES DARBA ORGANIZĀCIJA (4)</a:t>
            </a:r>
          </a:p>
        </p:txBody>
      </p:sp>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573000" cy="6527007"/>
          </a:xfrm>
        </p:spPr>
        <p:txBody>
          <a:bodyPr>
            <a:noAutofit/>
          </a:bodyPr>
          <a:lstStyle/>
          <a:p>
            <a:pPr marL="0" indent="0">
              <a:buNone/>
            </a:pPr>
            <a:r>
              <a:rPr lang="lv-LV" sz="3500" dirty="0">
                <a:solidFill>
                  <a:schemeClr val="tx1">
                    <a:lumMod val="85000"/>
                    <a:lumOff val="15000"/>
                  </a:schemeClr>
                </a:solidFill>
                <a:latin typeface="Montserrat" pitchFamily="2" charset="77"/>
              </a:rPr>
              <a:t>34. </a:t>
            </a:r>
            <a:r>
              <a:rPr lang="lv-LV" sz="3500" b="1" dirty="0">
                <a:solidFill>
                  <a:schemeClr val="tx1">
                    <a:lumMod val="85000"/>
                    <a:lumOff val="15000"/>
                  </a:schemeClr>
                </a:solidFill>
                <a:latin typeface="Montserrat" pitchFamily="2" charset="77"/>
              </a:rPr>
              <a:t>Padomes loceklis darbojas teritoriālās vienības iedzīvotāju interesēs,</a:t>
            </a:r>
            <a:r>
              <a:rPr lang="lv-LV" sz="3500" dirty="0">
                <a:solidFill>
                  <a:schemeClr val="tx1">
                    <a:lumMod val="85000"/>
                    <a:lumOff val="15000"/>
                  </a:schemeClr>
                </a:solidFill>
                <a:latin typeface="Montserrat" pitchFamily="2" charset="77"/>
              </a:rPr>
              <a:t> izvairās no interešu konflikta un atturas no dalības sēdē vai no tādu lēmumu pieņemšanas, kas ietekmē, vai var ietekmēt viņa paša, viņa radinieku un viņam piederoša uzņēmuma personiskās vai mantiskās intereses. Ja padomes loceklis ir pieļāvis interešu konflikta situāciju, padomei ir tiesības lemt par padomes locekļa pilnvaru izbeigšanu.</a:t>
            </a:r>
          </a:p>
          <a:p>
            <a:pPr marL="0" indent="0">
              <a:buNone/>
            </a:pPr>
            <a:r>
              <a:rPr lang="lv-LV" sz="3500" dirty="0">
                <a:solidFill>
                  <a:schemeClr val="tx1">
                    <a:lumMod val="85000"/>
                    <a:lumOff val="15000"/>
                  </a:schemeClr>
                </a:solidFill>
                <a:latin typeface="Montserrat" pitchFamily="2" charset="77"/>
              </a:rPr>
              <a:t>35. Ja padomes priekšsēdētājs vai viņa vietnieks nepilda savus pienākumus, viņus var atbrīvot no pienākumu pildīšanas ar padomes lēmumu. Ierosināt atbrīvošanu no amata var 1/3 (viena trešdaļa) padomes locekļu.</a:t>
            </a:r>
          </a:p>
        </p:txBody>
      </p:sp>
      <p:sp>
        <p:nvSpPr>
          <p:cNvPr id="3" name="AutoShape 3">
            <a:extLst>
              <a:ext uri="{FF2B5EF4-FFF2-40B4-BE49-F238E27FC236}">
                <a16:creationId xmlns:a16="http://schemas.microsoft.com/office/drawing/2014/main" id="{3591971B-0514-CA9A-B60D-D28EB174373F}"/>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F3C51228-EF5D-6E52-5DE7-3342D06B6BDA}"/>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2" name="Slide Number Placeholder 1">
            <a:extLst>
              <a:ext uri="{FF2B5EF4-FFF2-40B4-BE49-F238E27FC236}">
                <a16:creationId xmlns:a16="http://schemas.microsoft.com/office/drawing/2014/main" id="{0771D3BB-8661-C1BC-51CA-5B13B607EDC4}"/>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30856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3444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PADOMES DARBA ORGANIZĀCIJA (5)</a:t>
            </a:r>
          </a:p>
        </p:txBody>
      </p:sp>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738438"/>
            <a:ext cx="12496800" cy="6527007"/>
          </a:xfrm>
        </p:spPr>
        <p:txBody>
          <a:bodyPr>
            <a:noAutofit/>
          </a:bodyPr>
          <a:lstStyle/>
          <a:p>
            <a:pPr marL="45720" marR="0" lvl="0" indent="0" algn="l" defTabSz="914400" rtl="0" eaLnBrk="1" fontAlgn="auto" latinLnBrk="0" hangingPunct="1">
              <a:lnSpc>
                <a:spcPct val="90000"/>
              </a:lnSpc>
              <a:spcBef>
                <a:spcPts val="1800"/>
              </a:spcBef>
              <a:spcAft>
                <a:spcPts val="0"/>
              </a:spcAft>
              <a:buClrTx/>
              <a:buSzPct val="80000"/>
              <a:buNone/>
              <a:tabLst/>
              <a:defRPr/>
            </a:pPr>
            <a:r>
              <a:rPr kumimoji="0" lang="lv-LV" sz="3600" b="0" i="0" u="none" strike="noStrike" kern="1200" cap="none" spc="0" normalizeH="0" baseline="0" noProof="0" dirty="0">
                <a:ln>
                  <a:noFill/>
                </a:ln>
                <a:solidFill>
                  <a:schemeClr val="tx1">
                    <a:lumMod val="85000"/>
                    <a:lumOff val="15000"/>
                  </a:schemeClr>
                </a:solidFill>
                <a:effectLst/>
                <a:uLnTx/>
                <a:uFillTx/>
                <a:latin typeface="Montserrat" pitchFamily="2" charset="77"/>
              </a:rPr>
              <a:t>36.	Ja padomes locekļa pilnvaras tiek izbeigtas pirms padomes pilnvaru termiņa beigām, viņa vietā stājas nākamais balsošanā lielāko balsu skaitu saņēmušais kandidāts. Kandidātu vienādu balsu skaita gadījumā ievēro nolikuma 24. punkta nosacījumus.</a:t>
            </a:r>
          </a:p>
          <a:p>
            <a:pPr marL="45720" marR="0" lvl="0" indent="0" algn="l" defTabSz="914400" rtl="0" eaLnBrk="1" fontAlgn="auto" latinLnBrk="0" hangingPunct="1">
              <a:lnSpc>
                <a:spcPct val="90000"/>
              </a:lnSpc>
              <a:spcBef>
                <a:spcPts val="1800"/>
              </a:spcBef>
              <a:spcAft>
                <a:spcPts val="0"/>
              </a:spcAft>
              <a:buClrTx/>
              <a:buSzPct val="80000"/>
              <a:buNone/>
              <a:tabLst/>
              <a:defRPr/>
            </a:pPr>
            <a:r>
              <a:rPr kumimoji="0" lang="lv-LV" sz="3600" b="0" i="0" u="none" strike="noStrike" kern="1200" cap="none" spc="0" normalizeH="0" baseline="0" noProof="0" dirty="0">
                <a:ln>
                  <a:noFill/>
                </a:ln>
                <a:solidFill>
                  <a:schemeClr val="tx1">
                    <a:lumMod val="85000"/>
                    <a:lumOff val="15000"/>
                  </a:schemeClr>
                </a:solidFill>
                <a:effectLst/>
                <a:uLnTx/>
                <a:uFillTx/>
                <a:latin typeface="Montserrat" pitchFamily="2" charset="77"/>
              </a:rPr>
              <a:t>37.	Padomes loceklis var izbeigt darbību padomē, </a:t>
            </a:r>
            <a:r>
              <a:rPr kumimoji="0" lang="lv-LV" sz="3600" b="0" i="0" u="none" strike="noStrike" kern="1200" cap="none" spc="0" normalizeH="0" baseline="0" noProof="0" dirty="0" err="1">
                <a:ln>
                  <a:noFill/>
                </a:ln>
                <a:solidFill>
                  <a:schemeClr val="tx1">
                    <a:lumMod val="85000"/>
                    <a:lumOff val="15000"/>
                  </a:schemeClr>
                </a:solidFill>
                <a:effectLst/>
                <a:uLnTx/>
                <a:uFillTx/>
                <a:latin typeface="Montserrat" pitchFamily="2" charset="77"/>
              </a:rPr>
              <a:t>rakstveidā</a:t>
            </a:r>
            <a:r>
              <a:rPr kumimoji="0" lang="lv-LV" sz="3600" b="0" i="0" u="none" strike="noStrike" kern="1200" cap="none" spc="0" normalizeH="0" baseline="0" noProof="0" dirty="0">
                <a:ln>
                  <a:noFill/>
                </a:ln>
                <a:solidFill>
                  <a:schemeClr val="tx1">
                    <a:lumMod val="85000"/>
                    <a:lumOff val="15000"/>
                  </a:schemeClr>
                </a:solidFill>
                <a:effectLst/>
                <a:uLnTx/>
                <a:uFillTx/>
                <a:latin typeface="Montserrat" pitchFamily="2" charset="77"/>
              </a:rPr>
              <a:t> paziņojot par to padomei, un viņa darbība padomē tiek izbeigta iesniegumā norādītajā termiņā.</a:t>
            </a:r>
          </a:p>
          <a:p>
            <a:pPr marL="45720" marR="0" lvl="0" indent="0" algn="l" defTabSz="914400" rtl="0" eaLnBrk="1" fontAlgn="auto" latinLnBrk="0" hangingPunct="1">
              <a:lnSpc>
                <a:spcPct val="90000"/>
              </a:lnSpc>
              <a:spcBef>
                <a:spcPts val="1800"/>
              </a:spcBef>
              <a:spcAft>
                <a:spcPts val="0"/>
              </a:spcAft>
              <a:buClrTx/>
              <a:buSzPct val="80000"/>
              <a:buNone/>
              <a:tabLst/>
              <a:defRPr/>
            </a:pPr>
            <a:r>
              <a:rPr kumimoji="0" lang="lv-LV" sz="3600" b="0" i="0" u="none" strike="noStrike" kern="1200" cap="none" spc="0" normalizeH="0" baseline="0" noProof="0" dirty="0">
                <a:ln>
                  <a:noFill/>
                </a:ln>
                <a:solidFill>
                  <a:schemeClr val="tx1">
                    <a:lumMod val="85000"/>
                    <a:lumOff val="15000"/>
                  </a:schemeClr>
                </a:solidFill>
                <a:effectLst/>
                <a:uLnTx/>
                <a:uFillTx/>
                <a:latin typeface="Montserrat" pitchFamily="2" charset="77"/>
              </a:rPr>
              <a:t>38.	Padome beidz pastāvēt, ja vairāk par 3 (trīs) mēnešiem tās sastāvs neatbilst nolikuma 9. punkta, kā arī 11.1. vai 11.2. apakšpunkta nosacījumiem</a:t>
            </a:r>
            <a:endParaRPr lang="lv-LV" sz="1400"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3591971B-0514-CA9A-B60D-D28EB174373F}"/>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F3C51228-EF5D-6E52-5DE7-3342D06B6BDA}"/>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2" name="Slide Number Placeholder 1">
            <a:extLst>
              <a:ext uri="{FF2B5EF4-FFF2-40B4-BE49-F238E27FC236}">
                <a16:creationId xmlns:a16="http://schemas.microsoft.com/office/drawing/2014/main" id="{73CBCDD9-3FD0-71C3-2AD4-4A325648A10A}"/>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763549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DC847"/>
        </a:solidFill>
        <a:effectLst/>
      </p:bgPr>
    </p:bg>
    <p:spTree>
      <p:nvGrpSpPr>
        <p:cNvPr id="1" name=""/>
        <p:cNvGrpSpPr/>
        <p:nvPr/>
      </p:nvGrpSpPr>
      <p:grpSpPr>
        <a:xfrm>
          <a:off x="0" y="0"/>
          <a:ext cx="0" cy="0"/>
          <a:chOff x="0" y="0"/>
          <a:chExt cx="0" cy="0"/>
        </a:xfrm>
      </p:grpSpPr>
      <p:sp>
        <p:nvSpPr>
          <p:cNvPr id="2" name="TextBox 2"/>
          <p:cNvSpPr txBox="1"/>
          <p:nvPr/>
        </p:nvSpPr>
        <p:spPr>
          <a:xfrm>
            <a:off x="25912" y="3481506"/>
            <a:ext cx="18297530" cy="3323987"/>
          </a:xfrm>
          <a:prstGeom prst="rect">
            <a:avLst/>
          </a:prstGeom>
        </p:spPr>
        <p:txBody>
          <a:bodyPr lIns="0" tIns="0" rIns="0" bIns="0" rtlCol="0" anchor="t">
            <a:spAutoFit/>
          </a:bodyPr>
          <a:lstStyle/>
          <a:p>
            <a:pPr algn="ctr" eaLnBrk="1" hangingPunct="1"/>
            <a:r>
              <a:rPr lang="en-US" altLang="en-LV" sz="7200" b="1" dirty="0">
                <a:solidFill>
                  <a:schemeClr val="tx1">
                    <a:lumMod val="65000"/>
                    <a:lumOff val="35000"/>
                  </a:schemeClr>
                </a:solidFill>
                <a:latin typeface="Montserrat" pitchFamily="2" charset="77"/>
              </a:rPr>
              <a:t>V</a:t>
            </a:r>
          </a:p>
          <a:p>
            <a:pPr algn="ctr" eaLnBrk="1" hangingPunct="1"/>
            <a:r>
              <a:rPr lang="en-US" altLang="en-LV" sz="7200" b="1" dirty="0">
                <a:solidFill>
                  <a:schemeClr val="tx1">
                    <a:lumMod val="65000"/>
                    <a:lumOff val="35000"/>
                  </a:schemeClr>
                </a:solidFill>
                <a:latin typeface="Montserrat" pitchFamily="2" charset="77"/>
              </a:rPr>
              <a:t>PADOMES DARBĪBAS NODROŠINĀJUMS</a:t>
            </a:r>
          </a:p>
        </p:txBody>
      </p:sp>
      <p:sp>
        <p:nvSpPr>
          <p:cNvPr id="5" name="AutoShape 3">
            <a:extLst>
              <a:ext uri="{FF2B5EF4-FFF2-40B4-BE49-F238E27FC236}">
                <a16:creationId xmlns:a16="http://schemas.microsoft.com/office/drawing/2014/main" id="{4FC1B043-2063-A5F4-3C28-1583689DB4B2}"/>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7" name="TextBox 2">
            <a:extLst>
              <a:ext uri="{FF2B5EF4-FFF2-40B4-BE49-F238E27FC236}">
                <a16:creationId xmlns:a16="http://schemas.microsoft.com/office/drawing/2014/main" id="{DC67CB34-CD7D-E03A-8856-BE4A1BBC348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8" name="Slide Number Placeholder 7">
            <a:extLst>
              <a:ext uri="{FF2B5EF4-FFF2-40B4-BE49-F238E27FC236}">
                <a16:creationId xmlns:a16="http://schemas.microsoft.com/office/drawing/2014/main" id="{B946A498-AC6E-BB3F-68AA-1C37A6BE4964}"/>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578870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4020800" cy="1988345"/>
          </a:xfrm>
        </p:spPr>
        <p:txBody>
          <a:bodyPr>
            <a:noAutofit/>
          </a:bodyPr>
          <a:lstStyle/>
          <a:p>
            <a:pPr eaLnBrk="1" fontAlgn="auto" hangingPunct="1">
              <a:spcBef>
                <a:spcPts val="0"/>
              </a:spcBef>
              <a:spcAft>
                <a:spcPts val="0"/>
              </a:spcAft>
              <a:defRPr/>
            </a:pPr>
            <a:r>
              <a:rPr lang="en-US" sz="4400" b="1" dirty="0">
                <a:solidFill>
                  <a:schemeClr val="tx1">
                    <a:lumMod val="65000"/>
                    <a:lumOff val="35000"/>
                  </a:schemeClr>
                </a:solidFill>
                <a:latin typeface="Montserrat" pitchFamily="2" charset="77"/>
              </a:rPr>
              <a:t>PADOMES DARBĪBAS NODROŠINĀJUMS</a:t>
            </a:r>
          </a:p>
        </p:txBody>
      </p:sp>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019300"/>
            <a:ext cx="12496800" cy="7246145"/>
          </a:xfrm>
        </p:spPr>
        <p:txBody>
          <a:bodyPr>
            <a:noAutofit/>
          </a:bodyPr>
          <a:lstStyle/>
          <a:p>
            <a:pPr marL="0" lvl="0" indent="0">
              <a:lnSpc>
                <a:spcPct val="115000"/>
              </a:lnSpc>
              <a:spcBef>
                <a:spcPts val="600"/>
              </a:spcBef>
              <a:spcAft>
                <a:spcPts val="1000"/>
              </a:spcAft>
              <a:buNone/>
            </a:pPr>
            <a:r>
              <a:rPr lang="lv-LV" sz="27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39. Padomes sēdēm izmanto pašvaldības īpašumā esošas telpas, iepriekš saskaņojot ar telpu pārvaldnieku vismaz 5 darba dienas pirms sēdes, kā arī iekārtas un aprīkojumu pašvaldības noteiktā kārtībā.</a:t>
            </a:r>
            <a:endParaRPr lang="en-LV" sz="27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endParaRPr>
          </a:p>
          <a:p>
            <a:pPr marL="0" lvl="0" indent="0">
              <a:lnSpc>
                <a:spcPct val="115000"/>
              </a:lnSpc>
              <a:spcBef>
                <a:spcPts val="600"/>
              </a:spcBef>
              <a:spcAft>
                <a:spcPts val="1000"/>
              </a:spcAft>
              <a:buNone/>
            </a:pPr>
            <a:r>
              <a:rPr lang="lv-LV" sz="27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40. Informāciju par plānoto padomes sēdi, tās darba kārtību un citu informāciju par padomes darbu publicē tīmekļvietnē </a:t>
            </a:r>
            <a:r>
              <a:rPr lang="lv-LV" sz="2700" u="sng"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www.adazunovads.lv</a:t>
            </a:r>
            <a:r>
              <a:rPr lang="lv-LV" sz="27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 informatīvajā izdevumā “Ādažu Novada Vēstis” un pašvaldības sociālo tīklu kontos. Padomes sēžu protokolus publicē tīmekļvietnē </a:t>
            </a:r>
            <a:r>
              <a:rPr lang="lv-LV" sz="2700" u="sng"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www.adazunovads.lv</a:t>
            </a:r>
            <a:r>
              <a:rPr lang="lv-LV" sz="27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 Informācijas un protokolu publicēšanu nodrošina pašvaldības Centrālās pārvaldes Sabiedrisko attiecību nodaļa. Protokolu oriģinālu glabāšanu nodrošina Centrālās pārvaldes Administratīvā nodaļa. </a:t>
            </a:r>
            <a:endParaRPr lang="en-LV" sz="27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endParaRPr>
          </a:p>
          <a:p>
            <a:pPr marL="0" lvl="0" indent="0">
              <a:lnSpc>
                <a:spcPct val="115000"/>
              </a:lnSpc>
              <a:spcBef>
                <a:spcPts val="600"/>
              </a:spcBef>
              <a:spcAft>
                <a:spcPts val="1000"/>
              </a:spcAft>
              <a:buNone/>
            </a:pPr>
            <a:r>
              <a:rPr lang="lv-LV" sz="27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rPr>
              <a:t>41. Informācijas apmaiņu starp pašvaldību un padomi nodrošina pašvaldības Centrālās pārvaldes Attīstības un projektu nodaļas Kopienu eksperts.</a:t>
            </a:r>
            <a:endParaRPr lang="en-LV" sz="2700" dirty="0">
              <a:solidFill>
                <a:schemeClr val="tx1">
                  <a:lumMod val="85000"/>
                  <a:lumOff val="15000"/>
                </a:schemeClr>
              </a:solidFill>
              <a:effectLst/>
              <a:latin typeface="Montserrat" pitchFamily="2" charset="77"/>
              <a:ea typeface="Times New Roman" panose="02020603050405020304" pitchFamily="18" charset="0"/>
              <a:cs typeface="Times New Roman" panose="02020603050405020304" pitchFamily="18" charset="0"/>
            </a:endParaRPr>
          </a:p>
        </p:txBody>
      </p:sp>
      <p:sp>
        <p:nvSpPr>
          <p:cNvPr id="3" name="AutoShape 3">
            <a:extLst>
              <a:ext uri="{FF2B5EF4-FFF2-40B4-BE49-F238E27FC236}">
                <a16:creationId xmlns:a16="http://schemas.microsoft.com/office/drawing/2014/main" id="{3591971B-0514-CA9A-B60D-D28EB174373F}"/>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F3C51228-EF5D-6E52-5DE7-3342D06B6BDA}"/>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2" name="Slide Number Placeholder 1">
            <a:extLst>
              <a:ext uri="{FF2B5EF4-FFF2-40B4-BE49-F238E27FC236}">
                <a16:creationId xmlns:a16="http://schemas.microsoft.com/office/drawing/2014/main" id="{73CBCDD9-3FD0-71C3-2AD4-4A325648A10A}"/>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333401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DC847"/>
        </a:solidFill>
        <a:effectLst/>
      </p:bgPr>
    </p:bg>
    <p:spTree>
      <p:nvGrpSpPr>
        <p:cNvPr id="1" name=""/>
        <p:cNvGrpSpPr/>
        <p:nvPr/>
      </p:nvGrpSpPr>
      <p:grpSpPr>
        <a:xfrm>
          <a:off x="0" y="0"/>
          <a:ext cx="0" cy="0"/>
          <a:chOff x="0" y="0"/>
          <a:chExt cx="0" cy="0"/>
        </a:xfrm>
      </p:grpSpPr>
      <p:sp>
        <p:nvSpPr>
          <p:cNvPr id="2" name="TextBox 2"/>
          <p:cNvSpPr txBox="1"/>
          <p:nvPr/>
        </p:nvSpPr>
        <p:spPr>
          <a:xfrm>
            <a:off x="25912" y="3481506"/>
            <a:ext cx="18297530" cy="3323987"/>
          </a:xfrm>
          <a:prstGeom prst="rect">
            <a:avLst/>
          </a:prstGeom>
        </p:spPr>
        <p:txBody>
          <a:bodyPr lIns="0" tIns="0" rIns="0" bIns="0" rtlCol="0" anchor="t">
            <a:spAutoFit/>
          </a:bodyPr>
          <a:lstStyle/>
          <a:p>
            <a:pPr algn="ctr" eaLnBrk="1" hangingPunct="1"/>
            <a:r>
              <a:rPr lang="en-US" altLang="en-LV" sz="7200" b="1" dirty="0">
                <a:solidFill>
                  <a:schemeClr val="tx1">
                    <a:lumMod val="65000"/>
                    <a:lumOff val="35000"/>
                  </a:schemeClr>
                </a:solidFill>
                <a:latin typeface="Montserrat" pitchFamily="2" charset="77"/>
              </a:rPr>
              <a:t>VI</a:t>
            </a:r>
          </a:p>
          <a:p>
            <a:pPr algn="ctr" eaLnBrk="1" hangingPunct="1"/>
            <a:r>
              <a:rPr lang="en-US" altLang="en-LV" sz="7200" b="1" dirty="0">
                <a:solidFill>
                  <a:schemeClr val="tx1">
                    <a:lumMod val="65000"/>
                    <a:lumOff val="35000"/>
                  </a:schemeClr>
                </a:solidFill>
                <a:latin typeface="Montserrat" pitchFamily="2" charset="77"/>
              </a:rPr>
              <a:t>PADOMES IESNIEGUMU</a:t>
            </a:r>
          </a:p>
          <a:p>
            <a:pPr algn="ctr" eaLnBrk="1" hangingPunct="1"/>
            <a:r>
              <a:rPr lang="en-US" altLang="en-LV" sz="7200" b="1" dirty="0">
                <a:solidFill>
                  <a:schemeClr val="tx1">
                    <a:lumMod val="65000"/>
                    <a:lumOff val="35000"/>
                  </a:schemeClr>
                </a:solidFill>
                <a:latin typeface="Montserrat" pitchFamily="2" charset="77"/>
              </a:rPr>
              <a:t>IZSKATĪŠANA</a:t>
            </a:r>
          </a:p>
        </p:txBody>
      </p:sp>
      <p:sp>
        <p:nvSpPr>
          <p:cNvPr id="5" name="AutoShape 3">
            <a:extLst>
              <a:ext uri="{FF2B5EF4-FFF2-40B4-BE49-F238E27FC236}">
                <a16:creationId xmlns:a16="http://schemas.microsoft.com/office/drawing/2014/main" id="{4FC1B043-2063-A5F4-3C28-1583689DB4B2}"/>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7" name="TextBox 2">
            <a:extLst>
              <a:ext uri="{FF2B5EF4-FFF2-40B4-BE49-F238E27FC236}">
                <a16:creationId xmlns:a16="http://schemas.microsoft.com/office/drawing/2014/main" id="{DC67CB34-CD7D-E03A-8856-BE4A1BBC348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8" name="Slide Number Placeholder 7">
            <a:extLst>
              <a:ext uri="{FF2B5EF4-FFF2-40B4-BE49-F238E27FC236}">
                <a16:creationId xmlns:a16="http://schemas.microsoft.com/office/drawing/2014/main" id="{B946A498-AC6E-BB3F-68AA-1C37A6BE4964}"/>
              </a:ext>
            </a:extLst>
          </p:cNvPr>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932174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3A63-5E60-3A23-0B8A-D6EDBC6EECFF}"/>
              </a:ext>
            </a:extLst>
          </p:cNvPr>
          <p:cNvSpPr>
            <a:spLocks noGrp="1"/>
          </p:cNvSpPr>
          <p:nvPr>
            <p:ph idx="1"/>
          </p:nvPr>
        </p:nvSpPr>
        <p:spPr>
          <a:xfrm>
            <a:off x="4953000" y="2536034"/>
            <a:ext cx="12077700" cy="6729412"/>
          </a:xfrm>
        </p:spPr>
        <p:txBody>
          <a:bodyPr>
            <a:noAutofit/>
          </a:bodyPr>
          <a:lstStyle/>
          <a:p>
            <a:pPr marL="0" indent="0">
              <a:buNone/>
            </a:pPr>
            <a:r>
              <a:rPr lang="lv-LV" sz="3200" dirty="0">
                <a:solidFill>
                  <a:schemeClr val="tx1">
                    <a:lumMod val="85000"/>
                    <a:lumOff val="15000"/>
                  </a:schemeClr>
                </a:solidFill>
                <a:latin typeface="Montserrat" pitchFamily="2" charset="77"/>
              </a:rPr>
              <a:t>42. </a:t>
            </a:r>
            <a:r>
              <a:rPr lang="lv-LV" sz="3200" b="1" dirty="0">
                <a:solidFill>
                  <a:schemeClr val="tx1">
                    <a:lumMod val="85000"/>
                    <a:lumOff val="15000"/>
                  </a:schemeClr>
                </a:solidFill>
                <a:latin typeface="Montserrat" pitchFamily="2" charset="77"/>
              </a:rPr>
              <a:t>Pašvaldība ne vēlāk kā 1 mēneša laikā izskata padomes iesniegumus un tās sagatavotos pašvaldības domes lēmumprojektus,</a:t>
            </a:r>
            <a:r>
              <a:rPr lang="lv-LV" sz="3200" dirty="0">
                <a:solidFill>
                  <a:schemeClr val="tx1">
                    <a:lumMod val="85000"/>
                    <a:lumOff val="15000"/>
                  </a:schemeClr>
                </a:solidFill>
                <a:latin typeface="Montserrat" pitchFamily="2" charset="77"/>
              </a:rPr>
              <a:t> nosakot to turpmāko virzību un atbildīgo pašvaldības institūciju.</a:t>
            </a:r>
          </a:p>
          <a:p>
            <a:pPr marL="0" indent="0">
              <a:buNone/>
            </a:pPr>
            <a:r>
              <a:rPr lang="lv-LV" sz="3200" dirty="0">
                <a:solidFill>
                  <a:schemeClr val="tx1">
                    <a:lumMod val="85000"/>
                    <a:lumOff val="15000"/>
                  </a:schemeClr>
                </a:solidFill>
                <a:latin typeface="Montserrat" pitchFamily="2" charset="77"/>
              </a:rPr>
              <a:t>43. Padomes locekļiem ir tiesības piedalīties pašvaldības domes un komiteju sēdēs, pārstāvot padomi tās kompetences jomās.</a:t>
            </a:r>
          </a:p>
          <a:p>
            <a:pPr marL="0" indent="0">
              <a:buNone/>
            </a:pPr>
            <a:r>
              <a:rPr lang="lv-LV" sz="3200" dirty="0">
                <a:solidFill>
                  <a:schemeClr val="tx1">
                    <a:lumMod val="85000"/>
                    <a:lumOff val="15000"/>
                  </a:schemeClr>
                </a:solidFill>
                <a:latin typeface="Montserrat" pitchFamily="2" charset="77"/>
              </a:rPr>
              <a:t>44. </a:t>
            </a:r>
            <a:r>
              <a:rPr lang="lv-LV" sz="3200" b="1" dirty="0">
                <a:solidFill>
                  <a:schemeClr val="tx1">
                    <a:lumMod val="85000"/>
                    <a:lumOff val="15000"/>
                  </a:schemeClr>
                </a:solidFill>
                <a:latin typeface="Montserrat" pitchFamily="2" charset="77"/>
              </a:rPr>
              <a:t>Pašvaldības dome noskaidro padomes viedokli pirms lēmuma par izmaiņām padomei piekritīgu pašvaldības funkciju izpildes kārtībā pieņemšanas</a:t>
            </a:r>
            <a:r>
              <a:rPr lang="lv-LV" sz="3200" dirty="0">
                <a:solidFill>
                  <a:schemeClr val="tx1">
                    <a:lumMod val="85000"/>
                    <a:lumOff val="15000"/>
                  </a:schemeClr>
                </a:solidFill>
                <a:latin typeface="Montserrat" pitchFamily="2" charset="77"/>
              </a:rPr>
              <a:t>, ja tās var skart teritorijas vienības iedzīvotāju intereses.</a:t>
            </a:r>
          </a:p>
          <a:p>
            <a:pPr marL="0" indent="0">
              <a:buNone/>
            </a:pPr>
            <a:r>
              <a:rPr lang="lv-LV" sz="3200" dirty="0">
                <a:solidFill>
                  <a:schemeClr val="tx1">
                    <a:lumMod val="85000"/>
                    <a:lumOff val="15000"/>
                  </a:schemeClr>
                </a:solidFill>
                <a:latin typeface="Montserrat" pitchFamily="2" charset="77"/>
              </a:rPr>
              <a:t>45. </a:t>
            </a:r>
            <a:r>
              <a:rPr lang="lv-LV" sz="3200" b="1" dirty="0">
                <a:solidFill>
                  <a:schemeClr val="tx1">
                    <a:lumMod val="85000"/>
                    <a:lumOff val="15000"/>
                  </a:schemeClr>
                </a:solidFill>
                <a:latin typeface="Montserrat" pitchFamily="2" charset="77"/>
              </a:rPr>
              <a:t>Pašvaldības dome vismaz 1 reizi gadā tiekas ar padomi, </a:t>
            </a:r>
            <a:r>
              <a:rPr lang="lv-LV" sz="3200" dirty="0">
                <a:solidFill>
                  <a:schemeClr val="tx1">
                    <a:lumMod val="85000"/>
                    <a:lumOff val="15000"/>
                  </a:schemeClr>
                </a:solidFill>
                <a:latin typeface="Montserrat" pitchFamily="2" charset="77"/>
              </a:rPr>
              <a:t>lai apspriestu ar padomes darbību saistītos jautājumus.</a:t>
            </a:r>
          </a:p>
          <a:p>
            <a:pPr marL="0" indent="0">
              <a:buNone/>
            </a:pPr>
            <a:endParaRPr lang="lv-LV" sz="3200" dirty="0">
              <a:solidFill>
                <a:schemeClr val="tx1">
                  <a:lumMod val="85000"/>
                  <a:lumOff val="15000"/>
                </a:schemeClr>
              </a:solidFill>
              <a:latin typeface="Montserrat" pitchFamily="2" charset="77"/>
            </a:endParaRPr>
          </a:p>
          <a:p>
            <a:pPr marL="0" indent="0">
              <a:buNone/>
            </a:pPr>
            <a:endParaRPr lang="lv-LV" sz="3200" dirty="0">
              <a:solidFill>
                <a:schemeClr val="tx1">
                  <a:lumMod val="85000"/>
                  <a:lumOff val="15000"/>
                </a:schemeClr>
              </a:solidFill>
              <a:latin typeface="Montserrat" pitchFamily="2" charset="77"/>
            </a:endParaRPr>
          </a:p>
        </p:txBody>
      </p:sp>
      <p:sp>
        <p:nvSpPr>
          <p:cNvPr id="3" name="AutoShape 3">
            <a:extLst>
              <a:ext uri="{FF2B5EF4-FFF2-40B4-BE49-F238E27FC236}">
                <a16:creationId xmlns:a16="http://schemas.microsoft.com/office/drawing/2014/main" id="{9A4DBEC2-E02E-3053-42D0-D1F1E573C26A}"/>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5" name="TextBox 2">
            <a:extLst>
              <a:ext uri="{FF2B5EF4-FFF2-40B4-BE49-F238E27FC236}">
                <a16:creationId xmlns:a16="http://schemas.microsoft.com/office/drawing/2014/main" id="{684D8052-E9A4-D946-FFEF-5302A05D1E45}"/>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1" name="Title 3">
            <a:extLst>
              <a:ext uri="{FF2B5EF4-FFF2-40B4-BE49-F238E27FC236}">
                <a16:creationId xmlns:a16="http://schemas.microsoft.com/office/drawing/2014/main" id="{7659B347-9C75-08F9-EB46-40035476D8CC}"/>
              </a:ext>
            </a:extLst>
          </p:cNvPr>
          <p:cNvSpPr>
            <a:spLocks noGrp="1"/>
          </p:cNvSpPr>
          <p:nvPr>
            <p:ph type="title"/>
          </p:nvPr>
        </p:nvSpPr>
        <p:spPr>
          <a:xfrm>
            <a:off x="4953000" y="547688"/>
            <a:ext cx="12344400" cy="1988345"/>
          </a:xfrm>
        </p:spPr>
        <p:txBody>
          <a:bodyPr>
            <a:noAutofit/>
          </a:bodyPr>
          <a:lstStyle/>
          <a:p>
            <a:pPr eaLnBrk="1" fontAlgn="auto" hangingPunct="1">
              <a:spcBef>
                <a:spcPts val="0"/>
              </a:spcBef>
              <a:spcAft>
                <a:spcPts val="0"/>
              </a:spcAft>
              <a:defRPr/>
            </a:pPr>
            <a:r>
              <a:rPr lang="en-US" sz="4800" b="1" dirty="0">
                <a:solidFill>
                  <a:schemeClr val="tx1">
                    <a:lumMod val="65000"/>
                    <a:lumOff val="35000"/>
                  </a:schemeClr>
                </a:solidFill>
                <a:latin typeface="Montserrat" pitchFamily="2" charset="77"/>
              </a:rPr>
              <a:t>PADOMES IESNIEGUMU IZSKATĪŠANA</a:t>
            </a:r>
          </a:p>
        </p:txBody>
      </p:sp>
      <p:sp>
        <p:nvSpPr>
          <p:cNvPr id="12" name="Slide Number Placeholder 11">
            <a:extLst>
              <a:ext uri="{FF2B5EF4-FFF2-40B4-BE49-F238E27FC236}">
                <a16:creationId xmlns:a16="http://schemas.microsoft.com/office/drawing/2014/main" id="{22042DAE-F383-D039-AF3F-DFADA917A7CA}"/>
              </a:ext>
            </a:extLst>
          </p:cNvPr>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750451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5D7C636-6E21-1151-9092-1ADDDB61CE15}"/>
              </a:ext>
            </a:extLst>
          </p:cNvPr>
          <p:cNvPicPr>
            <a:picLocks noChangeAspect="1"/>
          </p:cNvPicPr>
          <p:nvPr/>
        </p:nvPicPr>
        <p:blipFill>
          <a:blip r:embed="rId2"/>
          <a:srcRect t="2675" b="508"/>
          <a:stretch>
            <a:fillRect/>
          </a:stretch>
        </p:blipFill>
        <p:spPr>
          <a:xfrm>
            <a:off x="-102370" y="0"/>
            <a:ext cx="18401300" cy="9408795"/>
          </a:xfrm>
          <a:prstGeom prst="rect">
            <a:avLst/>
          </a:prstGeom>
        </p:spPr>
      </p:pic>
      <p:pic>
        <p:nvPicPr>
          <p:cNvPr id="10" name="Picture 9">
            <a:extLst>
              <a:ext uri="{FF2B5EF4-FFF2-40B4-BE49-F238E27FC236}">
                <a16:creationId xmlns:a16="http://schemas.microsoft.com/office/drawing/2014/main" id="{C57F7279-450D-0BA4-CABE-A7011B9AB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826" y="4570630"/>
            <a:ext cx="3698347" cy="3607030"/>
          </a:xfrm>
          <a:prstGeom prst="rect">
            <a:avLst/>
          </a:prstGeom>
        </p:spPr>
      </p:pic>
      <p:sp>
        <p:nvSpPr>
          <p:cNvPr id="11" name="TextBox 4">
            <a:extLst>
              <a:ext uri="{FF2B5EF4-FFF2-40B4-BE49-F238E27FC236}">
                <a16:creationId xmlns:a16="http://schemas.microsoft.com/office/drawing/2014/main" id="{76936156-BC4B-E9A6-09EF-7279FFD73B9A}"/>
              </a:ext>
            </a:extLst>
          </p:cNvPr>
          <p:cNvSpPr txBox="1"/>
          <p:nvPr/>
        </p:nvSpPr>
        <p:spPr>
          <a:xfrm>
            <a:off x="-177437" y="3317396"/>
            <a:ext cx="18292770" cy="1013098"/>
          </a:xfrm>
          <a:prstGeom prst="rect">
            <a:avLst/>
          </a:prstGeom>
        </p:spPr>
        <p:txBody>
          <a:bodyPr lIns="0" tIns="0" rIns="0" bIns="0" rtlCol="0" anchor="t">
            <a:spAutoFit/>
          </a:bodyPr>
          <a:lstStyle/>
          <a:p>
            <a:pPr algn="ctr">
              <a:lnSpc>
                <a:spcPts val="7920"/>
              </a:lnSpc>
            </a:pPr>
            <a:r>
              <a:rPr lang="en-US" sz="6600" dirty="0">
                <a:solidFill>
                  <a:srgbClr val="FFFFFF"/>
                </a:solidFill>
                <a:latin typeface="Montserrat Semi-Bold Bold"/>
              </a:rPr>
              <a:t>PALDIES PAR UZMANĪBU!</a:t>
            </a:r>
          </a:p>
        </p:txBody>
      </p:sp>
      <p:sp>
        <p:nvSpPr>
          <p:cNvPr id="8" name="AutoShape 3">
            <a:extLst>
              <a:ext uri="{FF2B5EF4-FFF2-40B4-BE49-F238E27FC236}">
                <a16:creationId xmlns:a16="http://schemas.microsoft.com/office/drawing/2014/main" id="{1D24552A-E8BC-FE81-54A5-8BF81AFEC38F}"/>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2" name="TextBox 2">
            <a:extLst>
              <a:ext uri="{FF2B5EF4-FFF2-40B4-BE49-F238E27FC236}">
                <a16:creationId xmlns:a16="http://schemas.microsoft.com/office/drawing/2014/main" id="{1AEF5743-7003-BA5D-D0D6-B70C57DC7DCB}"/>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3" name="Slide Number Placeholder 12">
            <a:extLst>
              <a:ext uri="{FF2B5EF4-FFF2-40B4-BE49-F238E27FC236}">
                <a16:creationId xmlns:a16="http://schemas.microsoft.com/office/drawing/2014/main" id="{8CFB3269-3971-2CB9-4E78-9DE9BB5500F8}"/>
              </a:ext>
            </a:extLst>
          </p:cNvPr>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953000" y="2285996"/>
            <a:ext cx="12344400" cy="6979449"/>
          </a:xfrm>
        </p:spPr>
        <p:txBody>
          <a:bodyPr>
            <a:normAutofit fontScale="92500" lnSpcReduction="10000"/>
          </a:bodyPr>
          <a:lstStyle/>
          <a:p>
            <a:pPr marL="45720" indent="0" algn="ctr" rtl="0">
              <a:lnSpc>
                <a:spcPct val="100000"/>
              </a:lnSpc>
              <a:buNone/>
            </a:pPr>
            <a:r>
              <a:rPr lang="lv-LV" sz="4400" dirty="0">
                <a:solidFill>
                  <a:schemeClr val="tx1">
                    <a:lumMod val="85000"/>
                    <a:lumOff val="15000"/>
                  </a:schemeClr>
                </a:solidFill>
                <a:latin typeface="Montserrat" pitchFamily="2" charset="77"/>
              </a:rPr>
              <a:t>Padome ir pēc iedzīvotāju iniciatīvas izveidota </a:t>
            </a:r>
            <a:r>
              <a:rPr lang="lv-LV" sz="4400" b="1" dirty="0">
                <a:solidFill>
                  <a:schemeClr val="tx1">
                    <a:lumMod val="85000"/>
                    <a:lumOff val="15000"/>
                  </a:schemeClr>
                </a:solidFill>
                <a:latin typeface="Montserrat" pitchFamily="2" charset="77"/>
              </a:rPr>
              <a:t>konsultatīva institūcija</a:t>
            </a:r>
            <a:r>
              <a:rPr lang="lv-LV" sz="4400" dirty="0">
                <a:solidFill>
                  <a:schemeClr val="tx1">
                    <a:lumMod val="85000"/>
                    <a:lumOff val="15000"/>
                  </a:schemeClr>
                </a:solidFill>
                <a:latin typeface="Montserrat" pitchFamily="2" charset="77"/>
              </a:rPr>
              <a:t>, kuras darbības mērķis ir nodrošināt Ādažu novada teritoriālā iedalījuma vienību </a:t>
            </a:r>
            <a:br>
              <a:rPr lang="lv-LV" sz="4400" dirty="0">
                <a:solidFill>
                  <a:schemeClr val="tx1">
                    <a:lumMod val="85000"/>
                    <a:lumOff val="15000"/>
                  </a:schemeClr>
                </a:solidFill>
                <a:latin typeface="Montserrat" pitchFamily="2" charset="77"/>
              </a:rPr>
            </a:br>
            <a:r>
              <a:rPr lang="lv-LV" sz="4400" dirty="0">
                <a:solidFill>
                  <a:schemeClr val="tx1">
                    <a:lumMod val="50000"/>
                    <a:lumOff val="50000"/>
                  </a:schemeClr>
                </a:solidFill>
                <a:latin typeface="Montserrat" pitchFamily="2" charset="77"/>
              </a:rPr>
              <a:t>(Ādažu pilsētas, Ādažu pagasta un Carnikavas pagasta (turpmāk – teritorijas vienība)) </a:t>
            </a:r>
            <a:br>
              <a:rPr lang="lv-LV" sz="4400" dirty="0">
                <a:solidFill>
                  <a:schemeClr val="tx1">
                    <a:lumMod val="50000"/>
                    <a:lumOff val="50000"/>
                  </a:schemeClr>
                </a:solidFill>
                <a:latin typeface="Montserrat" pitchFamily="2" charset="77"/>
              </a:rPr>
            </a:br>
            <a:r>
              <a:rPr lang="lv-LV" sz="4400" dirty="0">
                <a:solidFill>
                  <a:schemeClr val="tx1">
                    <a:lumMod val="85000"/>
                    <a:lumOff val="15000"/>
                  </a:schemeClr>
                </a:solidFill>
                <a:latin typeface="Montserrat" pitchFamily="2" charset="77"/>
              </a:rPr>
              <a:t>iedzīvotāju interešu pārstāvību par viņiem </a:t>
            </a:r>
            <a:br>
              <a:rPr lang="lv-LV" sz="4400" dirty="0">
                <a:solidFill>
                  <a:schemeClr val="tx1">
                    <a:lumMod val="85000"/>
                    <a:lumOff val="15000"/>
                  </a:schemeClr>
                </a:solidFill>
                <a:latin typeface="Montserrat" pitchFamily="2" charset="77"/>
              </a:rPr>
            </a:br>
            <a:r>
              <a:rPr lang="lv-LV" sz="4400" dirty="0">
                <a:solidFill>
                  <a:schemeClr val="tx1">
                    <a:lumMod val="85000"/>
                    <a:lumOff val="15000"/>
                  </a:schemeClr>
                </a:solidFill>
                <a:latin typeface="Montserrat" pitchFamily="2" charset="77"/>
              </a:rPr>
              <a:t>aktuāliem jautājumiem un saskaņotu rīcību kopējam labumam, kā arī sekmēt efektīvu, atklātu un atbildīgu iesaistīšanos Ādažu novada pašvaldības </a:t>
            </a:r>
            <a:r>
              <a:rPr lang="lv-LV" sz="4400" dirty="0">
                <a:solidFill>
                  <a:schemeClr val="tx1">
                    <a:lumMod val="50000"/>
                    <a:lumOff val="50000"/>
                  </a:schemeClr>
                </a:solidFill>
                <a:latin typeface="Montserrat" pitchFamily="2" charset="77"/>
              </a:rPr>
              <a:t>(turpmāk – pašvaldība) </a:t>
            </a:r>
            <a:r>
              <a:rPr lang="lv-LV" sz="4400" dirty="0">
                <a:solidFill>
                  <a:schemeClr val="tx1">
                    <a:lumMod val="85000"/>
                    <a:lumOff val="15000"/>
                  </a:schemeClr>
                </a:solidFill>
                <a:latin typeface="Montserrat" pitchFamily="2" charset="77"/>
              </a:rPr>
              <a:t>darbā.</a:t>
            </a:r>
            <a:endParaRPr lang="lv-LV" sz="4400" b="1" dirty="0">
              <a:solidFill>
                <a:schemeClr val="tx1">
                  <a:lumMod val="85000"/>
                  <a:lumOff val="15000"/>
                </a:schemeClr>
              </a:solidFill>
              <a:latin typeface="Montserrat" pitchFamily="2" charset="77"/>
            </a:endParaRPr>
          </a:p>
        </p:txBody>
      </p:sp>
      <p:sp>
        <p:nvSpPr>
          <p:cNvPr id="9" name="TextBox 8">
            <a:extLst>
              <a:ext uri="{FF2B5EF4-FFF2-40B4-BE49-F238E27FC236}">
                <a16:creationId xmlns:a16="http://schemas.microsoft.com/office/drawing/2014/main" id="{5D2B8511-8816-6BD9-09DF-060CF438CAE6}"/>
              </a:ext>
            </a:extLst>
          </p:cNvPr>
          <p:cNvSpPr txBox="1"/>
          <p:nvPr/>
        </p:nvSpPr>
        <p:spPr>
          <a:xfrm>
            <a:off x="1889760" y="-3078480"/>
            <a:ext cx="184731" cy="369332"/>
          </a:xfrm>
          <a:prstGeom prst="rect">
            <a:avLst/>
          </a:prstGeom>
          <a:noFill/>
        </p:spPr>
        <p:txBody>
          <a:bodyPr wrap="none" rtlCol="0">
            <a:spAutoFit/>
          </a:bodyPr>
          <a:lstStyle/>
          <a:p>
            <a:endParaRPr lang="en-LV" dirty="0"/>
          </a:p>
        </p:txBody>
      </p:sp>
      <p:sp>
        <p:nvSpPr>
          <p:cNvPr id="13" name="Title 3">
            <a:extLst>
              <a:ext uri="{FF2B5EF4-FFF2-40B4-BE49-F238E27FC236}">
                <a16:creationId xmlns:a16="http://schemas.microsoft.com/office/drawing/2014/main" id="{5E88D17A-AB5C-13AA-8C74-203CE0335DB1}"/>
              </a:ext>
            </a:extLst>
          </p:cNvPr>
          <p:cNvSpPr>
            <a:spLocks noGrp="1"/>
          </p:cNvSpPr>
          <p:nvPr>
            <p:ph type="title"/>
          </p:nvPr>
        </p:nvSpPr>
        <p:spPr>
          <a:xfrm>
            <a:off x="4953000" y="547688"/>
            <a:ext cx="12077700" cy="1988345"/>
          </a:xfrm>
        </p:spPr>
        <p:txBody>
          <a:bodyPr/>
          <a:lstStyle/>
          <a:p>
            <a:pPr eaLnBrk="1" fontAlgn="auto" hangingPunct="1">
              <a:spcBef>
                <a:spcPts val="0"/>
              </a:spcBef>
              <a:spcAft>
                <a:spcPts val="0"/>
              </a:spcAft>
              <a:defRPr/>
            </a:pPr>
            <a:r>
              <a:rPr lang="en-US" sz="6600" b="1" dirty="0">
                <a:solidFill>
                  <a:schemeClr val="tx1">
                    <a:lumMod val="65000"/>
                    <a:lumOff val="35000"/>
                  </a:schemeClr>
                </a:solidFill>
                <a:latin typeface="Montserrat" pitchFamily="2" charset="77"/>
              </a:rPr>
              <a:t>VISPĀRĪGIE NOTEIKUMI (2)</a:t>
            </a:r>
          </a:p>
        </p:txBody>
      </p:sp>
      <p:sp>
        <p:nvSpPr>
          <p:cNvPr id="14" name="AutoShape 3">
            <a:extLst>
              <a:ext uri="{FF2B5EF4-FFF2-40B4-BE49-F238E27FC236}">
                <a16:creationId xmlns:a16="http://schemas.microsoft.com/office/drawing/2014/main" id="{765FC795-697E-0A9B-B877-11F188F8CF72}"/>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5" name="TextBox 2">
            <a:extLst>
              <a:ext uri="{FF2B5EF4-FFF2-40B4-BE49-F238E27FC236}">
                <a16:creationId xmlns:a16="http://schemas.microsoft.com/office/drawing/2014/main" id="{95680155-C37C-CD4A-E0DB-40149E96257B}"/>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6" name="Slide Number Placeholder 15">
            <a:extLst>
              <a:ext uri="{FF2B5EF4-FFF2-40B4-BE49-F238E27FC236}">
                <a16:creationId xmlns:a16="http://schemas.microsoft.com/office/drawing/2014/main" id="{A63908DC-84C5-C7F5-5F71-294982251A3E}"/>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3804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0862C3-F102-0FB9-49F4-C064D1ADB3A4}"/>
              </a:ext>
            </a:extLst>
          </p:cNvPr>
          <p:cNvSpPr txBox="1"/>
          <p:nvPr/>
        </p:nvSpPr>
        <p:spPr>
          <a:xfrm>
            <a:off x="723899" y="792480"/>
            <a:ext cx="16840200" cy="892552"/>
          </a:xfrm>
          <a:prstGeom prst="rect">
            <a:avLst/>
          </a:prstGeom>
          <a:noFill/>
        </p:spPr>
        <p:txBody>
          <a:bodyPr wrap="square">
            <a:spAutoFit/>
          </a:bodyPr>
          <a:lstStyle/>
          <a:p>
            <a:pPr algn="ctr" eaLnBrk="1" fontAlgn="auto" hangingPunct="1">
              <a:spcBef>
                <a:spcPts val="0"/>
              </a:spcBef>
              <a:spcAft>
                <a:spcPts val="0"/>
              </a:spcAft>
              <a:defRPr/>
            </a:pPr>
            <a:r>
              <a:rPr lang="en-US" sz="5200" b="1" dirty="0">
                <a:solidFill>
                  <a:schemeClr val="tx1">
                    <a:lumMod val="65000"/>
                    <a:lumOff val="35000"/>
                  </a:schemeClr>
                </a:solidFill>
                <a:latin typeface="Montserrat" pitchFamily="2" charset="77"/>
              </a:rPr>
              <a:t>PAŠVALDĪBĀ IR ŠĀDAS PADOMES</a:t>
            </a:r>
          </a:p>
        </p:txBody>
      </p:sp>
      <p:graphicFrame>
        <p:nvGraphicFramePr>
          <p:cNvPr id="7" name="Satura vietturis 2" descr="Apļa process, kur redzamas 3 darbības, kas sakārtotas no kreisās puses uz labo virzienā uz mērķi">
            <a:extLst>
              <a:ext uri="{FF2B5EF4-FFF2-40B4-BE49-F238E27FC236}">
                <a16:creationId xmlns:a16="http://schemas.microsoft.com/office/drawing/2014/main" id="{90609BB0-4D4B-9655-56EA-3A08421E762F}"/>
              </a:ext>
            </a:extLst>
          </p:cNvPr>
          <p:cNvGraphicFramePr>
            <a:graphicFrameLocks noGrp="1"/>
          </p:cNvGraphicFramePr>
          <p:nvPr>
            <p:ph idx="1"/>
            <p:extLst>
              <p:ext uri="{D42A27DB-BD31-4B8C-83A1-F6EECF244321}">
                <p14:modId xmlns:p14="http://schemas.microsoft.com/office/powerpoint/2010/main" val="2486605216"/>
              </p:ext>
            </p:extLst>
          </p:nvPr>
        </p:nvGraphicFramePr>
        <p:xfrm>
          <a:off x="1293812" y="1828800"/>
          <a:ext cx="16270287" cy="7373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3">
            <a:extLst>
              <a:ext uri="{FF2B5EF4-FFF2-40B4-BE49-F238E27FC236}">
                <a16:creationId xmlns:a16="http://schemas.microsoft.com/office/drawing/2014/main" id="{BC510D26-CEAD-5E55-A752-3FD0B879FE4D}"/>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9" name="TextBox 2">
            <a:extLst>
              <a:ext uri="{FF2B5EF4-FFF2-40B4-BE49-F238E27FC236}">
                <a16:creationId xmlns:a16="http://schemas.microsoft.com/office/drawing/2014/main" id="{859B3583-6993-64EB-A76D-293FBA7FCD26}"/>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1" name="Slide Number Placeholder 10">
            <a:extLst>
              <a:ext uri="{FF2B5EF4-FFF2-40B4-BE49-F238E27FC236}">
                <a16:creationId xmlns:a16="http://schemas.microsoft.com/office/drawing/2014/main" id="{C77DF70F-1852-26B9-8BD3-4EB5BE502E5B}"/>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59463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a vietturis 4" descr="Mazulis un jauna meitene sadevušies rokās pludmalē">
            <a:extLst>
              <a:ext uri="{FF2B5EF4-FFF2-40B4-BE49-F238E27FC236}">
                <a16:creationId xmlns:a16="http://schemas.microsoft.com/office/drawing/2014/main" id="{A7C52DA0-8A2A-793A-5A11-194DBB4C624F}"/>
              </a:ext>
            </a:extLst>
          </p:cNvPr>
          <p:cNvPicPr>
            <a:picLocks noChangeAspect="1"/>
          </p:cNvPicPr>
          <p:nvPr/>
        </p:nvPicPr>
        <p:blipFill>
          <a:blip r:embed="rId3" cstate="print">
            <a:extLst>
              <a:ext uri="{28A0092B-C50C-407E-A947-70E740481C1C}">
                <a14:useLocalDpi xmlns:a14="http://schemas.microsoft.com/office/drawing/2010/main" val="0"/>
              </a:ext>
            </a:extLst>
          </a:blip>
          <a:srcRect l="17" r="17"/>
          <a:stretch>
            <a:fillRect/>
          </a:stretch>
        </p:blipFill>
        <p:spPr>
          <a:xfrm>
            <a:off x="8082783" y="1710727"/>
            <a:ext cx="10205217" cy="7502217"/>
          </a:xfrm>
          <a:prstGeom prst="rect">
            <a:avLst/>
          </a:prstGeom>
          <a:ln w="38100">
            <a:noFill/>
          </a:ln>
        </p:spPr>
      </p:pic>
      <p:sp>
        <p:nvSpPr>
          <p:cNvPr id="7" name="Virsraksts 2">
            <a:extLst>
              <a:ext uri="{FF2B5EF4-FFF2-40B4-BE49-F238E27FC236}">
                <a16:creationId xmlns:a16="http://schemas.microsoft.com/office/drawing/2014/main" id="{CE84DF83-6070-2DA5-6BE3-5219432D4666}"/>
              </a:ext>
            </a:extLst>
          </p:cNvPr>
          <p:cNvSpPr>
            <a:spLocks noGrp="1"/>
          </p:cNvSpPr>
          <p:nvPr>
            <p:ph type="title"/>
          </p:nvPr>
        </p:nvSpPr>
        <p:spPr>
          <a:xfrm>
            <a:off x="457200" y="2552700"/>
            <a:ext cx="7162641" cy="2285050"/>
          </a:xfrm>
          <a:solidFill>
            <a:srgbClr val="CDC847"/>
          </a:solidFill>
          <a:ln w="38100">
            <a:noFill/>
          </a:ln>
        </p:spPr>
        <p:style>
          <a:lnRef idx="0">
            <a:scrgbClr r="0" g="0" b="0"/>
          </a:lnRef>
          <a:fillRef idx="1003">
            <a:schemeClr val="lt2"/>
          </a:fillRef>
          <a:effectRef idx="0">
            <a:scrgbClr r="0" g="0" b="0"/>
          </a:effectRef>
          <a:fontRef idx="major"/>
        </p:style>
        <p:txBody>
          <a:bodyPr rtlCol="0">
            <a:noAutofit/>
          </a:bodyPr>
          <a:lstStyle/>
          <a:p>
            <a:pPr algn="ctr" rtl="0">
              <a:lnSpc>
                <a:spcPct val="100000"/>
              </a:lnSpc>
            </a:pPr>
            <a:r>
              <a:rPr lang="pt-BR" sz="4400" dirty="0">
                <a:solidFill>
                  <a:schemeClr val="tx1">
                    <a:lumMod val="85000"/>
                    <a:lumOff val="15000"/>
                  </a:schemeClr>
                </a:solidFill>
                <a:latin typeface="Montserrat" pitchFamily="2" charset="77"/>
              </a:rPr>
              <a:t>Padomes darbības termiņš </a:t>
            </a:r>
            <a:br>
              <a:rPr lang="lv-LV" sz="4400" dirty="0">
                <a:solidFill>
                  <a:schemeClr val="tx1">
                    <a:lumMod val="85000"/>
                    <a:lumOff val="15000"/>
                  </a:schemeClr>
                </a:solidFill>
                <a:latin typeface="Montserrat" pitchFamily="2" charset="77"/>
              </a:rPr>
            </a:br>
            <a:r>
              <a:rPr lang="pt-BR" sz="4400" dirty="0">
                <a:solidFill>
                  <a:schemeClr val="tx1">
                    <a:lumMod val="85000"/>
                    <a:lumOff val="15000"/>
                  </a:schemeClr>
                </a:solidFill>
                <a:latin typeface="Montserrat" pitchFamily="2" charset="77"/>
              </a:rPr>
              <a:t>ir </a:t>
            </a:r>
            <a:r>
              <a:rPr lang="lv-LV" sz="4400" b="1" dirty="0">
                <a:solidFill>
                  <a:schemeClr val="tx1">
                    <a:lumMod val="85000"/>
                    <a:lumOff val="15000"/>
                  </a:schemeClr>
                </a:solidFill>
                <a:latin typeface="Montserrat" pitchFamily="2" charset="77"/>
              </a:rPr>
              <a:t>četri </a:t>
            </a:r>
            <a:r>
              <a:rPr lang="pt-BR" sz="4400" b="1" dirty="0" err="1">
                <a:solidFill>
                  <a:schemeClr val="tx1">
                    <a:lumMod val="85000"/>
                    <a:lumOff val="15000"/>
                  </a:schemeClr>
                </a:solidFill>
                <a:latin typeface="Montserrat" pitchFamily="2" charset="77"/>
              </a:rPr>
              <a:t>gadi</a:t>
            </a:r>
            <a:endParaRPr lang="lv-LV" sz="4400" dirty="0">
              <a:solidFill>
                <a:schemeClr val="tx1">
                  <a:lumMod val="85000"/>
                  <a:lumOff val="15000"/>
                </a:schemeClr>
              </a:solidFill>
              <a:latin typeface="Montserrat" pitchFamily="2" charset="77"/>
            </a:endParaRPr>
          </a:p>
        </p:txBody>
      </p:sp>
      <p:sp>
        <p:nvSpPr>
          <p:cNvPr id="8" name="Teksta vietturis 3">
            <a:extLst>
              <a:ext uri="{FF2B5EF4-FFF2-40B4-BE49-F238E27FC236}">
                <a16:creationId xmlns:a16="http://schemas.microsoft.com/office/drawing/2014/main" id="{639D276E-985F-88B7-710E-97CDD5B99084}"/>
              </a:ext>
            </a:extLst>
          </p:cNvPr>
          <p:cNvSpPr txBox="1">
            <a:spLocks/>
          </p:cNvSpPr>
          <p:nvPr/>
        </p:nvSpPr>
        <p:spPr>
          <a:xfrm>
            <a:off x="457200" y="5468700"/>
            <a:ext cx="7162641" cy="2189177"/>
          </a:xfrm>
          <a:prstGeom prst="rect">
            <a:avLst/>
          </a:prstGeom>
          <a:solidFill>
            <a:srgbClr val="CDC847"/>
          </a:solidFill>
          <a:ln w="38100">
            <a:noFill/>
          </a:ln>
        </p:spPr>
        <p:style>
          <a:lnRef idx="0">
            <a:scrgbClr r="0" g="0" b="0"/>
          </a:lnRef>
          <a:fillRef idx="1003">
            <a:schemeClr val="lt2"/>
          </a:fillRef>
          <a:effectRef idx="0">
            <a:scrgbClr r="0" g="0" b="0"/>
          </a:effectRef>
          <a:fontRef idx="major"/>
        </p:style>
        <p:txBody>
          <a:bodyPr rtlCol="0" anchor="ctr">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j-lt"/>
                <a:ea typeface="+mj-ea"/>
                <a:cs typeface="+mj-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j-lt"/>
                <a:ea typeface="+mj-ea"/>
                <a:cs typeface="+mj-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j-ea"/>
                <a:cs typeface="+mj-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j-ea"/>
                <a:cs typeface="+mj-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j-ea"/>
                <a:cs typeface="+mj-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j-ea"/>
                <a:cs typeface="+mj-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j-ea"/>
                <a:cs typeface="+mj-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j-ea"/>
                <a:cs typeface="+mj-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j-ea"/>
                <a:cs typeface="+mj-cs"/>
              </a:defRPr>
            </a:lvl9pPr>
          </a:lstStyle>
          <a:p>
            <a:pPr marL="0" indent="0" algn="ctr">
              <a:lnSpc>
                <a:spcPct val="100000"/>
              </a:lnSpc>
              <a:buNone/>
            </a:pPr>
            <a:r>
              <a:rPr lang="lv-LV" sz="4400" dirty="0">
                <a:solidFill>
                  <a:schemeClr val="tx1">
                    <a:lumMod val="85000"/>
                    <a:lumOff val="15000"/>
                  </a:schemeClr>
                </a:solidFill>
                <a:latin typeface="Montserrat" pitchFamily="2" charset="77"/>
              </a:rPr>
              <a:t>Padomes locekļu </a:t>
            </a:r>
            <a:br>
              <a:rPr lang="lv-LV" sz="4400" dirty="0">
                <a:solidFill>
                  <a:schemeClr val="tx1">
                    <a:lumMod val="85000"/>
                    <a:lumOff val="15000"/>
                  </a:schemeClr>
                </a:solidFill>
                <a:latin typeface="Montserrat" pitchFamily="2" charset="77"/>
              </a:rPr>
            </a:br>
            <a:r>
              <a:rPr lang="lv-LV" sz="4400" b="1" dirty="0">
                <a:solidFill>
                  <a:schemeClr val="tx1">
                    <a:lumMod val="85000"/>
                    <a:lumOff val="15000"/>
                  </a:schemeClr>
                </a:solidFill>
                <a:latin typeface="Montserrat" pitchFamily="2" charset="77"/>
              </a:rPr>
              <a:t>darbs nav algots</a:t>
            </a:r>
          </a:p>
        </p:txBody>
      </p:sp>
      <p:sp>
        <p:nvSpPr>
          <p:cNvPr id="9" name="AutoShape 3">
            <a:extLst>
              <a:ext uri="{FF2B5EF4-FFF2-40B4-BE49-F238E27FC236}">
                <a16:creationId xmlns:a16="http://schemas.microsoft.com/office/drawing/2014/main" id="{0B4670A6-35D4-2442-D05C-36A9C1121A28}"/>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2" name="TextBox 2">
            <a:extLst>
              <a:ext uri="{FF2B5EF4-FFF2-40B4-BE49-F238E27FC236}">
                <a16:creationId xmlns:a16="http://schemas.microsoft.com/office/drawing/2014/main" id="{4990232F-1B2C-AE11-AC40-BC2A346FB391}"/>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3" name="TextBox 12">
            <a:extLst>
              <a:ext uri="{FF2B5EF4-FFF2-40B4-BE49-F238E27FC236}">
                <a16:creationId xmlns:a16="http://schemas.microsoft.com/office/drawing/2014/main" id="{3DBFDE29-356E-8C33-77BE-EB275CB40448}"/>
              </a:ext>
            </a:extLst>
          </p:cNvPr>
          <p:cNvSpPr txBox="1"/>
          <p:nvPr/>
        </p:nvSpPr>
        <p:spPr>
          <a:xfrm>
            <a:off x="723899" y="792480"/>
            <a:ext cx="16840200" cy="892552"/>
          </a:xfrm>
          <a:prstGeom prst="rect">
            <a:avLst/>
          </a:prstGeom>
          <a:noFill/>
        </p:spPr>
        <p:txBody>
          <a:bodyPr wrap="square">
            <a:spAutoFit/>
          </a:bodyPr>
          <a:lstStyle/>
          <a:p>
            <a:pPr algn="ctr" eaLnBrk="1" fontAlgn="auto" hangingPunct="1">
              <a:spcBef>
                <a:spcPts val="0"/>
              </a:spcBef>
              <a:spcAft>
                <a:spcPts val="0"/>
              </a:spcAft>
              <a:defRPr/>
            </a:pPr>
            <a:r>
              <a:rPr lang="en-US" sz="5200" b="1" dirty="0">
                <a:solidFill>
                  <a:schemeClr val="tx1">
                    <a:lumMod val="65000"/>
                    <a:lumOff val="35000"/>
                  </a:schemeClr>
                </a:solidFill>
                <a:latin typeface="Montserrat" pitchFamily="2" charset="77"/>
              </a:rPr>
              <a:t>PADOMJU DARBĪBA</a:t>
            </a:r>
          </a:p>
        </p:txBody>
      </p:sp>
      <p:sp>
        <p:nvSpPr>
          <p:cNvPr id="14" name="Slide Number Placeholder 13">
            <a:extLst>
              <a:ext uri="{FF2B5EF4-FFF2-40B4-BE49-F238E27FC236}">
                <a16:creationId xmlns:a16="http://schemas.microsoft.com/office/drawing/2014/main" id="{4976546B-7276-BC6D-9413-CF9B88319171}"/>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777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C847"/>
        </a:solidFill>
        <a:effectLst/>
      </p:bgPr>
    </p:bg>
    <p:spTree>
      <p:nvGrpSpPr>
        <p:cNvPr id="1" name=""/>
        <p:cNvGrpSpPr/>
        <p:nvPr/>
      </p:nvGrpSpPr>
      <p:grpSpPr>
        <a:xfrm>
          <a:off x="0" y="0"/>
          <a:ext cx="0" cy="0"/>
          <a:chOff x="0" y="0"/>
          <a:chExt cx="0" cy="0"/>
        </a:xfrm>
      </p:grpSpPr>
      <p:sp>
        <p:nvSpPr>
          <p:cNvPr id="2" name="TextBox 2"/>
          <p:cNvSpPr txBox="1"/>
          <p:nvPr/>
        </p:nvSpPr>
        <p:spPr>
          <a:xfrm>
            <a:off x="-4766" y="3850838"/>
            <a:ext cx="18297530" cy="2585323"/>
          </a:xfrm>
          <a:prstGeom prst="rect">
            <a:avLst/>
          </a:prstGeom>
        </p:spPr>
        <p:txBody>
          <a:bodyPr lIns="0" tIns="0" rIns="0" bIns="0" rtlCol="0" anchor="t">
            <a:spAutoFit/>
          </a:bodyPr>
          <a:lstStyle/>
          <a:p>
            <a:pPr algn="ctr"/>
            <a:r>
              <a:rPr lang="en-US" altLang="en-LV" sz="9600" b="1" dirty="0">
                <a:solidFill>
                  <a:schemeClr val="tx1">
                    <a:lumMod val="65000"/>
                    <a:lumOff val="35000"/>
                  </a:schemeClr>
                </a:solidFill>
                <a:latin typeface="Montserrat" pitchFamily="2" charset="77"/>
              </a:rPr>
              <a:t>II</a:t>
            </a:r>
          </a:p>
          <a:p>
            <a:pPr algn="ctr" eaLnBrk="1" hangingPunct="1"/>
            <a:r>
              <a:rPr lang="en-US" altLang="en-LV" sz="7200" b="1" dirty="0">
                <a:solidFill>
                  <a:schemeClr val="tx1">
                    <a:lumMod val="65000"/>
                    <a:lumOff val="35000"/>
                  </a:schemeClr>
                </a:solidFill>
                <a:latin typeface="Montserrat" pitchFamily="2" charset="77"/>
              </a:rPr>
              <a:t>PADOMES UZDEVUMI UN TIESĪBAS</a:t>
            </a:r>
          </a:p>
        </p:txBody>
      </p:sp>
      <p:sp>
        <p:nvSpPr>
          <p:cNvPr id="5" name="AutoShape 3">
            <a:extLst>
              <a:ext uri="{FF2B5EF4-FFF2-40B4-BE49-F238E27FC236}">
                <a16:creationId xmlns:a16="http://schemas.microsoft.com/office/drawing/2014/main" id="{2DB64831-5800-9772-DEC8-F47DF0539314}"/>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7" name="TextBox 2">
            <a:extLst>
              <a:ext uri="{FF2B5EF4-FFF2-40B4-BE49-F238E27FC236}">
                <a16:creationId xmlns:a16="http://schemas.microsoft.com/office/drawing/2014/main" id="{39193AF2-6670-8C7C-C36F-F02C95308699}"/>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8" name="Slide Number Placeholder 7">
            <a:extLst>
              <a:ext uri="{FF2B5EF4-FFF2-40B4-BE49-F238E27FC236}">
                <a16:creationId xmlns:a16="http://schemas.microsoft.com/office/drawing/2014/main" id="{522EC9A6-A1DA-8915-DB98-748EF58F1728}"/>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74204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noAutofit/>
          </a:bodyPr>
          <a:lstStyle/>
          <a:p>
            <a:pPr eaLnBrk="1" fontAlgn="auto" hangingPunct="1">
              <a:spcBef>
                <a:spcPts val="0"/>
              </a:spcBef>
              <a:spcAft>
                <a:spcPts val="0"/>
              </a:spcAft>
              <a:defRPr/>
            </a:pPr>
            <a:r>
              <a:rPr lang="lv-LV" sz="4800" b="1" dirty="0">
                <a:solidFill>
                  <a:schemeClr val="tx1">
                    <a:lumMod val="65000"/>
                    <a:lumOff val="35000"/>
                  </a:schemeClr>
                </a:solidFill>
                <a:latin typeface="Montserrat" pitchFamily="2" charset="77"/>
              </a:rPr>
              <a:t>PADOME NODROŠINA IEDZĪVOTĀJU INTEREŠU PĀRSTĀVĪBU ŠĀDOS JAUTĀJUMOS (1):</a:t>
            </a:r>
            <a:endParaRPr lang="en-US" sz="4800" b="1" dirty="0">
              <a:solidFill>
                <a:schemeClr val="tx1">
                  <a:lumMod val="65000"/>
                  <a:lumOff val="35000"/>
                </a:schemeClr>
              </a:solidFill>
              <a:latin typeface="Montserrat" pitchFamily="2" charset="77"/>
            </a:endParaRPr>
          </a:p>
        </p:txBody>
      </p:sp>
      <p:graphicFrame>
        <p:nvGraphicFramePr>
          <p:cNvPr id="12" name="Satura vietturis 2" descr="Apļa process, kur redzamas 3 darbības, kas sakārtotas no kreisās puses uz labo virzienā uz mērķi">
            <a:extLst>
              <a:ext uri="{FF2B5EF4-FFF2-40B4-BE49-F238E27FC236}">
                <a16:creationId xmlns:a16="http://schemas.microsoft.com/office/drawing/2014/main" id="{82466635-C618-B179-952F-48FB36B30F87}"/>
              </a:ext>
            </a:extLst>
          </p:cNvPr>
          <p:cNvGraphicFramePr>
            <a:graphicFrameLocks noGrp="1"/>
          </p:cNvGraphicFramePr>
          <p:nvPr>
            <p:ph idx="1"/>
            <p:extLst>
              <p:ext uri="{D42A27DB-BD31-4B8C-83A1-F6EECF244321}">
                <p14:modId xmlns:p14="http://schemas.microsoft.com/office/powerpoint/2010/main" val="1993430093"/>
              </p:ext>
            </p:extLst>
          </p:nvPr>
        </p:nvGraphicFramePr>
        <p:xfrm>
          <a:off x="4953000" y="2885841"/>
          <a:ext cx="12496800" cy="6301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AutoShape 3">
            <a:extLst>
              <a:ext uri="{FF2B5EF4-FFF2-40B4-BE49-F238E27FC236}">
                <a16:creationId xmlns:a16="http://schemas.microsoft.com/office/drawing/2014/main" id="{9D067913-A9AE-AEB8-01AE-BCC4A378C2C0}"/>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14" name="TextBox 2">
            <a:extLst>
              <a:ext uri="{FF2B5EF4-FFF2-40B4-BE49-F238E27FC236}">
                <a16:creationId xmlns:a16="http://schemas.microsoft.com/office/drawing/2014/main" id="{BAA0F92F-00B6-BAA6-E01A-E6EF9619D06A}"/>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5" name="Slide Number Placeholder 14">
            <a:extLst>
              <a:ext uri="{FF2B5EF4-FFF2-40B4-BE49-F238E27FC236}">
                <a16:creationId xmlns:a16="http://schemas.microsoft.com/office/drawing/2014/main" id="{FDB4353E-B3AC-E8BF-0923-AF960CBE0080}"/>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22673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graphicFrame>
        <p:nvGraphicFramePr>
          <p:cNvPr id="6" name="Satura vietturis 2" descr="Apļa process, kur redzamas 3 darbības, kas sakārtotas no kreisās puses uz labo virzienā uz mērķi">
            <a:extLst>
              <a:ext uri="{FF2B5EF4-FFF2-40B4-BE49-F238E27FC236}">
                <a16:creationId xmlns:a16="http://schemas.microsoft.com/office/drawing/2014/main" id="{7D537304-B84C-A6A3-FE01-988A4C220F7E}"/>
              </a:ext>
            </a:extLst>
          </p:cNvPr>
          <p:cNvGraphicFramePr>
            <a:graphicFrameLocks noGrp="1"/>
          </p:cNvGraphicFramePr>
          <p:nvPr>
            <p:ph idx="1"/>
            <p:extLst>
              <p:ext uri="{D42A27DB-BD31-4B8C-83A1-F6EECF244321}">
                <p14:modId xmlns:p14="http://schemas.microsoft.com/office/powerpoint/2010/main" val="975925141"/>
              </p:ext>
            </p:extLst>
          </p:nvPr>
        </p:nvGraphicFramePr>
        <p:xfrm>
          <a:off x="4953000" y="2857500"/>
          <a:ext cx="12496800" cy="5655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3">
            <a:extLst>
              <a:ext uri="{FF2B5EF4-FFF2-40B4-BE49-F238E27FC236}">
                <a16:creationId xmlns:a16="http://schemas.microsoft.com/office/drawing/2014/main" id="{826ED3DB-D94B-FBE5-FB6B-2FE02FD8DF34}"/>
              </a:ext>
            </a:extLst>
          </p:cNvPr>
          <p:cNvSpPr/>
          <p:nvPr/>
        </p:nvSpPr>
        <p:spPr>
          <a:xfrm rot="1789">
            <a:off x="-18" y="9499304"/>
            <a:ext cx="18388012" cy="66631"/>
          </a:xfrm>
          <a:prstGeom prst="line">
            <a:avLst/>
          </a:prstGeom>
          <a:ln w="9525" cap="rnd">
            <a:solidFill>
              <a:schemeClr val="tx1">
                <a:lumMod val="85000"/>
                <a:lumOff val="15000"/>
              </a:schemeClr>
            </a:solidFill>
            <a:prstDash val="solid"/>
            <a:headEnd type="none" w="sm" len="sm"/>
            <a:tailEnd type="none" w="sm" len="sm"/>
          </a:ln>
        </p:spPr>
      </p:sp>
      <p:sp>
        <p:nvSpPr>
          <p:cNvPr id="9" name="TextBox 2">
            <a:extLst>
              <a:ext uri="{FF2B5EF4-FFF2-40B4-BE49-F238E27FC236}">
                <a16:creationId xmlns:a16="http://schemas.microsoft.com/office/drawing/2014/main" id="{9A477E89-BCFB-244E-14A5-C47CC98A8C26}"/>
              </a:ext>
            </a:extLst>
          </p:cNvPr>
          <p:cNvSpPr txBox="1"/>
          <p:nvPr/>
        </p:nvSpPr>
        <p:spPr>
          <a:xfrm>
            <a:off x="141428"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85000"/>
                    <a:lumOff val="15000"/>
                  </a:schemeClr>
                </a:solidFill>
                <a:latin typeface="Montserrat" pitchFamily="2" charset="77"/>
              </a:rPr>
              <a:t>ATTĪSTĪBAS UN PLĀNOŠANAS NODAĻA  I  GUNITA DZENE   I   22.05.2024.</a:t>
            </a:r>
          </a:p>
        </p:txBody>
      </p:sp>
      <p:sp>
        <p:nvSpPr>
          <p:cNvPr id="14" name="Title 3">
            <a:extLst>
              <a:ext uri="{FF2B5EF4-FFF2-40B4-BE49-F238E27FC236}">
                <a16:creationId xmlns:a16="http://schemas.microsoft.com/office/drawing/2014/main" id="{9E77E444-47B6-CD57-D561-7B9F6C6D48FD}"/>
              </a:ext>
            </a:extLst>
          </p:cNvPr>
          <p:cNvSpPr txBox="1">
            <a:spLocks/>
          </p:cNvSpPr>
          <p:nvPr/>
        </p:nvSpPr>
        <p:spPr>
          <a:xfrm>
            <a:off x="4953000" y="547688"/>
            <a:ext cx="12077700" cy="1988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0"/>
              </a:spcBef>
              <a:defRPr/>
            </a:pPr>
            <a:r>
              <a:rPr lang="lv-LV" sz="4800" b="1" dirty="0">
                <a:solidFill>
                  <a:schemeClr val="tx1">
                    <a:lumMod val="65000"/>
                    <a:lumOff val="35000"/>
                  </a:schemeClr>
                </a:solidFill>
                <a:latin typeface="Montserrat" pitchFamily="2" charset="77"/>
              </a:rPr>
              <a:t>PADOME NODROŠINA IEDZĪVOTĀJU INTEREŠU PĀRSTĀVĪBU ŠĀDOS JAUTĀJUMOS (2):</a:t>
            </a:r>
            <a:endParaRPr lang="en-US" sz="4800" b="1" dirty="0">
              <a:solidFill>
                <a:schemeClr val="tx1">
                  <a:lumMod val="65000"/>
                  <a:lumOff val="35000"/>
                </a:schemeClr>
              </a:solidFill>
              <a:latin typeface="Montserrat" pitchFamily="2" charset="77"/>
            </a:endParaRPr>
          </a:p>
        </p:txBody>
      </p:sp>
      <p:sp>
        <p:nvSpPr>
          <p:cNvPr id="16" name="Slide Number Placeholder 15">
            <a:extLst>
              <a:ext uri="{FF2B5EF4-FFF2-40B4-BE49-F238E27FC236}">
                <a16:creationId xmlns:a16="http://schemas.microsoft.com/office/drawing/2014/main" id="{0967D76A-4F5A-0544-4A9B-1C48CC135FC2}"/>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72673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21655</TotalTime>
  <Words>2432</Words>
  <Application>Microsoft Office PowerPoint</Application>
  <PresentationFormat>Custom</PresentationFormat>
  <Paragraphs>218</Paragraphs>
  <Slides>38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 Light</vt:lpstr>
      <vt:lpstr>Montserrat Semi-Bold Bold</vt:lpstr>
      <vt:lpstr>Montserrat</vt:lpstr>
      <vt:lpstr>Arial</vt:lpstr>
      <vt:lpstr>Calibri</vt:lpstr>
      <vt:lpstr>Office Theme</vt:lpstr>
      <vt:lpstr>PowerPoint Presentation</vt:lpstr>
      <vt:lpstr>PowerPoint Presentation</vt:lpstr>
      <vt:lpstr>VISPĀRĪGIE NOTEIKUMI (1)</vt:lpstr>
      <vt:lpstr>VISPĀRĪGIE NOTEIKUMI (2)</vt:lpstr>
      <vt:lpstr>PowerPoint Presentation</vt:lpstr>
      <vt:lpstr>Padomes darbības termiņš  ir četri gadi</vt:lpstr>
      <vt:lpstr>PowerPoint Presentation</vt:lpstr>
      <vt:lpstr>PADOME NODROŠINA IEDZĪVOTĀJU INTEREŠU PĀRSTĀVĪBU ŠĀDOS JAUTĀJUMOS (1):</vt:lpstr>
      <vt:lpstr>PowerPoint Presentation</vt:lpstr>
      <vt:lpstr>PowerPoint Presentation</vt:lpstr>
      <vt:lpstr>PowerPoint Presentation</vt:lpstr>
      <vt:lpstr>PADOMEI IR PIENĀKUMI (1)</vt:lpstr>
      <vt:lpstr>PADOMEI IR PIENĀKUMI (2)</vt:lpstr>
      <vt:lpstr>PADOMEI IR TIESĪBAS</vt:lpstr>
      <vt:lpstr>PowerPoint Presentation</vt:lpstr>
      <vt:lpstr>PADOMEI IR TIESĪBAS</vt:lpstr>
      <vt:lpstr>PowerPoint Presentation</vt:lpstr>
      <vt:lpstr>PowerPoint Presentation</vt:lpstr>
      <vt:lpstr>KO VAR IEVĒLĒT PAR LOCEKLI?</vt:lpstr>
      <vt:lpstr>PIETEIKUMU IESNIEGŠANA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PADOMES DARBA ORGANIZĀCIJA (1)</vt:lpstr>
      <vt:lpstr>PADOMES DARBA ORGANIZĀCIJA (2)</vt:lpstr>
      <vt:lpstr>PADOMES DARBA ORGANIZĀCIJA (3)</vt:lpstr>
      <vt:lpstr>PADOMES DARBA ORGANIZĀCIJA (4)</vt:lpstr>
      <vt:lpstr>PADOMES DARBA ORGANIZĀCIJA (5)</vt:lpstr>
      <vt:lpstr>PowerPoint Presentation</vt:lpstr>
      <vt:lpstr>PADOMES DARBĪBAS NODROŠINĀJUMS</vt:lpstr>
      <vt:lpstr>PowerPoint Presentation</vt:lpstr>
      <vt:lpstr>PADOMES IESNIEGUMU IZSKATĪŠANA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Linda Pavlovska</dc:creator>
  <cp:lastModifiedBy>Linda Pavlovska</cp:lastModifiedBy>
  <cp:revision>24</cp:revision>
  <dcterms:created xsi:type="dcterms:W3CDTF">2006-08-16T00:00:00Z</dcterms:created>
  <dcterms:modified xsi:type="dcterms:W3CDTF">2024-05-21T07:32:05Z</dcterms:modified>
  <dc:identifier>DAFY3VwOX4w</dc:identifier>
</cp:coreProperties>
</file>