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31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155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9492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231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005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423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467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7179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827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089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034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54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00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221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007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49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257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452A42-D529-41C2-96D0-82B654B3E9FB}" type="datetimeFigureOut">
              <a:rPr lang="lv-LV" smtClean="0"/>
              <a:t>15.07.2024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F8A418-779D-41B4-9EBA-3B65FE44803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070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  <p:sldLayoutId id="2147484035" r:id="rId16"/>
    <p:sldLayoutId id="21474840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8575-3611-66D6-FD84-781AC1417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dirty="0"/>
              <a:t>Informatīvs ziņojums par pašvaldības policijas darbu publiskajos ūdeņos Ādažu novadā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A6FC9-BF05-DB69-2990-F7981EA5A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Ziņo  Ādažu novada pašvaldības policijas priekšnieks</a:t>
            </a:r>
          </a:p>
          <a:p>
            <a:r>
              <a:rPr lang="lv-LV" dirty="0"/>
              <a:t> Oskars Feldmanis</a:t>
            </a:r>
          </a:p>
        </p:txBody>
      </p:sp>
    </p:spTree>
    <p:extLst>
      <p:ext uri="{BB962C8B-B14F-4D97-AF65-F5344CB8AC3E}">
        <p14:creationId xmlns:p14="http://schemas.microsoft.com/office/powerpoint/2010/main" val="365276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23C7-276E-FC7B-C024-98117A65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Atbildīgais par publiskajiem ūdeņiem – Ādažu novada pašvaldības policijas vecākais inspektors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6E06-E338-183A-D491-FEFDCFEE2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65783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Amata pienākumos ietilpst:</a:t>
            </a:r>
          </a:p>
          <a:p>
            <a:r>
              <a:rPr lang="lv-LV" dirty="0"/>
              <a:t>Veikt kontroli un uzskaiti par publisko ūdeņu izmantošanu, zvejniecību, zivsaimniecības uzdevumu īstenošanu un zivju resursu aizsardzības pasākumiem;</a:t>
            </a:r>
          </a:p>
          <a:p>
            <a:r>
              <a:rPr lang="lv-LV" dirty="0"/>
              <a:t>Piedalīties zivju fondu izsludinātajos konkursos;</a:t>
            </a:r>
          </a:p>
          <a:p>
            <a:r>
              <a:rPr lang="lv-LV" dirty="0"/>
              <a:t>Veikt sadarbību ar Valsts vides dienestu zivju resursu aizsardzības jomā.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8075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D68A-3117-4566-25E0-25D5DD90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Sadarbība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B2B86-C70F-A651-6AF8-C1EE269B5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616" y="2069839"/>
            <a:ext cx="10018713" cy="3124201"/>
          </a:xfrm>
        </p:spPr>
        <p:txBody>
          <a:bodyPr/>
          <a:lstStyle/>
          <a:p>
            <a:r>
              <a:rPr lang="lv-LV" dirty="0"/>
              <a:t>Valsts policija – t.sk VP ir informēta, ka ĀNPP nav diennakts uzraudzība uz ūdeņiem.</a:t>
            </a:r>
          </a:p>
          <a:p>
            <a:r>
              <a:rPr lang="lv-LV" dirty="0"/>
              <a:t>Valsts vides dienests – kopīgi reidi, pieņem lēmumus ĀNPP lietvedībās kur piekritība ir VVD.</a:t>
            </a:r>
          </a:p>
          <a:p>
            <a:r>
              <a:rPr lang="lv-LV" dirty="0"/>
              <a:t>Dabas aizsardzības pārvalde – kopīgi reidi, pieņem lēmumus ĀNPP lietvedībās kur piekritība ir DAP.</a:t>
            </a:r>
          </a:p>
        </p:txBody>
      </p:sp>
    </p:spTree>
    <p:extLst>
      <p:ext uri="{BB962C8B-B14F-4D97-AF65-F5344CB8AC3E}">
        <p14:creationId xmlns:p14="http://schemas.microsoft.com/office/powerpoint/2010/main" val="270542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03AB-E2FB-32D1-23EF-1BAD3C32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Plānveida apsekošanas un reaģēšana uz izsaukumiem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056B-9C14-89F8-CC17-A8758649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dirty="0"/>
              <a:t>Plānveida apsekošanas veic:</a:t>
            </a:r>
          </a:p>
          <a:p>
            <a:r>
              <a:rPr lang="lv-LV" dirty="0"/>
              <a:t>Vecākais inspektors (atbildīgais par publiskajiem ūdeņiem) – nostiprinātas gada plāna uzdevumu izpildē (gan iestādes, gan pašvaldības),</a:t>
            </a:r>
          </a:p>
          <a:p>
            <a:r>
              <a:rPr lang="lv-LV" dirty="0"/>
              <a:t>vecākie inspektori/operatīvie dežuranti - nostiprinātas gada plāna uzdevumu izpildē (gan iestādes, gan pašvaldības),</a:t>
            </a:r>
          </a:p>
          <a:p>
            <a:r>
              <a:rPr lang="lv-LV" dirty="0"/>
              <a:t>priekšnieka vietnieks/priekšnieks – atbilstoši situācijai un maiņu darba organizēšanai.</a:t>
            </a:r>
          </a:p>
          <a:p>
            <a:pPr marL="0" indent="0">
              <a:buNone/>
            </a:pPr>
            <a:r>
              <a:rPr lang="lv-LV" dirty="0"/>
              <a:t>Reaģējot uz izsaukumiem, saņemot ziņas, iesniegumus vai sūdzības, pārkāpumu gadījumos tiek uzsāktas administratīvās lietvedības, vai sagatavoti lietvedības materiāli.  </a:t>
            </a:r>
          </a:p>
        </p:txBody>
      </p:sp>
    </p:spTree>
    <p:extLst>
      <p:ext uri="{BB962C8B-B14F-4D97-AF65-F5344CB8AC3E}">
        <p14:creationId xmlns:p14="http://schemas.microsoft.com/office/powerpoint/2010/main" val="304383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C47E5D-006D-9DD2-BBD7-DCD35471FF34}"/>
              </a:ext>
            </a:extLst>
          </p:cNvPr>
          <p:cNvSpPr txBox="1"/>
          <p:nvPr/>
        </p:nvSpPr>
        <p:spPr>
          <a:xfrm>
            <a:off x="2646006" y="1175659"/>
            <a:ext cx="763632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dirty="0"/>
              <a:t>2011.gads Carnikava 6775 iedzīvotāji                                     11 CPP  darbinieki</a:t>
            </a:r>
          </a:p>
          <a:p>
            <a:endParaRPr lang="lv-LV" dirty="0"/>
          </a:p>
          <a:p>
            <a:r>
              <a:rPr lang="lv-LV" dirty="0"/>
              <a:t>2012.gads Ādaži 5773 iedzīvotāji                                            15 ĀPP darbinieki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2021.gads Carnikava 9525 iedzīvotāji                                     12 CPP darbinieki</a:t>
            </a:r>
          </a:p>
          <a:p>
            <a:endParaRPr lang="lv-LV" dirty="0"/>
          </a:p>
          <a:p>
            <a:r>
              <a:rPr lang="lv-LV" dirty="0"/>
              <a:t>2021.gads Ādaži 12000 iedzīvotāji                                          18 ĀPP darbinieki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2024.gads Ādažu novads 23281 iedzīvotāji                             30 ĀNPP darbinieki</a:t>
            </a:r>
          </a:p>
        </p:txBody>
      </p:sp>
    </p:spTree>
    <p:extLst>
      <p:ext uri="{BB962C8B-B14F-4D97-AF65-F5344CB8AC3E}">
        <p14:creationId xmlns:p14="http://schemas.microsoft.com/office/powerpoint/2010/main" val="235930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F8ECB400-9098-5334-32F6-67BC5886EC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49001" y="1406371"/>
            <a:ext cx="10018712" cy="3124200"/>
          </a:xfrm>
        </p:spPr>
        <p:txBody>
          <a:bodyPr/>
          <a:lstStyle/>
          <a:p>
            <a:r>
              <a:rPr lang="lv-LV" dirty="0"/>
              <a:t>Pašvaldības saistošie noteikumi.</a:t>
            </a:r>
          </a:p>
          <a:p>
            <a:r>
              <a:rPr lang="lv-LV" dirty="0"/>
              <a:t>Likums «Par Policiju», kurš ir grozīts piešķirot PP papildus pienākumus un  funkcijas. </a:t>
            </a:r>
          </a:p>
        </p:txBody>
      </p:sp>
    </p:spTree>
    <p:extLst>
      <p:ext uri="{BB962C8B-B14F-4D97-AF65-F5344CB8AC3E}">
        <p14:creationId xmlns:p14="http://schemas.microsoft.com/office/powerpoint/2010/main" val="89751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119508E-4546-CBAB-BCBC-7E7601671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64732"/>
              </p:ext>
            </p:extLst>
          </p:nvPr>
        </p:nvGraphicFramePr>
        <p:xfrm>
          <a:off x="1884784" y="363897"/>
          <a:ext cx="5253134" cy="5999587"/>
        </p:xfrm>
        <a:graphic>
          <a:graphicData uri="http://schemas.openxmlformats.org/drawingml/2006/table">
            <a:tbl>
              <a:tblPr firstRow="1" firstCol="1" bandRow="1"/>
              <a:tblGrid>
                <a:gridCol w="434998">
                  <a:extLst>
                    <a:ext uri="{9D8B030D-6E8A-4147-A177-3AD203B41FA5}">
                      <a16:colId xmlns:a16="http://schemas.microsoft.com/office/drawing/2014/main" val="1081294190"/>
                    </a:ext>
                  </a:extLst>
                </a:gridCol>
                <a:gridCol w="2351668">
                  <a:extLst>
                    <a:ext uri="{9D8B030D-6E8A-4147-A177-3AD203B41FA5}">
                      <a16:colId xmlns:a16="http://schemas.microsoft.com/office/drawing/2014/main" val="1416387745"/>
                    </a:ext>
                  </a:extLst>
                </a:gridCol>
                <a:gridCol w="1338546">
                  <a:extLst>
                    <a:ext uri="{9D8B030D-6E8A-4147-A177-3AD203B41FA5}">
                      <a16:colId xmlns:a16="http://schemas.microsoft.com/office/drawing/2014/main" val="3422105491"/>
                    </a:ext>
                  </a:extLst>
                </a:gridCol>
                <a:gridCol w="1127922">
                  <a:extLst>
                    <a:ext uri="{9D8B030D-6E8A-4147-A177-3AD203B41FA5}">
                      <a16:colId xmlns:a16="http://schemas.microsoft.com/office/drawing/2014/main" val="698645548"/>
                    </a:ext>
                  </a:extLst>
                </a:gridCol>
              </a:tblGrid>
              <a:tr h="67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3" marR="3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Nozares likuma nosaukums</a:t>
                      </a:r>
                      <a:endParaRPr lang="lv-LV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Nozares likuma pants, kurā noteikta kompetence</a:t>
                      </a:r>
                      <a:endParaRPr lang="lv-LV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Pašvaldības policija</a:t>
                      </a:r>
                      <a:endParaRPr lang="lv-LV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808238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aviāciju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812679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Enerģētikas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20075"/>
                  </a:ext>
                </a:extLst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Ugunsdrošības un ugunsdzēsības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272784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Zvejniecības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382431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Ceļu satiksmes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083732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Dzīvnieku aizsardzības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002975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Patērētāju tiesību aizsardzības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564242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Alkoholisko dzērienu aprites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355435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Enerģijas dzērienu aprites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05470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Bērnu tiesību aizsardzības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926615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sapulcēm, gājieniem un piketiem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716025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Izglītības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133702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Dzīvojamo māju pārvaldīšanas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520345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Dzīvesvietas deklarēšanas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717157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Latvijas valsts ģerboni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17228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Latvijas valsts himnu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1263"/>
                  </a:ext>
                </a:extLst>
              </a:tr>
              <a:tr h="278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Ģerboņu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590230"/>
                  </a:ext>
                </a:extLst>
              </a:tr>
              <a:tr h="33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Latviešu vēsturisko zemju ģerboņu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455994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Pornogrāfijas ierobežošanas likums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09371"/>
                  </a:ext>
                </a:extLst>
              </a:tr>
              <a:tr h="25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akcīzes nodokli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33933" marR="3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4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67FAF6E-36A3-A8F1-6F86-AF202C3A9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24314"/>
              </p:ext>
            </p:extLst>
          </p:nvPr>
        </p:nvGraphicFramePr>
        <p:xfrm>
          <a:off x="7324531" y="363897"/>
          <a:ext cx="4385384" cy="6471166"/>
        </p:xfrm>
        <a:graphic>
          <a:graphicData uri="http://schemas.openxmlformats.org/drawingml/2006/table">
            <a:tbl>
              <a:tblPr firstRow="1" firstCol="1" bandRow="1"/>
              <a:tblGrid>
                <a:gridCol w="324221">
                  <a:extLst>
                    <a:ext uri="{9D8B030D-6E8A-4147-A177-3AD203B41FA5}">
                      <a16:colId xmlns:a16="http://schemas.microsoft.com/office/drawing/2014/main" val="2487397267"/>
                    </a:ext>
                  </a:extLst>
                </a:gridCol>
                <a:gridCol w="2086970">
                  <a:extLst>
                    <a:ext uri="{9D8B030D-6E8A-4147-A177-3AD203B41FA5}">
                      <a16:colId xmlns:a16="http://schemas.microsoft.com/office/drawing/2014/main" val="1955012452"/>
                    </a:ext>
                  </a:extLst>
                </a:gridCol>
                <a:gridCol w="1071389">
                  <a:extLst>
                    <a:ext uri="{9D8B030D-6E8A-4147-A177-3AD203B41FA5}">
                      <a16:colId xmlns:a16="http://schemas.microsoft.com/office/drawing/2014/main" val="1200719772"/>
                    </a:ext>
                  </a:extLst>
                </a:gridCol>
                <a:gridCol w="902804">
                  <a:extLst>
                    <a:ext uri="{9D8B030D-6E8A-4147-A177-3AD203B41FA5}">
                      <a16:colId xmlns:a16="http://schemas.microsoft.com/office/drawing/2014/main" val="3555020996"/>
                    </a:ext>
                  </a:extLst>
                </a:gridCol>
              </a:tblGrid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Brīvības pieminekļa un Rīgas Brāļu kapu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187693"/>
                  </a:ext>
                </a:extLst>
              </a:tr>
              <a:tr h="57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Administratīvo sodu likums par pārkāpumiem pārvaldes, sabiedriskās kārtības un valsts valodas lietošanas jomā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145634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Pirotehnisko izstrādājumu aprites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93460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Publisku izklaides un svētku pasākumu drošības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466689"/>
                  </a:ext>
                </a:extLst>
              </a:tr>
              <a:tr h="2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Elektronisko sakaru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331611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Jūrlietu pārvaldes un jūras drošības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875"/>
                  </a:ext>
                </a:extLst>
              </a:tr>
              <a:tr h="717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Tabakas izstrādājumu, tabakas aizstājējproduktu, augu smēķēšanas produktu, elektronisko smēķēšanas ierīču un to šķidrumu aprites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745984"/>
                  </a:ext>
                </a:extLst>
              </a:tr>
              <a:tr h="2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Dzīvojamo telpu īres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281981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ārkārtējo situāciju un izņēmuma stāvokli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713728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Sugu un biotopu aizsardzības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334956"/>
                  </a:ext>
                </a:extLst>
              </a:tr>
              <a:tr h="2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Meža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889768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īpaši aizsargājamām dabas teritorijām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605659"/>
                  </a:ext>
                </a:extLst>
              </a:tr>
              <a:tr h="2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Autopārvadājumu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075772"/>
                  </a:ext>
                </a:extLst>
              </a:tr>
              <a:tr h="2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Aizsargjoslu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</a:t>
                      </a:r>
                      <a:r>
                        <a:rPr lang="lv-LV" sz="1000" kern="1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lv-LV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618428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zemes privatizāciju lauku apvidos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5662"/>
                  </a:ext>
                </a:extLst>
              </a:tr>
              <a:tr h="21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 aizsardzības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6476"/>
                  </a:ext>
                </a:extLst>
              </a:tr>
              <a:tr h="283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Atkritumu apsaimniekošanas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815893"/>
                  </a:ext>
                </a:extLst>
              </a:tr>
              <a:tr h="21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atbilstības novērtēšanu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411572"/>
                  </a:ext>
                </a:extLst>
              </a:tr>
              <a:tr h="21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Priekšvēlēšanu aģitācijas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073888"/>
                  </a:ext>
                </a:extLst>
              </a:tr>
              <a:tr h="21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Latvijas valsts karoga likums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veic/uzsāk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918417"/>
                  </a:ext>
                </a:extLst>
              </a:tr>
              <a:tr h="427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tautas nobalsošanu, likumu ierosināšanu un Eiropas pilsoņu iniciatīvu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uzsāk</a:t>
                      </a:r>
                    </a:p>
                  </a:txBody>
                  <a:tcPr marL="29135" marR="2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31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519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06CCB6-4345-599D-0291-EE843BC2B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020" y="0"/>
            <a:ext cx="6372809" cy="678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7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1B96-E23F-9D82-5D2D-4A0F7B03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Priekšlikums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64DD-39DD-F960-ECE9-3F7CB4BC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690" y="2191138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Sezonāli nepieciešams pieņemt darbā papildus inspektorus, kuri veiks uzraudzību un kontroli:</a:t>
            </a:r>
          </a:p>
          <a:p>
            <a:r>
              <a:rPr lang="lv-LV" dirty="0"/>
              <a:t>publiskajos ūdeņos;</a:t>
            </a:r>
          </a:p>
          <a:p>
            <a:r>
              <a:rPr lang="lv-LV" dirty="0"/>
              <a:t>dabas parkā «Piejūra».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6987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108</TotalTime>
  <Words>713</Words>
  <Application>Microsoft Office PowerPoint</Application>
  <PresentationFormat>Widescreen</PresentationFormat>
  <Paragraphs>205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Informatīvs ziņojums par pašvaldības policijas darbu publiskajos ūdeņos Ādažu novadā  </vt:lpstr>
      <vt:lpstr>Atbildīgais par publiskajiem ūdeņiem – Ādažu novada pašvaldības policijas vecākais inspektors</vt:lpstr>
      <vt:lpstr>Sadarbība</vt:lpstr>
      <vt:lpstr>Plānveida apsekošanas un reaģēšana uz izsaukumiem</vt:lpstr>
      <vt:lpstr>PowerPoint Presentation</vt:lpstr>
      <vt:lpstr>PowerPoint Presentation</vt:lpstr>
      <vt:lpstr>PowerPoint Presentation</vt:lpstr>
      <vt:lpstr>PowerPoint Presentation</vt:lpstr>
      <vt:lpstr>Priekšlikums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Ieva Osa</dc:creator>
  <cp:lastModifiedBy>Linda Pavlovska</cp:lastModifiedBy>
  <cp:revision>4</cp:revision>
  <dcterms:created xsi:type="dcterms:W3CDTF">2024-07-15T11:49:50Z</dcterms:created>
  <dcterms:modified xsi:type="dcterms:W3CDTF">2024-07-15T14:30:15Z</dcterms:modified>
</cp:coreProperties>
</file>