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A08925-1F66-4B32-E4AA-947B5BEFE545}"/>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8369154E-FA43-1023-E2B7-91B77EE65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BD191737-EBA9-67BF-48EA-98F7C894BE73}"/>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5" name="Kājenes vietturis 4">
            <a:extLst>
              <a:ext uri="{FF2B5EF4-FFF2-40B4-BE49-F238E27FC236}">
                <a16:creationId xmlns:a16="http://schemas.microsoft.com/office/drawing/2014/main" id="{2BFAEA71-9897-8395-1D46-49518E9AAC3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4BC7A50-A663-479F-4F67-A17574484C09}"/>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321210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C1C50E0-4F7C-BED6-9757-4976FFCE3295}"/>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19DCD0FA-1486-5A46-9E46-4295FAF35EFB}"/>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7128B189-C81B-4C2B-A5E0-F46CF0EC7639}"/>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5" name="Kājenes vietturis 4">
            <a:extLst>
              <a:ext uri="{FF2B5EF4-FFF2-40B4-BE49-F238E27FC236}">
                <a16:creationId xmlns:a16="http://schemas.microsoft.com/office/drawing/2014/main" id="{CE2D83D9-077E-5F92-BD94-0FBE049B530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111F1A0-77E4-1637-5A2E-8475BBE520C3}"/>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3683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BB86AE1C-47FF-40A6-03E3-5E8BB3DE3547}"/>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5D71B83B-8B73-9F15-277D-CFB0A639376F}"/>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297EB25-5324-3C06-9F34-0944060C7736}"/>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5" name="Kājenes vietturis 4">
            <a:extLst>
              <a:ext uri="{FF2B5EF4-FFF2-40B4-BE49-F238E27FC236}">
                <a16:creationId xmlns:a16="http://schemas.microsoft.com/office/drawing/2014/main" id="{0EB72577-4F78-D2C9-7090-3BEDDD16C6A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BEA41DF-2270-9C30-E2A0-6BB8348C2336}"/>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4619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2A8937C-DA2C-9289-0CB9-AC6D764F1D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EAB9118B-D102-73C7-2F19-90780964A2DF}"/>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F91FA05-2365-9771-83AF-465921BDA9A0}"/>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5" name="Kājenes vietturis 4">
            <a:extLst>
              <a:ext uri="{FF2B5EF4-FFF2-40B4-BE49-F238E27FC236}">
                <a16:creationId xmlns:a16="http://schemas.microsoft.com/office/drawing/2014/main" id="{FB686D31-643C-77A7-82E8-136C8853E91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CB745AC-5069-342C-515F-3D5A7E342C54}"/>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9918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4EDE5-7794-DD1F-82D0-589F71873103}"/>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2C81F1D5-BF35-6A3A-0B88-AE1C551E4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8DD0AE54-A97B-5AF6-FCEB-9D3B071C351B}"/>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5" name="Kājenes vietturis 4">
            <a:extLst>
              <a:ext uri="{FF2B5EF4-FFF2-40B4-BE49-F238E27FC236}">
                <a16:creationId xmlns:a16="http://schemas.microsoft.com/office/drawing/2014/main" id="{957A2F79-B8E8-5A64-24FB-DB91CDA0FBD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81A466D2-4A40-A416-FAAD-BFD3734F8FB6}"/>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19352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4159581-DC25-66FB-DD66-6475EBBF26B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8A1DFED9-330E-0F1F-1547-E7ADAA1D9C6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E2696975-5A31-47F6-2002-79A43DB9C956}"/>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5E135EA0-31D3-F112-F0D1-F80DC0802EAE}"/>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6" name="Kājenes vietturis 5">
            <a:extLst>
              <a:ext uri="{FF2B5EF4-FFF2-40B4-BE49-F238E27FC236}">
                <a16:creationId xmlns:a16="http://schemas.microsoft.com/office/drawing/2014/main" id="{ACB11B97-9954-2AA6-59D6-63CDD9E3C807}"/>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0528C9A2-AFF4-275D-A36F-00E9FAA7A2AD}"/>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58164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561D33-E7BB-115C-A9E1-5F8B9EB69104}"/>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D938DDD4-1AFC-3C48-C80E-821B7A206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7D8120E5-F4AC-A4A3-E4EA-CE095D8FDC5F}"/>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B93DD6F5-D8F3-ABAB-1481-457D25F1C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5173245D-5BBC-B7EB-B58E-B455B561D23D}"/>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F147233C-F5E1-B845-B4B5-FE075D5BCEB4}"/>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8" name="Kājenes vietturis 7">
            <a:extLst>
              <a:ext uri="{FF2B5EF4-FFF2-40B4-BE49-F238E27FC236}">
                <a16:creationId xmlns:a16="http://schemas.microsoft.com/office/drawing/2014/main" id="{6E7E7D7C-333D-948A-85B6-26F487E8958B}"/>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79A88517-76FE-BD6B-6926-2149CD59CD28}"/>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317470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F0231C-2D43-C443-A5BD-5623DFC0969F}"/>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03296FB6-38B9-A8DF-1C16-49E2800E5536}"/>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4" name="Kājenes vietturis 3">
            <a:extLst>
              <a:ext uri="{FF2B5EF4-FFF2-40B4-BE49-F238E27FC236}">
                <a16:creationId xmlns:a16="http://schemas.microsoft.com/office/drawing/2014/main" id="{DFCBCD86-110C-0C5C-20AE-71E104267FCF}"/>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1D707311-3EEC-4495-7746-518ADCEFBAA0}"/>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42823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9162C1F6-354E-CAC6-E34B-1C31B46DC300}"/>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3" name="Kājenes vietturis 2">
            <a:extLst>
              <a:ext uri="{FF2B5EF4-FFF2-40B4-BE49-F238E27FC236}">
                <a16:creationId xmlns:a16="http://schemas.microsoft.com/office/drawing/2014/main" id="{BCD254C1-5674-5BA1-67B0-95ECF59EF627}"/>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B71A31A-D574-A8AD-D2C4-F8AB523698DB}"/>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390637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A9FDA0-FC60-8510-28A3-6D82BAF82AC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97DA13FE-C90A-C4BB-A075-9886A1465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714FD061-AB75-D761-161C-D9739D154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61BFC27-DC13-7FCD-FF9C-CC236680E7B6}"/>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6" name="Kājenes vietturis 5">
            <a:extLst>
              <a:ext uri="{FF2B5EF4-FFF2-40B4-BE49-F238E27FC236}">
                <a16:creationId xmlns:a16="http://schemas.microsoft.com/office/drawing/2014/main" id="{AC29E641-09B1-9960-030A-AD610A2554E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4F81860-9E95-2A29-08A7-B03D45916158}"/>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139948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315DF5B-F9D7-2D45-6851-B68352D18DFD}"/>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96F4D7D0-1425-E698-69FD-E5760D38E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DC92ECD5-2509-25B4-F0C1-339818629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1A2CE73-ACA3-B2B7-6332-FADD02216429}"/>
              </a:ext>
            </a:extLst>
          </p:cNvPr>
          <p:cNvSpPr>
            <a:spLocks noGrp="1"/>
          </p:cNvSpPr>
          <p:nvPr>
            <p:ph type="dt" sz="half" idx="10"/>
          </p:nvPr>
        </p:nvSpPr>
        <p:spPr/>
        <p:txBody>
          <a:bodyPr/>
          <a:lstStyle/>
          <a:p>
            <a:fld id="{8398AAF0-10A0-4A9A-81DF-74035C8DBEA2}" type="datetimeFigureOut">
              <a:rPr lang="lv-LV" smtClean="0"/>
              <a:t>16.09.2024</a:t>
            </a:fld>
            <a:endParaRPr lang="lv-LV"/>
          </a:p>
        </p:txBody>
      </p:sp>
      <p:sp>
        <p:nvSpPr>
          <p:cNvPr id="6" name="Kājenes vietturis 5">
            <a:extLst>
              <a:ext uri="{FF2B5EF4-FFF2-40B4-BE49-F238E27FC236}">
                <a16:creationId xmlns:a16="http://schemas.microsoft.com/office/drawing/2014/main" id="{2B2FE76D-975E-9311-41F2-24F20B80518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4A5D7A2E-D905-EF50-1C77-1FB1EB3B37B9}"/>
              </a:ext>
            </a:extLst>
          </p:cNvPr>
          <p:cNvSpPr>
            <a:spLocks noGrp="1"/>
          </p:cNvSpPr>
          <p:nvPr>
            <p:ph type="sldNum" sz="quarter" idx="12"/>
          </p:nvPr>
        </p:nvSpPr>
        <p:spPr/>
        <p:txBody>
          <a:bodyPr/>
          <a:lstStyle/>
          <a:p>
            <a:fld id="{A5CB8756-A1F4-4128-8123-DDBAF6821360}" type="slidenum">
              <a:rPr lang="lv-LV" smtClean="0"/>
              <a:t>‹#›</a:t>
            </a:fld>
            <a:endParaRPr lang="lv-LV"/>
          </a:p>
        </p:txBody>
      </p:sp>
    </p:spTree>
    <p:extLst>
      <p:ext uri="{BB962C8B-B14F-4D97-AF65-F5344CB8AC3E}">
        <p14:creationId xmlns:p14="http://schemas.microsoft.com/office/powerpoint/2010/main" val="312438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5455D91A-EF1E-5472-CAF3-1B5A03155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5FF5B8EC-2028-0C0D-A56F-386D9F24F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C756B28-D22B-7EEA-5A7A-C4B29E2CD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8AAF0-10A0-4A9A-81DF-74035C8DBEA2}" type="datetimeFigureOut">
              <a:rPr lang="lv-LV" smtClean="0"/>
              <a:t>16.09.2024</a:t>
            </a:fld>
            <a:endParaRPr lang="lv-LV"/>
          </a:p>
        </p:txBody>
      </p:sp>
      <p:sp>
        <p:nvSpPr>
          <p:cNvPr id="5" name="Kājenes vietturis 4">
            <a:extLst>
              <a:ext uri="{FF2B5EF4-FFF2-40B4-BE49-F238E27FC236}">
                <a16:creationId xmlns:a16="http://schemas.microsoft.com/office/drawing/2014/main" id="{B39F9FBB-1BC4-6D8E-5EDB-7A8091A9B2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F814A169-A159-2AC7-7CCE-87389AC3F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B8756-A1F4-4128-8123-DDBAF6821360}" type="slidenum">
              <a:rPr lang="lv-LV" smtClean="0"/>
              <a:t>‹#›</a:t>
            </a:fld>
            <a:endParaRPr lang="lv-LV"/>
          </a:p>
        </p:txBody>
      </p:sp>
    </p:spTree>
    <p:extLst>
      <p:ext uri="{BB962C8B-B14F-4D97-AF65-F5344CB8AC3E}">
        <p14:creationId xmlns:p14="http://schemas.microsoft.com/office/powerpoint/2010/main" val="264305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11E39FD9-79D4-4F52-1A6C-8D0FACBA4B70}"/>
              </a:ext>
            </a:extLst>
          </p:cNvPr>
          <p:cNvPicPr>
            <a:picLocks noChangeAspect="1"/>
          </p:cNvPicPr>
          <p:nvPr/>
        </p:nvPicPr>
        <p:blipFill>
          <a:blip r:embed="rId2"/>
          <a:stretch>
            <a:fillRect/>
          </a:stretch>
        </p:blipFill>
        <p:spPr>
          <a:xfrm>
            <a:off x="423047" y="419325"/>
            <a:ext cx="3215892" cy="3098032"/>
          </a:xfrm>
          <a:prstGeom prst="rect">
            <a:avLst/>
          </a:prstGeom>
        </p:spPr>
      </p:pic>
      <p:sp>
        <p:nvSpPr>
          <p:cNvPr id="2" name="Virsraksts 1">
            <a:extLst>
              <a:ext uri="{FF2B5EF4-FFF2-40B4-BE49-F238E27FC236}">
                <a16:creationId xmlns:a16="http://schemas.microsoft.com/office/drawing/2014/main" id="{ABE5F731-C67A-18BB-E5ED-D3BF514E96B8}"/>
              </a:ext>
            </a:extLst>
          </p:cNvPr>
          <p:cNvSpPr>
            <a:spLocks noGrp="1"/>
          </p:cNvSpPr>
          <p:nvPr>
            <p:ph type="ctrTitle"/>
          </p:nvPr>
        </p:nvSpPr>
        <p:spPr>
          <a:xfrm>
            <a:off x="3890864" y="1968341"/>
            <a:ext cx="7971453" cy="2387600"/>
          </a:xfrm>
        </p:spPr>
        <p:txBody>
          <a:bodyPr>
            <a:normAutofit fontScale="90000"/>
          </a:bodyPr>
          <a:lstStyle/>
          <a:p>
            <a:pPr algn="r"/>
            <a:r>
              <a:rPr lang="lv-LV" dirty="0"/>
              <a:t>Ziņojums </a:t>
            </a:r>
            <a:br>
              <a:rPr lang="lv-LV" dirty="0"/>
            </a:br>
            <a:r>
              <a:rPr lang="lv-LV" dirty="0"/>
              <a:t>par Ādažu novada bērnu un jauniešu nometnēm 2024.gada vasaras skolēnu brīvlaikā </a:t>
            </a:r>
          </a:p>
        </p:txBody>
      </p:sp>
      <p:sp>
        <p:nvSpPr>
          <p:cNvPr id="3" name="Apakšvirsraksts 2">
            <a:extLst>
              <a:ext uri="{FF2B5EF4-FFF2-40B4-BE49-F238E27FC236}">
                <a16:creationId xmlns:a16="http://schemas.microsoft.com/office/drawing/2014/main" id="{A8FEC9E5-8E95-1517-FA41-1611CEF3884C}"/>
              </a:ext>
            </a:extLst>
          </p:cNvPr>
          <p:cNvSpPr>
            <a:spLocks noGrp="1"/>
          </p:cNvSpPr>
          <p:nvPr>
            <p:ph type="subTitle" idx="1"/>
          </p:nvPr>
        </p:nvSpPr>
        <p:spPr>
          <a:xfrm>
            <a:off x="8593495" y="5178912"/>
            <a:ext cx="3380792" cy="1109921"/>
          </a:xfrm>
        </p:spPr>
        <p:txBody>
          <a:bodyPr>
            <a:normAutofit fontScale="92500" lnSpcReduction="10000"/>
          </a:bodyPr>
          <a:lstStyle/>
          <a:p>
            <a:pPr algn="r"/>
            <a:r>
              <a:rPr lang="lv-LV" dirty="0"/>
              <a:t>Sagatavoja interešu izglītības koordinatore </a:t>
            </a:r>
          </a:p>
          <a:p>
            <a:pPr algn="r"/>
            <a:r>
              <a:rPr lang="lv-LV" dirty="0"/>
              <a:t>Alise Timermane - </a:t>
            </a:r>
            <a:r>
              <a:rPr lang="lv-LV" dirty="0" err="1"/>
              <a:t>Legzdiņa</a:t>
            </a:r>
            <a:endParaRPr lang="lv-LV" dirty="0"/>
          </a:p>
        </p:txBody>
      </p:sp>
    </p:spTree>
    <p:extLst>
      <p:ext uri="{BB962C8B-B14F-4D97-AF65-F5344CB8AC3E}">
        <p14:creationId xmlns:p14="http://schemas.microsoft.com/office/powerpoint/2010/main" val="181752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E5F731-C67A-18BB-E5ED-D3BF514E96B8}"/>
              </a:ext>
            </a:extLst>
          </p:cNvPr>
          <p:cNvSpPr>
            <a:spLocks noGrp="1"/>
          </p:cNvSpPr>
          <p:nvPr>
            <p:ph type="ctrTitle"/>
          </p:nvPr>
        </p:nvSpPr>
        <p:spPr>
          <a:xfrm>
            <a:off x="447676" y="0"/>
            <a:ext cx="11363324" cy="2305050"/>
          </a:xfrm>
        </p:spPr>
        <p:txBody>
          <a:bodyPr>
            <a:normAutofit/>
          </a:bodyPr>
          <a:lstStyle/>
          <a:p>
            <a:r>
              <a:rPr lang="lv-LV" sz="4000" dirty="0"/>
              <a:t>Ādažu novada līdzfinansētās nometnes  </a:t>
            </a:r>
            <a:br>
              <a:rPr lang="lv-LV" sz="4000" dirty="0"/>
            </a:br>
            <a:r>
              <a:rPr lang="lv-LV" sz="4000" dirty="0"/>
              <a:t>2024. gada vasarā </a:t>
            </a:r>
            <a:br>
              <a:rPr lang="lv-LV" sz="4000" dirty="0"/>
            </a:br>
            <a:endParaRPr lang="lv-LV" sz="4000" dirty="0"/>
          </a:p>
        </p:txBody>
      </p:sp>
      <p:graphicFrame>
        <p:nvGraphicFramePr>
          <p:cNvPr id="5" name="Tabula 4">
            <a:extLst>
              <a:ext uri="{FF2B5EF4-FFF2-40B4-BE49-F238E27FC236}">
                <a16:creationId xmlns:a16="http://schemas.microsoft.com/office/drawing/2014/main" id="{182AC1BA-E8D0-2BCB-C749-BBA4B257DD3D}"/>
              </a:ext>
            </a:extLst>
          </p:cNvPr>
          <p:cNvGraphicFramePr>
            <a:graphicFrameLocks noGrp="1"/>
          </p:cNvGraphicFramePr>
          <p:nvPr>
            <p:extLst>
              <p:ext uri="{D42A27DB-BD31-4B8C-83A1-F6EECF244321}">
                <p14:modId xmlns:p14="http://schemas.microsoft.com/office/powerpoint/2010/main" val="1666243784"/>
              </p:ext>
            </p:extLst>
          </p:nvPr>
        </p:nvGraphicFramePr>
        <p:xfrm>
          <a:off x="304800" y="2000248"/>
          <a:ext cx="11649075" cy="3790950"/>
        </p:xfrm>
        <a:graphic>
          <a:graphicData uri="http://schemas.openxmlformats.org/drawingml/2006/table">
            <a:tbl>
              <a:tblPr firstRow="1" firstCol="1" bandRow="1">
                <a:tableStyleId>{5C22544A-7EE6-4342-B048-85BDC9FD1C3A}</a:tableStyleId>
              </a:tblPr>
              <a:tblGrid>
                <a:gridCol w="1962304">
                  <a:extLst>
                    <a:ext uri="{9D8B030D-6E8A-4147-A177-3AD203B41FA5}">
                      <a16:colId xmlns:a16="http://schemas.microsoft.com/office/drawing/2014/main" val="2487621583"/>
                    </a:ext>
                  </a:extLst>
                </a:gridCol>
                <a:gridCol w="2112234">
                  <a:extLst>
                    <a:ext uri="{9D8B030D-6E8A-4147-A177-3AD203B41FA5}">
                      <a16:colId xmlns:a16="http://schemas.microsoft.com/office/drawing/2014/main" val="2233587171"/>
                    </a:ext>
                  </a:extLst>
                </a:gridCol>
                <a:gridCol w="2494858">
                  <a:extLst>
                    <a:ext uri="{9D8B030D-6E8A-4147-A177-3AD203B41FA5}">
                      <a16:colId xmlns:a16="http://schemas.microsoft.com/office/drawing/2014/main" val="4053537964"/>
                    </a:ext>
                  </a:extLst>
                </a:gridCol>
                <a:gridCol w="2463674">
                  <a:extLst>
                    <a:ext uri="{9D8B030D-6E8A-4147-A177-3AD203B41FA5}">
                      <a16:colId xmlns:a16="http://schemas.microsoft.com/office/drawing/2014/main" val="237721468"/>
                    </a:ext>
                  </a:extLst>
                </a:gridCol>
                <a:gridCol w="2616005">
                  <a:extLst>
                    <a:ext uri="{9D8B030D-6E8A-4147-A177-3AD203B41FA5}">
                      <a16:colId xmlns:a16="http://schemas.microsoft.com/office/drawing/2014/main" val="253876714"/>
                    </a:ext>
                  </a:extLst>
                </a:gridCol>
              </a:tblGrid>
              <a:tr h="900819">
                <a:tc>
                  <a:txBody>
                    <a:bodyPr/>
                    <a:lstStyle/>
                    <a:p>
                      <a:pPr algn="just">
                        <a:spcAft>
                          <a:spcPts val="600"/>
                        </a:spcAft>
                      </a:pPr>
                      <a:r>
                        <a:rPr lang="lv-LV" sz="2400" kern="100">
                          <a:effectLst/>
                        </a:rPr>
                        <a:t>Nometnes tips</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Nometņu skaits</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Nometnes dalībnieku skaits</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Vecums (gadi)</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Pašvaldības līdzfinansējums </a:t>
                      </a:r>
                      <a:endParaRPr lang="lv-LV" sz="24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94644118"/>
                  </a:ext>
                </a:extLst>
              </a:tr>
              <a:tr h="900819">
                <a:tc>
                  <a:txBody>
                    <a:bodyPr/>
                    <a:lstStyle/>
                    <a:p>
                      <a:pPr algn="just">
                        <a:spcAft>
                          <a:spcPts val="600"/>
                        </a:spcAft>
                      </a:pPr>
                      <a:r>
                        <a:rPr lang="lv-LV" sz="2400" kern="100">
                          <a:effectLst/>
                        </a:rPr>
                        <a:t>Vasaras diennakts</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8</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147</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8-17</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16 840 euro</a:t>
                      </a:r>
                      <a:endParaRPr lang="lv-LV" sz="24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36472153"/>
                  </a:ext>
                </a:extLst>
              </a:tr>
              <a:tr h="1088492">
                <a:tc>
                  <a:txBody>
                    <a:bodyPr/>
                    <a:lstStyle/>
                    <a:p>
                      <a:pPr algn="just">
                        <a:spcAft>
                          <a:spcPts val="600"/>
                        </a:spcAft>
                      </a:pPr>
                      <a:r>
                        <a:rPr lang="lv-LV" sz="2400" kern="100">
                          <a:effectLst/>
                        </a:rPr>
                        <a:t>Vasaras dienas</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18</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256</a:t>
                      </a:r>
                    </a:p>
                    <a:p>
                      <a:pPr algn="just">
                        <a:spcAft>
                          <a:spcPts val="600"/>
                        </a:spcAft>
                      </a:pPr>
                      <a:r>
                        <a:rPr lang="lv-LV" sz="2400" kern="100" dirty="0">
                          <a:effectLst/>
                        </a:rPr>
                        <a:t>100</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000" kern="100" dirty="0">
                          <a:effectLst/>
                        </a:rPr>
                        <a:t>13 nometnes 7-9</a:t>
                      </a:r>
                    </a:p>
                    <a:p>
                      <a:pPr algn="just">
                        <a:spcAft>
                          <a:spcPts val="600"/>
                        </a:spcAft>
                      </a:pPr>
                      <a:r>
                        <a:rPr lang="lv-LV" sz="2000" kern="100" dirty="0">
                          <a:effectLst/>
                        </a:rPr>
                        <a:t>5 nometnes 10-12</a:t>
                      </a:r>
                      <a:endParaRPr lang="lv-LV" sz="20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16 451 euro</a:t>
                      </a:r>
                      <a:endParaRPr lang="lv-LV" sz="24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28171885"/>
                  </a:ext>
                </a:extLst>
              </a:tr>
              <a:tr h="450410">
                <a:tc>
                  <a:txBody>
                    <a:bodyPr/>
                    <a:lstStyle/>
                    <a:p>
                      <a:pPr algn="just">
                        <a:spcAft>
                          <a:spcPts val="600"/>
                        </a:spcAft>
                      </a:pPr>
                      <a:r>
                        <a:rPr lang="lv-LV" sz="2400" kern="100">
                          <a:effectLst/>
                        </a:rPr>
                        <a:t>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 </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 </a:t>
                      </a:r>
                      <a:endParaRPr lang="lv-LV" sz="2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84734390"/>
                  </a:ext>
                </a:extLst>
              </a:tr>
              <a:tr h="450410">
                <a:tc>
                  <a:txBody>
                    <a:bodyPr/>
                    <a:lstStyle/>
                    <a:p>
                      <a:pPr algn="just">
                        <a:spcAft>
                          <a:spcPts val="600"/>
                        </a:spcAft>
                      </a:pPr>
                      <a:r>
                        <a:rPr lang="lv-LV" sz="2400" kern="100" dirty="0">
                          <a:effectLst/>
                        </a:rPr>
                        <a:t>Kopā:</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26</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503 </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 </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33 291 </a:t>
                      </a:r>
                      <a:r>
                        <a:rPr lang="lv-LV" sz="2400" kern="100" dirty="0" err="1">
                          <a:effectLst/>
                        </a:rPr>
                        <a:t>euro</a:t>
                      </a:r>
                      <a:endParaRPr lang="lv-LV" sz="2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5565235"/>
                  </a:ext>
                </a:extLst>
              </a:tr>
            </a:tbl>
          </a:graphicData>
        </a:graphic>
      </p:graphicFrame>
      <p:sp>
        <p:nvSpPr>
          <p:cNvPr id="6" name="TextBox 5">
            <a:extLst>
              <a:ext uri="{FF2B5EF4-FFF2-40B4-BE49-F238E27FC236}">
                <a16:creationId xmlns:a16="http://schemas.microsoft.com/office/drawing/2014/main" id="{06194326-DF0B-9499-3B6A-93B8BBFE2859}"/>
              </a:ext>
            </a:extLst>
          </p:cNvPr>
          <p:cNvSpPr txBox="1"/>
          <p:nvPr/>
        </p:nvSpPr>
        <p:spPr>
          <a:xfrm>
            <a:off x="304800" y="5953125"/>
            <a:ext cx="11649075" cy="923330"/>
          </a:xfrm>
          <a:prstGeom prst="rect">
            <a:avLst/>
          </a:prstGeom>
          <a:noFill/>
        </p:spPr>
        <p:txBody>
          <a:bodyPr wrap="square" rtlCol="0">
            <a:spAutoFit/>
          </a:bodyPr>
          <a:lstStyle/>
          <a:p>
            <a:r>
              <a:rPr lang="lv-LV" kern="0" dirty="0">
                <a:latin typeface="Times New Roman" panose="02020603050405020304" pitchFamily="18" charset="0"/>
                <a:ea typeface="Calibri" panose="020F0502020204030204" pitchFamily="34" charset="0"/>
              </a:rPr>
              <a:t>B</a:t>
            </a:r>
            <a:r>
              <a:rPr lang="lv-LV" sz="1800" kern="0" dirty="0">
                <a:effectLst/>
                <a:latin typeface="Times New Roman" panose="02020603050405020304" pitchFamily="18" charset="0"/>
                <a:ea typeface="Calibri" panose="020F0502020204030204" pitchFamily="34" charset="0"/>
              </a:rPr>
              <a:t>ērnam no ģimenēm, kurām noteikts maznodrošinātas vai trūcīgas mājsaimniecības statuss Pašvaldības līdzfinansējums dienas nometnē tika nodrošināts 100 % apmērā. </a:t>
            </a:r>
            <a:r>
              <a:rPr lang="lv-LV" sz="1800" b="1" kern="0" dirty="0">
                <a:effectLst/>
                <a:latin typeface="Times New Roman" panose="02020603050405020304" pitchFamily="18" charset="0"/>
                <a:ea typeface="Calibri" panose="020F0502020204030204" pitchFamily="34" charset="0"/>
              </a:rPr>
              <a:t>Šovasar dienas nometnei finansējumu saņēma 6 bērni, kuri varēja piedalīties bez maksas par </a:t>
            </a:r>
            <a:r>
              <a:rPr lang="lv-LV" b="1" kern="0" dirty="0">
                <a:latin typeface="Times New Roman" panose="02020603050405020304" pitchFamily="18" charset="0"/>
                <a:ea typeface="Calibri" panose="020F0502020204030204" pitchFamily="34" charset="0"/>
              </a:rPr>
              <a:t>k</a:t>
            </a:r>
            <a:r>
              <a:rPr lang="lv-LV" sz="1800" b="1" kern="0" dirty="0">
                <a:effectLst/>
                <a:latin typeface="Times New Roman" panose="02020603050405020304" pitchFamily="18" charset="0"/>
                <a:ea typeface="Calibri" panose="020F0502020204030204" pitchFamily="34" charset="0"/>
              </a:rPr>
              <a:t>opējo summu  480 </a:t>
            </a:r>
            <a:r>
              <a:rPr lang="lv-LV" sz="1800" b="1" i="1" kern="0" dirty="0" err="1">
                <a:effectLst/>
                <a:latin typeface="Times New Roman" panose="02020603050405020304" pitchFamily="18" charset="0"/>
                <a:ea typeface="Calibri" panose="020F0502020204030204" pitchFamily="34" charset="0"/>
              </a:rPr>
              <a:t>euro</a:t>
            </a:r>
            <a:r>
              <a:rPr lang="lv-LV" sz="1800" b="1" kern="0" dirty="0">
                <a:effectLst/>
                <a:latin typeface="Times New Roman" panose="02020603050405020304" pitchFamily="18" charset="0"/>
                <a:ea typeface="Calibri" panose="020F0502020204030204" pitchFamily="34" charset="0"/>
              </a:rPr>
              <a:t>. </a:t>
            </a:r>
            <a:endParaRPr lang="lv-LV" dirty="0"/>
          </a:p>
        </p:txBody>
      </p:sp>
    </p:spTree>
    <p:extLst>
      <p:ext uri="{BB962C8B-B14F-4D97-AF65-F5344CB8AC3E}">
        <p14:creationId xmlns:p14="http://schemas.microsoft.com/office/powerpoint/2010/main" val="332228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E5F731-C67A-18BB-E5ED-D3BF514E96B8}"/>
              </a:ext>
            </a:extLst>
          </p:cNvPr>
          <p:cNvSpPr>
            <a:spLocks noGrp="1"/>
          </p:cNvSpPr>
          <p:nvPr>
            <p:ph type="ctrTitle"/>
          </p:nvPr>
        </p:nvSpPr>
        <p:spPr>
          <a:xfrm>
            <a:off x="447676" y="1009650"/>
            <a:ext cx="11363324" cy="1295400"/>
          </a:xfrm>
        </p:spPr>
        <p:txBody>
          <a:bodyPr>
            <a:normAutofit fontScale="90000"/>
          </a:bodyPr>
          <a:lstStyle/>
          <a:p>
            <a:pPr algn="ctr">
              <a:spcAft>
                <a:spcPts val="600"/>
              </a:spcAft>
            </a:pPr>
            <a:br>
              <a:rPr lang="lv-LV" sz="4000" dirty="0">
                <a:effectLst/>
                <a:latin typeface="Times New Roman" panose="02020603050405020304" pitchFamily="18" charset="0"/>
                <a:ea typeface="Calibri" panose="020F0502020204030204" pitchFamily="34" charset="0"/>
              </a:rPr>
            </a:br>
            <a:br>
              <a:rPr lang="lv-LV" sz="4000" dirty="0">
                <a:effectLst/>
                <a:latin typeface="Times New Roman" panose="02020603050405020304" pitchFamily="18" charset="0"/>
                <a:ea typeface="Calibri" panose="020F0502020204030204" pitchFamily="34" charset="0"/>
              </a:rPr>
            </a:br>
            <a:r>
              <a:rPr lang="lv-LV" sz="4000" dirty="0">
                <a:effectLst/>
                <a:latin typeface="Times New Roman" panose="02020603050405020304" pitchFamily="18" charset="0"/>
                <a:ea typeface="Calibri" panose="020F0502020204030204" pitchFamily="34" charset="0"/>
              </a:rPr>
              <a:t>Dalība projektā “Atbalsts Ukrainas un Latvijas bērnu un jauniešu nometnēm”</a:t>
            </a:r>
            <a:br>
              <a:rPr lang="lv-LV" sz="4000" dirty="0">
                <a:effectLst/>
                <a:latin typeface="Times New Roman" panose="02020603050405020304" pitchFamily="18" charset="0"/>
                <a:ea typeface="Calibri" panose="020F0502020204030204" pitchFamily="34" charset="0"/>
              </a:rPr>
            </a:br>
            <a:br>
              <a:rPr lang="lv-LV" sz="4000" dirty="0"/>
            </a:br>
            <a:endParaRPr lang="lv-LV" sz="4000" dirty="0"/>
          </a:p>
        </p:txBody>
      </p:sp>
      <p:sp>
        <p:nvSpPr>
          <p:cNvPr id="3" name="TextBox 2">
            <a:extLst>
              <a:ext uri="{FF2B5EF4-FFF2-40B4-BE49-F238E27FC236}">
                <a16:creationId xmlns:a16="http://schemas.microsoft.com/office/drawing/2014/main" id="{E2A10DD5-4DEC-B908-3160-5A7709C0046F}"/>
              </a:ext>
            </a:extLst>
          </p:cNvPr>
          <p:cNvSpPr txBox="1"/>
          <p:nvPr/>
        </p:nvSpPr>
        <p:spPr>
          <a:xfrm>
            <a:off x="238125" y="1257669"/>
            <a:ext cx="11715750" cy="4391025"/>
          </a:xfrm>
          <a:prstGeom prst="rect">
            <a:avLst/>
          </a:prstGeom>
          <a:noFill/>
        </p:spPr>
        <p:txBody>
          <a:bodyPr wrap="square" rtlCol="0">
            <a:spAutoFit/>
          </a:bodyPr>
          <a:lstStyle/>
          <a:p>
            <a:endParaRPr lang="lv-LV" dirty="0"/>
          </a:p>
        </p:txBody>
      </p:sp>
      <p:graphicFrame>
        <p:nvGraphicFramePr>
          <p:cNvPr id="4" name="Tabula 3">
            <a:extLst>
              <a:ext uri="{FF2B5EF4-FFF2-40B4-BE49-F238E27FC236}">
                <a16:creationId xmlns:a16="http://schemas.microsoft.com/office/drawing/2014/main" id="{D27C79B3-56C6-3FBD-EF83-1DFB83747BAC}"/>
              </a:ext>
            </a:extLst>
          </p:cNvPr>
          <p:cNvGraphicFramePr>
            <a:graphicFrameLocks noGrp="1"/>
          </p:cNvGraphicFramePr>
          <p:nvPr>
            <p:extLst>
              <p:ext uri="{D42A27DB-BD31-4B8C-83A1-F6EECF244321}">
                <p14:modId xmlns:p14="http://schemas.microsoft.com/office/powerpoint/2010/main" val="835567216"/>
              </p:ext>
            </p:extLst>
          </p:nvPr>
        </p:nvGraphicFramePr>
        <p:xfrm>
          <a:off x="90488" y="1924419"/>
          <a:ext cx="12011024" cy="2819769"/>
        </p:xfrm>
        <a:graphic>
          <a:graphicData uri="http://schemas.openxmlformats.org/drawingml/2006/table">
            <a:tbl>
              <a:tblPr firstRow="1" firstCol="1" bandRow="1">
                <a:tableStyleId>{5C22544A-7EE6-4342-B048-85BDC9FD1C3A}</a:tableStyleId>
              </a:tblPr>
              <a:tblGrid>
                <a:gridCol w="2023274">
                  <a:extLst>
                    <a:ext uri="{9D8B030D-6E8A-4147-A177-3AD203B41FA5}">
                      <a16:colId xmlns:a16="http://schemas.microsoft.com/office/drawing/2014/main" val="3447908599"/>
                    </a:ext>
                  </a:extLst>
                </a:gridCol>
                <a:gridCol w="2177864">
                  <a:extLst>
                    <a:ext uri="{9D8B030D-6E8A-4147-A177-3AD203B41FA5}">
                      <a16:colId xmlns:a16="http://schemas.microsoft.com/office/drawing/2014/main" val="615827969"/>
                    </a:ext>
                  </a:extLst>
                </a:gridCol>
                <a:gridCol w="2572377">
                  <a:extLst>
                    <a:ext uri="{9D8B030D-6E8A-4147-A177-3AD203B41FA5}">
                      <a16:colId xmlns:a16="http://schemas.microsoft.com/office/drawing/2014/main" val="47592246"/>
                    </a:ext>
                  </a:extLst>
                </a:gridCol>
                <a:gridCol w="2540223">
                  <a:extLst>
                    <a:ext uri="{9D8B030D-6E8A-4147-A177-3AD203B41FA5}">
                      <a16:colId xmlns:a16="http://schemas.microsoft.com/office/drawing/2014/main" val="3440460239"/>
                    </a:ext>
                  </a:extLst>
                </a:gridCol>
                <a:gridCol w="2697286">
                  <a:extLst>
                    <a:ext uri="{9D8B030D-6E8A-4147-A177-3AD203B41FA5}">
                      <a16:colId xmlns:a16="http://schemas.microsoft.com/office/drawing/2014/main" val="2255064625"/>
                    </a:ext>
                  </a:extLst>
                </a:gridCol>
              </a:tblGrid>
              <a:tr h="302526">
                <a:tc>
                  <a:txBody>
                    <a:bodyPr/>
                    <a:lstStyle/>
                    <a:p>
                      <a:pPr algn="just">
                        <a:spcAft>
                          <a:spcPts val="600"/>
                        </a:spcAft>
                      </a:pPr>
                      <a:r>
                        <a:rPr lang="lv-LV" sz="2400" kern="100" dirty="0">
                          <a:effectLst/>
                        </a:rPr>
                        <a:t>Nometnes tips</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Nometņu skaits</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Nometnes dalībnieku skaits</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Vecums (gadi)</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Valsts 100 % finansējums</a:t>
                      </a:r>
                      <a:endParaRPr lang="lv-LV" sz="2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750646382"/>
                  </a:ext>
                </a:extLst>
              </a:tr>
              <a:tr h="1615438">
                <a:tc>
                  <a:txBody>
                    <a:bodyPr/>
                    <a:lstStyle/>
                    <a:p>
                      <a:pPr algn="just">
                        <a:spcAft>
                          <a:spcPts val="600"/>
                        </a:spcAft>
                      </a:pPr>
                      <a:r>
                        <a:rPr lang="lv-LV" sz="2400" kern="100" dirty="0">
                          <a:effectLst/>
                        </a:rPr>
                        <a:t>Dienas</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1</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14 </a:t>
                      </a:r>
                    </a:p>
                    <a:p>
                      <a:pPr algn="just">
                        <a:spcAft>
                          <a:spcPts val="600"/>
                        </a:spcAft>
                      </a:pPr>
                      <a:r>
                        <a:rPr lang="lv-LV" sz="2400" kern="100" dirty="0">
                          <a:effectLst/>
                        </a:rPr>
                        <a:t>(7 Ukrainas un 7 Latvijas bērni)</a:t>
                      </a:r>
                      <a:endParaRPr lang="lv-LV" sz="24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7-12</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3220 euro</a:t>
                      </a:r>
                      <a:endParaRPr lang="lv-LV" sz="24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42939117"/>
                  </a:ext>
                </a:extLst>
              </a:tr>
              <a:tr h="472811">
                <a:tc>
                  <a:txBody>
                    <a:bodyPr/>
                    <a:lstStyle/>
                    <a:p>
                      <a:pPr algn="just">
                        <a:spcAft>
                          <a:spcPts val="600"/>
                        </a:spcAft>
                      </a:pPr>
                      <a:r>
                        <a:rPr lang="lv-LV" sz="2400" kern="100">
                          <a:effectLst/>
                        </a:rPr>
                        <a:t>Kopā: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a:effectLst/>
                        </a:rPr>
                        <a:t> </a:t>
                      </a:r>
                      <a:endParaRPr lang="lv-LV" sz="2400" kern="100">
                        <a:effectLst/>
                        <a:latin typeface="Times New Roman" panose="02020603050405020304" pitchFamily="18" charset="0"/>
                        <a:ea typeface="Calibri" panose="020F0502020204030204" pitchFamily="34" charset="0"/>
                      </a:endParaRPr>
                    </a:p>
                  </a:txBody>
                  <a:tcPr marL="68580" marR="68580" marT="0" marB="0"/>
                </a:tc>
                <a:tc>
                  <a:txBody>
                    <a:bodyPr/>
                    <a:lstStyle/>
                    <a:p>
                      <a:pPr algn="just">
                        <a:spcAft>
                          <a:spcPts val="600"/>
                        </a:spcAft>
                      </a:pPr>
                      <a:r>
                        <a:rPr lang="lv-LV" sz="2400" kern="100" dirty="0">
                          <a:effectLst/>
                        </a:rPr>
                        <a:t>3220 </a:t>
                      </a:r>
                      <a:r>
                        <a:rPr lang="lv-LV" sz="2400" kern="100" dirty="0" err="1">
                          <a:effectLst/>
                        </a:rPr>
                        <a:t>euro</a:t>
                      </a:r>
                      <a:endParaRPr lang="lv-LV" sz="24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89287821"/>
                  </a:ext>
                </a:extLst>
              </a:tr>
            </a:tbl>
          </a:graphicData>
        </a:graphic>
      </p:graphicFrame>
      <p:sp>
        <p:nvSpPr>
          <p:cNvPr id="13" name="TextBox 12">
            <a:extLst>
              <a:ext uri="{FF2B5EF4-FFF2-40B4-BE49-F238E27FC236}">
                <a16:creationId xmlns:a16="http://schemas.microsoft.com/office/drawing/2014/main" id="{21BE2098-600D-194F-498F-C305CB84EF98}"/>
              </a:ext>
            </a:extLst>
          </p:cNvPr>
          <p:cNvSpPr txBox="1"/>
          <p:nvPr/>
        </p:nvSpPr>
        <p:spPr>
          <a:xfrm>
            <a:off x="90488" y="5391150"/>
            <a:ext cx="11863387" cy="723275"/>
          </a:xfrm>
          <a:prstGeom prst="rect">
            <a:avLst/>
          </a:prstGeom>
          <a:noFill/>
        </p:spPr>
        <p:txBody>
          <a:bodyPr wrap="square" rtlCol="0">
            <a:spAutoFit/>
          </a:bodyPr>
          <a:lstStyle/>
          <a:p>
            <a:pPr algn="just">
              <a:spcAft>
                <a:spcPts val="600"/>
              </a:spcAft>
            </a:pPr>
            <a:r>
              <a:rPr lang="lv-LV" sz="1800">
                <a:effectLst/>
                <a:latin typeface="Times New Roman" panose="02020603050405020304" pitchFamily="18" charset="0"/>
                <a:ea typeface="Calibri" panose="020F0502020204030204" pitchFamily="34" charset="0"/>
              </a:rPr>
              <a:t>Nometni īstenoja biedrība “Inovatīvās izglītības attīstības biedrība”</a:t>
            </a:r>
          </a:p>
          <a:p>
            <a:r>
              <a:rPr lang="lv-LV" sz="1800" kern="0">
                <a:effectLst/>
                <a:latin typeface="Times New Roman" panose="02020603050405020304" pitchFamily="18" charset="0"/>
                <a:ea typeface="Calibri" panose="020F0502020204030204" pitchFamily="34" charset="0"/>
              </a:rPr>
              <a:t>Nometnes programmā īpaši akcentējot valsts valodas apguvi, socializēšanās un integrācijas prasmes</a:t>
            </a:r>
            <a:endParaRPr lang="lv-LV" dirty="0"/>
          </a:p>
        </p:txBody>
      </p:sp>
    </p:spTree>
    <p:extLst>
      <p:ext uri="{BB962C8B-B14F-4D97-AF65-F5344CB8AC3E}">
        <p14:creationId xmlns:p14="http://schemas.microsoft.com/office/powerpoint/2010/main" val="66516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a:extLst>
              <a:ext uri="{FF2B5EF4-FFF2-40B4-BE49-F238E27FC236}">
                <a16:creationId xmlns:a16="http://schemas.microsoft.com/office/drawing/2014/main" id="{27EDED23-803C-3CCC-F150-39FEF4E67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197" y="538956"/>
            <a:ext cx="4549378" cy="6065838"/>
          </a:xfrm>
        </p:spPr>
      </p:pic>
      <p:pic>
        <p:nvPicPr>
          <p:cNvPr id="9" name="Attēls 8">
            <a:extLst>
              <a:ext uri="{FF2B5EF4-FFF2-40B4-BE49-F238E27FC236}">
                <a16:creationId xmlns:a16="http://schemas.microsoft.com/office/drawing/2014/main" id="{2A380062-3875-98BF-CDDF-3D01A7BE1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04431" y="1938834"/>
            <a:ext cx="5147471" cy="3860603"/>
          </a:xfrm>
          <a:prstGeom prst="rect">
            <a:avLst/>
          </a:prstGeom>
        </p:spPr>
      </p:pic>
      <p:sp>
        <p:nvSpPr>
          <p:cNvPr id="10" name="TextBox 9">
            <a:extLst>
              <a:ext uri="{FF2B5EF4-FFF2-40B4-BE49-F238E27FC236}">
                <a16:creationId xmlns:a16="http://schemas.microsoft.com/office/drawing/2014/main" id="{F5248FFF-718A-1C97-0BE6-C0A334B307E6}"/>
              </a:ext>
            </a:extLst>
          </p:cNvPr>
          <p:cNvSpPr txBox="1"/>
          <p:nvPr/>
        </p:nvSpPr>
        <p:spPr>
          <a:xfrm>
            <a:off x="7660483" y="544512"/>
            <a:ext cx="2458638" cy="369332"/>
          </a:xfrm>
          <a:prstGeom prst="rect">
            <a:avLst/>
          </a:prstGeom>
          <a:noFill/>
        </p:spPr>
        <p:txBody>
          <a:bodyPr wrap="square" rtlCol="0">
            <a:spAutoFit/>
          </a:bodyPr>
          <a:lstStyle/>
          <a:p>
            <a:r>
              <a:rPr lang="lv-LV" dirty="0"/>
              <a:t>12.08.-19.08.2024</a:t>
            </a:r>
            <a:r>
              <a:rPr lang="lv-LV" b="1" dirty="0"/>
              <a:t>.</a:t>
            </a:r>
          </a:p>
        </p:txBody>
      </p:sp>
      <p:sp>
        <p:nvSpPr>
          <p:cNvPr id="11" name="TextBox 10">
            <a:extLst>
              <a:ext uri="{FF2B5EF4-FFF2-40B4-BE49-F238E27FC236}">
                <a16:creationId xmlns:a16="http://schemas.microsoft.com/office/drawing/2014/main" id="{9EBF9979-76D0-54E5-68B0-5E49DEF14CEA}"/>
              </a:ext>
            </a:extLst>
          </p:cNvPr>
          <p:cNvSpPr txBox="1"/>
          <p:nvPr/>
        </p:nvSpPr>
        <p:spPr>
          <a:xfrm>
            <a:off x="7116067" y="230463"/>
            <a:ext cx="3324225" cy="369332"/>
          </a:xfrm>
          <a:prstGeom prst="rect">
            <a:avLst/>
          </a:prstGeom>
          <a:noFill/>
        </p:spPr>
        <p:txBody>
          <a:bodyPr wrap="square" rtlCol="0">
            <a:spAutoFit/>
          </a:bodyPr>
          <a:lstStyle/>
          <a:p>
            <a:r>
              <a:rPr lang="lv-LV" dirty="0"/>
              <a:t>Ukrainas – Latvijas nometne</a:t>
            </a:r>
          </a:p>
        </p:txBody>
      </p:sp>
    </p:spTree>
    <p:extLst>
      <p:ext uri="{BB962C8B-B14F-4D97-AF65-F5344CB8AC3E}">
        <p14:creationId xmlns:p14="http://schemas.microsoft.com/office/powerpoint/2010/main" val="61177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E5F731-C67A-18BB-E5ED-D3BF514E96B8}"/>
              </a:ext>
            </a:extLst>
          </p:cNvPr>
          <p:cNvSpPr>
            <a:spLocks noGrp="1"/>
          </p:cNvSpPr>
          <p:nvPr>
            <p:ph type="ctrTitle"/>
          </p:nvPr>
        </p:nvSpPr>
        <p:spPr>
          <a:xfrm>
            <a:off x="314325" y="1111091"/>
            <a:ext cx="11172825" cy="1003459"/>
          </a:xfrm>
        </p:spPr>
        <p:txBody>
          <a:bodyPr>
            <a:normAutofit fontScale="90000"/>
          </a:bodyPr>
          <a:lstStyle/>
          <a:p>
            <a:r>
              <a:rPr lang="lv-LV" dirty="0"/>
              <a:t>Skolēnu rudens un ziemas mācību brīvlaiks</a:t>
            </a:r>
          </a:p>
        </p:txBody>
      </p:sp>
      <p:sp>
        <p:nvSpPr>
          <p:cNvPr id="3" name="Apakšvirsraksts 2">
            <a:extLst>
              <a:ext uri="{FF2B5EF4-FFF2-40B4-BE49-F238E27FC236}">
                <a16:creationId xmlns:a16="http://schemas.microsoft.com/office/drawing/2014/main" id="{A8FEC9E5-8E95-1517-FA41-1611CEF3884C}"/>
              </a:ext>
            </a:extLst>
          </p:cNvPr>
          <p:cNvSpPr>
            <a:spLocks noGrp="1"/>
          </p:cNvSpPr>
          <p:nvPr>
            <p:ph type="subTitle" idx="1"/>
          </p:nvPr>
        </p:nvSpPr>
        <p:spPr>
          <a:xfrm>
            <a:off x="612924" y="3038474"/>
            <a:ext cx="6791325" cy="4222671"/>
          </a:xfrm>
        </p:spPr>
        <p:txBody>
          <a:bodyPr>
            <a:normAutofit fontScale="70000" lnSpcReduction="20000"/>
          </a:bodyPr>
          <a:lstStyle/>
          <a:p>
            <a:pPr algn="l"/>
            <a:r>
              <a:rPr lang="lv-LV" sz="4500" dirty="0"/>
              <a:t>2024./2025. </a:t>
            </a:r>
            <a:r>
              <a:rPr lang="lv-LV" sz="4500" dirty="0" err="1"/>
              <a:t>m.g</a:t>
            </a:r>
            <a:r>
              <a:rPr lang="lv-LV" sz="4500" dirty="0"/>
              <a:t>. nometņu norisei rudens un ziemas skolēnu brīvlaikos  paredzēts</a:t>
            </a:r>
            <a:r>
              <a:rPr lang="lv-LV" sz="4500" b="1" dirty="0"/>
              <a:t> līdzfinansējums 6069 </a:t>
            </a:r>
            <a:r>
              <a:rPr lang="lv-LV" sz="4500" b="1" i="1" dirty="0" err="1"/>
              <a:t>euro</a:t>
            </a:r>
            <a:endParaRPr lang="lv-LV" sz="4500" b="1" i="1" dirty="0"/>
          </a:p>
          <a:p>
            <a:pPr algn="l"/>
            <a:endParaRPr lang="lv-LV" sz="4500" b="1" i="1" dirty="0"/>
          </a:p>
          <a:p>
            <a:pPr algn="l"/>
            <a:r>
              <a:rPr lang="lv-LV" sz="4500" dirty="0"/>
              <a:t>Konkurss tiks izsludināts septembrī  atbilstoši Nr. 6 nolikuma «Ādažu novada bērnu un jauniešu nometņu projektu konkursa nolikums» </a:t>
            </a:r>
          </a:p>
          <a:p>
            <a:pPr algn="r"/>
            <a:endParaRPr lang="lv-LV" dirty="0"/>
          </a:p>
          <a:p>
            <a:pPr algn="r"/>
            <a:endParaRPr lang="lv-LV" b="1" i="1" dirty="0"/>
          </a:p>
          <a:p>
            <a:pPr algn="r"/>
            <a:r>
              <a:rPr lang="lv-LV" b="1" i="1" dirty="0"/>
              <a:t>. </a:t>
            </a:r>
          </a:p>
        </p:txBody>
      </p:sp>
      <p:pic>
        <p:nvPicPr>
          <p:cNvPr id="6" name="Attēls 5">
            <a:extLst>
              <a:ext uri="{FF2B5EF4-FFF2-40B4-BE49-F238E27FC236}">
                <a16:creationId xmlns:a16="http://schemas.microsoft.com/office/drawing/2014/main" id="{C43B83AC-C66C-C7BB-D42B-7B2395A8C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27776" y="2647670"/>
            <a:ext cx="5172075" cy="2911878"/>
          </a:xfrm>
          <a:prstGeom prst="rect">
            <a:avLst/>
          </a:prstGeom>
        </p:spPr>
      </p:pic>
    </p:spTree>
    <p:extLst>
      <p:ext uri="{BB962C8B-B14F-4D97-AF65-F5344CB8AC3E}">
        <p14:creationId xmlns:p14="http://schemas.microsoft.com/office/powerpoint/2010/main" val="136141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BE5F731-C67A-18BB-E5ED-D3BF514E96B8}"/>
              </a:ext>
            </a:extLst>
          </p:cNvPr>
          <p:cNvSpPr>
            <a:spLocks noGrp="1"/>
          </p:cNvSpPr>
          <p:nvPr>
            <p:ph type="ctrTitle"/>
          </p:nvPr>
        </p:nvSpPr>
        <p:spPr>
          <a:xfrm>
            <a:off x="1019175" y="466725"/>
            <a:ext cx="10563225" cy="5086350"/>
          </a:xfrm>
        </p:spPr>
        <p:txBody>
          <a:bodyPr>
            <a:normAutofit/>
          </a:bodyPr>
          <a:lstStyle/>
          <a:p>
            <a:pPr algn="l">
              <a:spcAft>
                <a:spcPts val="600"/>
              </a:spcAft>
            </a:pPr>
            <a:r>
              <a:rPr lang="lv-LV" sz="2700" u="sng" dirty="0">
                <a:effectLst/>
                <a:highlight>
                  <a:srgbClr val="FFFF00"/>
                </a:highlight>
                <a:latin typeface="Times New Roman" panose="02020603050405020304" pitchFamily="18" charset="0"/>
                <a:ea typeface="Calibri" panose="020F0502020204030204" pitchFamily="34" charset="0"/>
              </a:rPr>
              <a:t>Nometņu dalībnieku pieteikšanās un administrēšanas apgrūtinājums:</a:t>
            </a:r>
            <a:br>
              <a:rPr lang="lv-LV" sz="2700" u="sng" dirty="0">
                <a:effectLst/>
                <a:highlight>
                  <a:srgbClr val="FFFF00"/>
                </a:highlight>
                <a:latin typeface="Times New Roman" panose="02020603050405020304" pitchFamily="18" charset="0"/>
                <a:ea typeface="Calibri" panose="020F0502020204030204" pitchFamily="34" charset="0"/>
              </a:rPr>
            </a:br>
            <a:br>
              <a:rPr lang="lv-LV" sz="2700" u="sng" dirty="0">
                <a:effectLst/>
                <a:highlight>
                  <a:srgbClr val="FFFF00"/>
                </a:highlight>
                <a:latin typeface="Times New Roman" panose="02020603050405020304" pitchFamily="18" charset="0"/>
                <a:ea typeface="Calibri" panose="020F0502020204030204" pitchFamily="34" charset="0"/>
              </a:rPr>
            </a:br>
            <a:br>
              <a:rPr lang="lv-LV" sz="2200" dirty="0">
                <a:effectLst/>
                <a:latin typeface="Times New Roman" panose="02020603050405020304" pitchFamily="18" charset="0"/>
                <a:ea typeface="Calibri" panose="020F0502020204030204" pitchFamily="34" charset="0"/>
              </a:rPr>
            </a:br>
            <a:r>
              <a:rPr lang="lv-LV" sz="2200" dirty="0">
                <a:effectLst/>
                <a:latin typeface="Times New Roman" panose="02020603050405020304" pitchFamily="18" charset="0"/>
                <a:ea typeface="Calibri" panose="020F0502020204030204" pitchFamily="34" charset="0"/>
              </a:rPr>
              <a:t>1)Pieteikšanās notiek caur </a:t>
            </a:r>
            <a:r>
              <a:rPr lang="lv-LV" sz="2200" dirty="0" err="1">
                <a:effectLst/>
                <a:latin typeface="Times New Roman" panose="02020603050405020304" pitchFamily="18" charset="0"/>
                <a:ea typeface="Calibri" panose="020F0502020204030204" pitchFamily="34" charset="0"/>
              </a:rPr>
              <a:t>google</a:t>
            </a:r>
            <a:r>
              <a:rPr lang="lv-LV" sz="2200" dirty="0">
                <a:effectLst/>
                <a:latin typeface="Times New Roman" panose="02020603050405020304" pitchFamily="18" charset="0"/>
                <a:ea typeface="Calibri" panose="020F0502020204030204" pitchFamily="34" charset="0"/>
              </a:rPr>
              <a:t> platformu, kurai ir bezmaksas pieteikuma forma, bet tā nespēj piedāvāt opciju, ka divreiz ar vienu personas kodu nevar reģistrēties. Līdz ar to viens bērns tiek pieteikts vairākās nometnēs un jāveic kontrole katras nometnes datiem, jāsazinās ar vecākiem un jāprecizē, kurā nometnē bērns tiks sūtīts. Tas paņem daudz laika.</a:t>
            </a:r>
            <a:br>
              <a:rPr lang="lv-LV" sz="2200" dirty="0">
                <a:effectLst/>
                <a:latin typeface="Times New Roman" panose="02020603050405020304" pitchFamily="18" charset="0"/>
                <a:ea typeface="Calibri" panose="020F0502020204030204" pitchFamily="34" charset="0"/>
              </a:rPr>
            </a:br>
            <a:br>
              <a:rPr lang="lv-LV" sz="2200" dirty="0">
                <a:effectLst/>
                <a:latin typeface="Times New Roman" panose="02020603050405020304" pitchFamily="18" charset="0"/>
                <a:ea typeface="Calibri" panose="020F0502020204030204" pitchFamily="34" charset="0"/>
              </a:rPr>
            </a:br>
            <a:r>
              <a:rPr lang="lv-LV" sz="2200" dirty="0">
                <a:effectLst/>
                <a:latin typeface="Times New Roman" panose="02020603050405020304" pitchFamily="18" charset="0"/>
                <a:ea typeface="Calibri" panose="020F0502020204030204" pitchFamily="34" charset="0"/>
              </a:rPr>
              <a:t>2)Vecāki uzreiz nezina vai bērns ir ticis vai nav ticis nometnē, jo anketas nosūtīšana to neuzrāda. </a:t>
            </a:r>
            <a:br>
              <a:rPr lang="lv-LV" sz="2200" dirty="0">
                <a:effectLst/>
                <a:latin typeface="Times New Roman" panose="02020603050405020304" pitchFamily="18" charset="0"/>
                <a:ea typeface="Calibri" panose="020F0502020204030204" pitchFamily="34" charset="0"/>
              </a:rPr>
            </a:br>
            <a:br>
              <a:rPr lang="lv-LV" sz="2200" dirty="0">
                <a:effectLst/>
                <a:latin typeface="Times New Roman" panose="02020603050405020304" pitchFamily="18" charset="0"/>
                <a:ea typeface="Calibri" panose="020F0502020204030204" pitchFamily="34" charset="0"/>
              </a:rPr>
            </a:br>
            <a:r>
              <a:rPr lang="lv-LV" sz="2200" dirty="0">
                <a:effectLst/>
                <a:latin typeface="Times New Roman" panose="02020603050405020304" pitchFamily="18" charset="0"/>
                <a:ea typeface="Calibri" panose="020F0502020204030204" pitchFamily="34" charset="0"/>
              </a:rPr>
              <a:t>3)Notiek gadījumi, kad iesniegtā anketa nav reģistrēta vai arī neļauj reģistrēt caur telefonu.</a:t>
            </a:r>
            <a:br>
              <a:rPr lang="lv-LV" sz="2200" dirty="0">
                <a:effectLst/>
                <a:latin typeface="Times New Roman" panose="02020603050405020304" pitchFamily="18" charset="0"/>
                <a:ea typeface="Calibri" panose="020F0502020204030204" pitchFamily="34" charset="0"/>
              </a:rPr>
            </a:br>
            <a:endParaRPr lang="lv-LV" dirty="0"/>
          </a:p>
        </p:txBody>
      </p:sp>
    </p:spTree>
    <p:extLst>
      <p:ext uri="{BB962C8B-B14F-4D97-AF65-F5344CB8AC3E}">
        <p14:creationId xmlns:p14="http://schemas.microsoft.com/office/powerpoint/2010/main" val="16856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pakšvirsraksts 2">
            <a:extLst>
              <a:ext uri="{FF2B5EF4-FFF2-40B4-BE49-F238E27FC236}">
                <a16:creationId xmlns:a16="http://schemas.microsoft.com/office/drawing/2014/main" id="{A8FEC9E5-8E95-1517-FA41-1611CEF3884C}"/>
              </a:ext>
            </a:extLst>
          </p:cNvPr>
          <p:cNvSpPr>
            <a:spLocks noGrp="1"/>
          </p:cNvSpPr>
          <p:nvPr>
            <p:ph type="subTitle" idx="1"/>
          </p:nvPr>
        </p:nvSpPr>
        <p:spPr>
          <a:xfrm>
            <a:off x="447675" y="469057"/>
            <a:ext cx="10858500" cy="3636217"/>
          </a:xfrm>
        </p:spPr>
        <p:txBody>
          <a:bodyPr>
            <a:normAutofit fontScale="25000" lnSpcReduction="20000"/>
          </a:bodyPr>
          <a:lstStyle/>
          <a:p>
            <a:pPr algn="l">
              <a:spcAft>
                <a:spcPts val="600"/>
              </a:spcAft>
            </a:pPr>
            <a:r>
              <a:rPr lang="lv-LV" sz="80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Ierosinājums</a:t>
            </a:r>
            <a:r>
              <a:rPr lang="lv-LV"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l">
              <a:spcAft>
                <a:spcPts val="600"/>
              </a:spcAft>
            </a:pPr>
            <a:r>
              <a:rPr lang="lv-LV" sz="8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DIGITALIZĒT nometņu un vasaras nodarbinātībās sistēmu</a:t>
            </a:r>
          </a:p>
          <a:p>
            <a:pPr algn="l">
              <a:spcAft>
                <a:spcPts val="600"/>
              </a:spcAft>
            </a:pPr>
            <a:r>
              <a:rPr lang="lv-LV" sz="8000" dirty="0">
                <a:effectLst/>
                <a:latin typeface="Times New Roman" panose="02020603050405020304" pitchFamily="18" charset="0"/>
                <a:ea typeface="Calibri" panose="020F0502020204030204" pitchFamily="34" charset="0"/>
                <a:cs typeface="Times New Roman" panose="02020603050405020304" pitchFamily="18" charset="0"/>
              </a:rPr>
              <a:t>Nometņu pārvaldības sistēmas sastāvdaļas:</a:t>
            </a:r>
          </a:p>
          <a:p>
            <a:pPr algn="l">
              <a:spcAft>
                <a:spcPts val="600"/>
              </a:spcAft>
            </a:pPr>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Nometnes pieteikuma formas, kas pieejamas bez reģistrācijas (unikālas uz katru nometni, ar personas datu validāciju)</a:t>
            </a:r>
          </a:p>
          <a:p>
            <a:pPr algn="l"/>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Datubāze, kurā tiek uzglabāta informācija par nometnēm un dalībnieku pieteikumi.</a:t>
            </a:r>
          </a:p>
          <a:p>
            <a:pPr algn="l"/>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Administrācijas panelis (ar paroli aizsargāta droša vietne, kur izveidot jaunas nometnes, publicēt to pieteikumu formas un pārvaldīt ievadītos datus).</a:t>
            </a:r>
          </a:p>
          <a:p>
            <a:pPr algn="l"/>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8000" dirty="0" err="1">
                <a:effectLst/>
                <a:latin typeface="Times New Roman" panose="02020603050405020304" pitchFamily="18" charset="0"/>
                <a:ea typeface="Calibri" panose="020F0502020204030204" pitchFamily="34" charset="0"/>
                <a:cs typeface="Times New Roman" panose="02020603050405020304" pitchFamily="18" charset="0"/>
              </a:rPr>
              <a:t>Epastu</a:t>
            </a:r>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izsūtīšanas funkcionalitāte (ar loģiku - parasts </a:t>
            </a:r>
            <a:r>
              <a:rPr lang="lv-LV" sz="8000" dirty="0" err="1">
                <a:effectLst/>
                <a:latin typeface="Times New Roman" panose="02020603050405020304" pitchFamily="18" charset="0"/>
                <a:ea typeface="Calibri" panose="020F0502020204030204" pitchFamily="34" charset="0"/>
                <a:cs typeface="Times New Roman" panose="02020603050405020304" pitchFamily="18" charset="0"/>
              </a:rPr>
              <a:t>epasts</a:t>
            </a:r>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vai </a:t>
            </a:r>
            <a:r>
              <a:rPr lang="lv-LV" sz="8000" dirty="0" err="1">
                <a:effectLst/>
                <a:latin typeface="Times New Roman" panose="02020603050405020304" pitchFamily="18" charset="0"/>
                <a:ea typeface="Calibri" panose="020F0502020204030204" pitchFamily="34" charset="0"/>
                <a:cs typeface="Times New Roman" panose="02020603050405020304" pitchFamily="18" charset="0"/>
              </a:rPr>
              <a:t>epasts</a:t>
            </a:r>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tiem, kas gaida rindā)</a:t>
            </a:r>
          </a:p>
          <a:p>
            <a:pPr algn="l"/>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Datu </a:t>
            </a:r>
            <a:r>
              <a:rPr lang="lv-LV" sz="8000" dirty="0" err="1">
                <a:effectLst/>
                <a:latin typeface="Times New Roman" panose="02020603050405020304" pitchFamily="18" charset="0"/>
                <a:ea typeface="Calibri" panose="020F0502020204030204" pitchFamily="34" charset="0"/>
                <a:cs typeface="Times New Roman" panose="02020603050405020304" pitchFamily="18" charset="0"/>
              </a:rPr>
              <a:t>exportēšanas</a:t>
            </a:r>
            <a:r>
              <a:rPr lang="lv-LV" sz="8000" dirty="0">
                <a:effectLst/>
                <a:latin typeface="Times New Roman" panose="02020603050405020304" pitchFamily="18" charset="0"/>
                <a:ea typeface="Calibri" panose="020F0502020204030204" pitchFamily="34" charset="0"/>
                <a:cs typeface="Times New Roman" panose="02020603050405020304" pitchFamily="18" charset="0"/>
              </a:rPr>
              <a:t> funkcionalitāte uz MS Excel.</a:t>
            </a:r>
          </a:p>
          <a:p>
            <a:pPr algn="l">
              <a:spcAft>
                <a:spcPts val="600"/>
              </a:spcAft>
            </a:pPr>
            <a:r>
              <a:rPr lang="lv-LV"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 dalībnieku var pieteikt tikai vienu reizi, kā arī nosūtīta tiktu  tūlītēja atbilde par dalībnieka statusu. </a:t>
            </a:r>
          </a:p>
          <a:p>
            <a:pPr algn="l">
              <a:spcAft>
                <a:spcPts val="600"/>
              </a:spcAft>
            </a:pPr>
            <a:r>
              <a:rPr lang="lv-LV" sz="8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 citas datu izgūšanas funkcijas </a:t>
            </a:r>
            <a:endParaRPr lang="lv-LV" sz="80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endParaRPr lang="lv-LV" dirty="0"/>
          </a:p>
        </p:txBody>
      </p:sp>
      <p:sp>
        <p:nvSpPr>
          <p:cNvPr id="5" name="Virsraksts 4">
            <a:extLst>
              <a:ext uri="{FF2B5EF4-FFF2-40B4-BE49-F238E27FC236}">
                <a16:creationId xmlns:a16="http://schemas.microsoft.com/office/drawing/2014/main" id="{A6D1A5DE-CE5F-404F-FAD6-2820B6C199CB}"/>
              </a:ext>
            </a:extLst>
          </p:cNvPr>
          <p:cNvSpPr>
            <a:spLocks noGrp="1"/>
          </p:cNvSpPr>
          <p:nvPr>
            <p:ph type="ctrTitle"/>
          </p:nvPr>
        </p:nvSpPr>
        <p:spPr>
          <a:xfrm>
            <a:off x="447675" y="4657725"/>
            <a:ext cx="10715625" cy="947738"/>
          </a:xfrm>
        </p:spPr>
        <p:txBody>
          <a:bodyPr>
            <a:normAutofit/>
          </a:bodyPr>
          <a:lstStyle/>
          <a:p>
            <a:pPr algn="l"/>
            <a:r>
              <a:rPr lang="lv-LV" sz="2000" i="1" u="sng" kern="0" dirty="0">
                <a:latin typeface="Calibri" panose="020F0502020204030204" pitchFamily="34" charset="0"/>
                <a:ea typeface="Calibri" panose="020F0502020204030204" pitchFamily="34" charset="0"/>
              </a:rPr>
              <a:t>B</a:t>
            </a:r>
            <a:r>
              <a:rPr lang="lv-LV" sz="2000" i="1" u="sng" kern="0" dirty="0">
                <a:effectLst/>
                <a:latin typeface="Calibri" panose="020F0502020204030204" pitchFamily="34" charset="0"/>
                <a:ea typeface="Calibri" panose="020F0502020204030204" pitchFamily="34" charset="0"/>
              </a:rPr>
              <a:t>aseline.lv projekta aptuvenais piedāvājums uz 150-200 h darba būtu 7500 - 10 000 EUR + PVN</a:t>
            </a:r>
            <a:endParaRPr lang="lv-LV" sz="2000" i="1" u="sng" dirty="0"/>
          </a:p>
        </p:txBody>
      </p:sp>
    </p:spTree>
    <p:extLst>
      <p:ext uri="{BB962C8B-B14F-4D97-AF65-F5344CB8AC3E}">
        <p14:creationId xmlns:p14="http://schemas.microsoft.com/office/powerpoint/2010/main" val="75770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pakšvirsraksts 2">
            <a:extLst>
              <a:ext uri="{FF2B5EF4-FFF2-40B4-BE49-F238E27FC236}">
                <a16:creationId xmlns:a16="http://schemas.microsoft.com/office/drawing/2014/main" id="{A8FEC9E5-8E95-1517-FA41-1611CEF3884C}"/>
              </a:ext>
            </a:extLst>
          </p:cNvPr>
          <p:cNvSpPr>
            <a:spLocks noGrp="1"/>
          </p:cNvSpPr>
          <p:nvPr>
            <p:ph type="subTitle" idx="1"/>
          </p:nvPr>
        </p:nvSpPr>
        <p:spPr>
          <a:xfrm>
            <a:off x="2705100" y="1610891"/>
            <a:ext cx="10858500" cy="3636217"/>
          </a:xfrm>
        </p:spPr>
        <p:txBody>
          <a:bodyPr>
            <a:normAutofit fontScale="32500" lnSpcReduction="20000"/>
          </a:bodyPr>
          <a:lstStyle/>
          <a:p>
            <a:pPr algn="just">
              <a:spcAft>
                <a:spcPts val="600"/>
              </a:spcAft>
            </a:pPr>
            <a:r>
              <a:rPr lang="lv-LV" sz="8000" u="sng" dirty="0">
                <a:solidFill>
                  <a:srgbClr val="000000"/>
                </a:solidFill>
                <a:effectLst/>
                <a:latin typeface="Times New Roman" panose="02020603050405020304" pitchFamily="18" charset="0"/>
                <a:ea typeface="Calibri" panose="020F0502020204030204" pitchFamily="34" charset="0"/>
              </a:rPr>
              <a:t>Ieguvumi – </a:t>
            </a:r>
            <a:endParaRPr lang="lv-LV" sz="8000" dirty="0">
              <a:effectLst/>
              <a:latin typeface="Times New Roman" panose="02020603050405020304" pitchFamily="18" charset="0"/>
              <a:ea typeface="Calibri" panose="020F0502020204030204" pitchFamily="34" charset="0"/>
            </a:endParaRPr>
          </a:p>
          <a:p>
            <a:pPr algn="l">
              <a:spcAft>
                <a:spcPts val="600"/>
              </a:spcAft>
            </a:pPr>
            <a:r>
              <a:rPr lang="lv-LV" sz="8000" dirty="0">
                <a:solidFill>
                  <a:srgbClr val="000000"/>
                </a:solidFill>
                <a:effectLst/>
                <a:latin typeface="Times New Roman" panose="02020603050405020304" pitchFamily="18" charset="0"/>
                <a:ea typeface="Calibri" panose="020F0502020204030204" pitchFamily="34" charset="0"/>
              </a:rPr>
              <a:t>1)vecāku apmierinātība ar pakalpojumu;</a:t>
            </a:r>
          </a:p>
          <a:p>
            <a:pPr algn="l">
              <a:spcAft>
                <a:spcPts val="600"/>
              </a:spcAft>
            </a:pPr>
            <a:r>
              <a:rPr lang="lv-LV" sz="8000" dirty="0">
                <a:solidFill>
                  <a:srgbClr val="000000"/>
                </a:solidFill>
                <a:effectLst/>
                <a:latin typeface="Times New Roman" panose="02020603050405020304" pitchFamily="18" charset="0"/>
                <a:ea typeface="Calibri" panose="020F0502020204030204" pitchFamily="34" charset="0"/>
              </a:rPr>
              <a:t>2)lielāka caurskatāmība;</a:t>
            </a:r>
          </a:p>
          <a:p>
            <a:pPr algn="l">
              <a:spcAft>
                <a:spcPts val="600"/>
              </a:spcAft>
            </a:pPr>
            <a:r>
              <a:rPr lang="lv-LV" sz="8000" dirty="0">
                <a:latin typeface="Times New Roman" panose="02020603050405020304" pitchFamily="18" charset="0"/>
                <a:ea typeface="Calibri" panose="020F0502020204030204" pitchFamily="34" charset="0"/>
              </a:rPr>
              <a:t>3)ē</a:t>
            </a:r>
            <a:r>
              <a:rPr lang="lv-LV" sz="8000" dirty="0">
                <a:effectLst/>
                <a:latin typeface="Times New Roman" panose="02020603050405020304" pitchFamily="18" charset="0"/>
                <a:ea typeface="Calibri" panose="020F0502020204030204" pitchFamily="34" charset="0"/>
              </a:rPr>
              <a:t>rta datu apkopošana un izgūšana;</a:t>
            </a:r>
          </a:p>
          <a:p>
            <a:pPr algn="l">
              <a:spcAft>
                <a:spcPts val="600"/>
              </a:spcAft>
            </a:pPr>
            <a:r>
              <a:rPr lang="lv-LV" sz="8000" dirty="0">
                <a:solidFill>
                  <a:srgbClr val="000000"/>
                </a:solidFill>
                <a:latin typeface="Times New Roman" panose="02020603050405020304" pitchFamily="18" charset="0"/>
                <a:ea typeface="Calibri" panose="020F0502020204030204" pitchFamily="34" charset="0"/>
              </a:rPr>
              <a:t>4</a:t>
            </a:r>
            <a:r>
              <a:rPr lang="lv-LV" sz="8000" dirty="0">
                <a:solidFill>
                  <a:srgbClr val="000000"/>
                </a:solidFill>
                <a:effectLst/>
                <a:latin typeface="Times New Roman" panose="02020603050405020304" pitchFamily="18" charset="0"/>
                <a:ea typeface="Calibri" panose="020F0502020204030204" pitchFamily="34" charset="0"/>
              </a:rPr>
              <a:t>) izslēdz vairākkārtēju viena bērnu pieteikšanu rindā</a:t>
            </a:r>
          </a:p>
          <a:p>
            <a:pPr algn="l">
              <a:spcAft>
                <a:spcPts val="600"/>
              </a:spcAft>
            </a:pPr>
            <a:r>
              <a:rPr lang="lv-LV" sz="8000" dirty="0">
                <a:solidFill>
                  <a:srgbClr val="000000"/>
                </a:solidFill>
                <a:latin typeface="Times New Roman" panose="02020603050405020304" pitchFamily="18" charset="0"/>
                <a:ea typeface="Calibri" panose="020F0502020204030204" pitchFamily="34" charset="0"/>
              </a:rPr>
              <a:t>5</a:t>
            </a:r>
            <a:r>
              <a:rPr lang="lv-LV" sz="8000" dirty="0">
                <a:solidFill>
                  <a:srgbClr val="000000"/>
                </a:solidFill>
                <a:effectLst/>
                <a:latin typeface="Times New Roman" panose="02020603050405020304" pitchFamily="18" charset="0"/>
                <a:ea typeface="Calibri" panose="020F0502020204030204" pitchFamily="34" charset="0"/>
              </a:rPr>
              <a:t>) tūlītēja informācijas ieguve par statusu rindā;</a:t>
            </a:r>
            <a:endParaRPr lang="lv-LV" sz="8000" dirty="0">
              <a:effectLst/>
              <a:latin typeface="Times New Roman" panose="02020603050405020304" pitchFamily="18" charset="0"/>
              <a:ea typeface="Calibri" panose="020F0502020204030204" pitchFamily="34" charset="0"/>
            </a:endParaRPr>
          </a:p>
          <a:p>
            <a:pPr algn="l">
              <a:spcAft>
                <a:spcPts val="600"/>
              </a:spcAft>
            </a:pPr>
            <a:r>
              <a:rPr lang="lv-LV" sz="8000" dirty="0">
                <a:solidFill>
                  <a:srgbClr val="000000"/>
                </a:solidFill>
                <a:latin typeface="Times New Roman" panose="02020603050405020304" pitchFamily="18" charset="0"/>
                <a:ea typeface="Calibri" panose="020F0502020204030204" pitchFamily="34" charset="0"/>
              </a:rPr>
              <a:t>6</a:t>
            </a:r>
            <a:r>
              <a:rPr lang="lv-LV" sz="8000" dirty="0">
                <a:solidFill>
                  <a:srgbClr val="000000"/>
                </a:solidFill>
                <a:effectLst/>
                <a:latin typeface="Times New Roman" panose="02020603050405020304" pitchFamily="18" charset="0"/>
                <a:ea typeface="Calibri" panose="020F0502020204030204" pitchFamily="34" charset="0"/>
              </a:rPr>
              <a:t>) samazināts administratīvais slogs.</a:t>
            </a:r>
            <a:endParaRPr lang="lv-LV" sz="8000" dirty="0">
              <a:effectLst/>
              <a:latin typeface="Times New Roman" panose="02020603050405020304" pitchFamily="18" charset="0"/>
              <a:ea typeface="Calibri" panose="020F0502020204030204" pitchFamily="34" charset="0"/>
            </a:endParaRPr>
          </a:p>
          <a:p>
            <a:pPr algn="l">
              <a:spcAft>
                <a:spcPts val="600"/>
              </a:spcAft>
            </a:pPr>
            <a:endParaRPr lang="lv-LV" sz="8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a:endParaRPr lang="lv-LV" dirty="0"/>
          </a:p>
        </p:txBody>
      </p:sp>
    </p:spTree>
    <p:extLst>
      <p:ext uri="{BB962C8B-B14F-4D97-AF65-F5344CB8AC3E}">
        <p14:creationId xmlns:p14="http://schemas.microsoft.com/office/powerpoint/2010/main" val="168645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5686777-2536-E4D4-57C9-9884D967A095}"/>
              </a:ext>
            </a:extLst>
          </p:cNvPr>
          <p:cNvSpPr>
            <a:spLocks noGrp="1"/>
          </p:cNvSpPr>
          <p:nvPr>
            <p:ph type="title"/>
          </p:nvPr>
        </p:nvSpPr>
        <p:spPr>
          <a:xfrm>
            <a:off x="4419600" y="2706687"/>
            <a:ext cx="5934075" cy="1444625"/>
          </a:xfrm>
        </p:spPr>
        <p:txBody>
          <a:bodyPr/>
          <a:lstStyle/>
          <a:p>
            <a:r>
              <a:rPr lang="lv-LV" dirty="0"/>
              <a:t>Paldies!</a:t>
            </a:r>
          </a:p>
        </p:txBody>
      </p:sp>
    </p:spTree>
    <p:extLst>
      <p:ext uri="{BB962C8B-B14F-4D97-AF65-F5344CB8AC3E}">
        <p14:creationId xmlns:p14="http://schemas.microsoft.com/office/powerpoint/2010/main" val="3641079418"/>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10435</TotalTime>
  <Words>547</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dizains</vt:lpstr>
      <vt:lpstr>Ziņojums  par Ādažu novada bērnu un jauniešu nometnēm 2024.gada vasaras skolēnu brīvlaikā </vt:lpstr>
      <vt:lpstr>Ādažu novada līdzfinansētās nometnes   2024. gada vasarā  </vt:lpstr>
      <vt:lpstr>  Dalība projektā “Atbalsts Ukrainas un Latvijas bērnu un jauniešu nometnēm”  </vt:lpstr>
      <vt:lpstr>PowerPoint Presentation</vt:lpstr>
      <vt:lpstr>Skolēnu rudens un ziemas mācību brīvlaiks</vt:lpstr>
      <vt:lpstr>Nometņu dalībnieku pieteikšanās un administrēšanas apgrūtinājums:   1)Pieteikšanās notiek caur google platformu, kurai ir bezmaksas pieteikuma forma, bet tā nespēj piedāvāt opciju, ka divreiz ar vienu personas kodu nevar reģistrēties. Līdz ar to viens bērns tiek pieteikts vairākās nometnēs un jāveic kontrole katras nometnes datiem, jāsazinās ar vecākiem un jāprecizē, kurā nometnē bērns tiks sūtīts. Tas paņem daudz laika.  2)Vecāki uzreiz nezina vai bērns ir ticis vai nav ticis nometnē, jo anketas nosūtīšana to neuzrāda.   3)Notiek gadījumi, kad iesniegtā anketa nav reģistrēta vai arī neļauj reģistrēt caur telefonu. </vt:lpstr>
      <vt:lpstr>Baseline.lv projekta aptuvenais piedāvājums uz 150-200 h darba būtu 7500 - 10 000 EUR + PVN</vt:lpstr>
      <vt:lpstr>PowerPoint Presentation</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Ziņojums  par Ādažu novada bērnu un jauniešu nometnēm 2024.gada vasaras skolēnu brīvlaikā</dc:title>
  <dc:creator>Alise Timermane-Legzdiņa</dc:creator>
  <cp:lastModifiedBy>Sintija Tenisa</cp:lastModifiedBy>
  <cp:revision>5</cp:revision>
  <dcterms:created xsi:type="dcterms:W3CDTF">2024-08-27T12:06:03Z</dcterms:created>
  <dcterms:modified xsi:type="dcterms:W3CDTF">2024-09-16T10:15:15Z</dcterms:modified>
</cp:coreProperties>
</file>