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1" r:id="rId1"/>
  </p:sldMasterIdLst>
  <p:notesMasterIdLst>
    <p:notesMasterId r:id="rId7"/>
  </p:notesMasterIdLst>
  <p:sldIdLst>
    <p:sldId id="431" r:id="rId2"/>
    <p:sldId id="442" r:id="rId3"/>
    <p:sldId id="443" r:id="rId4"/>
    <p:sldId id="444" r:id="rId5"/>
    <p:sldId id="441" r:id="rId6"/>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C95B46"/>
    <a:srgbClr val="828847"/>
    <a:srgbClr val="D3A983"/>
    <a:srgbClr val="7395AD"/>
    <a:srgbClr val="404040"/>
    <a:srgbClr val="FFD966"/>
    <a:srgbClr val="ED7E3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33" autoAdjust="0"/>
  </p:normalViewPr>
  <p:slideViewPr>
    <p:cSldViewPr snapToGrid="0">
      <p:cViewPr varScale="1">
        <p:scale>
          <a:sx n="82" d="100"/>
          <a:sy n="82" d="100"/>
        </p:scale>
        <p:origin x="72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2A450BD-68D1-40F9-8570-F2E67B80A823}" type="datetimeFigureOut">
              <a:rPr lang="lv-LV" smtClean="0"/>
              <a:t>17.09.2024</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BD23CE6-85A1-4374-B09E-1FDCEE7367C4}" type="slidenum">
              <a:rPr lang="lv-LV" smtClean="0"/>
              <a:t>‹#›</a:t>
            </a:fld>
            <a:endParaRPr lang="lv-LV"/>
          </a:p>
        </p:txBody>
      </p:sp>
    </p:spTree>
    <p:extLst>
      <p:ext uri="{BB962C8B-B14F-4D97-AF65-F5344CB8AC3E}">
        <p14:creationId xmlns:p14="http://schemas.microsoft.com/office/powerpoint/2010/main" val="63224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41C8-3AEE-92D0-6BC7-43B9298F413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DDB5853E-7624-0FE6-9FFF-82B092C161CD}"/>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CE96A15C-33BA-109B-C718-857CACB9953B}"/>
              </a:ext>
            </a:extLst>
          </p:cNvPr>
          <p:cNvSpPr>
            <a:spLocks noGrp="1"/>
          </p:cNvSpPr>
          <p:nvPr>
            <p:ph type="dt" sz="half" idx="10"/>
          </p:nvPr>
        </p:nvSpPr>
        <p:spPr/>
        <p:txBody>
          <a:bodyPr/>
          <a:lstStyle/>
          <a:p>
            <a:fld id="{E713DBD1-BBC6-144F-BB04-668AE50EEAA2}" type="datetime1">
              <a:rPr lang="en-US" smtClean="0"/>
              <a:t>9/17/2024</a:t>
            </a:fld>
            <a:endParaRPr lang="en-US"/>
          </a:p>
        </p:txBody>
      </p:sp>
      <p:sp>
        <p:nvSpPr>
          <p:cNvPr id="5" name="Footer Placeholder 4">
            <a:extLst>
              <a:ext uri="{FF2B5EF4-FFF2-40B4-BE49-F238E27FC236}">
                <a16:creationId xmlns:a16="http://schemas.microsoft.com/office/drawing/2014/main" id="{14FF34E3-512D-C7E8-C9A1-C78861BE7332}"/>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A727C26C-60F9-7124-6965-208FDD9097E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519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ECC4-E968-3D5F-03A5-A4E8DD09E75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B74C209E-3B70-2EEE-3172-85E0E4BC3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08E690F4-4792-117B-6615-1DA3855EC3DE}"/>
              </a:ext>
            </a:extLst>
          </p:cNvPr>
          <p:cNvSpPr>
            <a:spLocks noGrp="1"/>
          </p:cNvSpPr>
          <p:nvPr>
            <p:ph type="dt" sz="half" idx="10"/>
          </p:nvPr>
        </p:nvSpPr>
        <p:spPr/>
        <p:txBody>
          <a:bodyPr/>
          <a:lstStyle/>
          <a:p>
            <a:fld id="{4B22B9F0-4552-AC48-AA4F-42211AD280FC}" type="datetime1">
              <a:rPr lang="en-US" smtClean="0"/>
              <a:t>9/17/2024</a:t>
            </a:fld>
            <a:endParaRPr lang="en-US"/>
          </a:p>
        </p:txBody>
      </p:sp>
      <p:sp>
        <p:nvSpPr>
          <p:cNvPr id="5" name="Footer Placeholder 4">
            <a:extLst>
              <a:ext uri="{FF2B5EF4-FFF2-40B4-BE49-F238E27FC236}">
                <a16:creationId xmlns:a16="http://schemas.microsoft.com/office/drawing/2014/main" id="{C7E5E789-7E16-BCEA-D165-29D3EA95E40B}"/>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29CCF779-A07C-29D5-7113-0D73DB7D8E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798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72C63-D56C-29F1-9C66-0F53431B77F2}"/>
              </a:ext>
            </a:extLst>
          </p:cNvPr>
          <p:cNvSpPr>
            <a:spLocks noGrp="1"/>
          </p:cNvSpPr>
          <p:nvPr>
            <p:ph type="title" orient="vert"/>
          </p:nvPr>
        </p:nvSpPr>
        <p:spPr>
          <a:xfrm>
            <a:off x="8724900" y="365126"/>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33B5D915-09E9-64BF-214D-C4117A112EB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94E2A7ED-2898-66C5-8B14-CAF10E38CDF3}"/>
              </a:ext>
            </a:extLst>
          </p:cNvPr>
          <p:cNvSpPr>
            <a:spLocks noGrp="1"/>
          </p:cNvSpPr>
          <p:nvPr>
            <p:ph type="dt" sz="half" idx="10"/>
          </p:nvPr>
        </p:nvSpPr>
        <p:spPr/>
        <p:txBody>
          <a:bodyPr/>
          <a:lstStyle/>
          <a:p>
            <a:fld id="{B77F4B85-EE1C-824B-90CF-74BDD2F38CBA}" type="datetime1">
              <a:rPr lang="en-US" smtClean="0"/>
              <a:t>9/17/2024</a:t>
            </a:fld>
            <a:endParaRPr lang="en-US"/>
          </a:p>
        </p:txBody>
      </p:sp>
      <p:sp>
        <p:nvSpPr>
          <p:cNvPr id="5" name="Footer Placeholder 4">
            <a:extLst>
              <a:ext uri="{FF2B5EF4-FFF2-40B4-BE49-F238E27FC236}">
                <a16:creationId xmlns:a16="http://schemas.microsoft.com/office/drawing/2014/main" id="{D620F789-33AC-09E2-11AD-9629C78860C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95ED5682-811F-8F9D-7DA1-21B71EA85AF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15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5D27-CFB8-6153-AFDF-92C8AF72B96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7A323432-3351-EE92-DC29-797117BD9D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8366F2B-CBAE-511B-DF3A-726E8FE20A09}"/>
              </a:ext>
            </a:extLst>
          </p:cNvPr>
          <p:cNvSpPr>
            <a:spLocks noGrp="1"/>
          </p:cNvSpPr>
          <p:nvPr>
            <p:ph type="dt" sz="half" idx="10"/>
          </p:nvPr>
        </p:nvSpPr>
        <p:spPr/>
        <p:txBody>
          <a:bodyPr/>
          <a:lstStyle/>
          <a:p>
            <a:fld id="{1AC8FE41-FDFF-8047-B79B-356A78FD3E08}" type="datetime1">
              <a:rPr lang="en-US" smtClean="0"/>
              <a:t>9/17/2024</a:t>
            </a:fld>
            <a:endParaRPr lang="en-US"/>
          </a:p>
        </p:txBody>
      </p:sp>
      <p:sp>
        <p:nvSpPr>
          <p:cNvPr id="5" name="Footer Placeholder 4">
            <a:extLst>
              <a:ext uri="{FF2B5EF4-FFF2-40B4-BE49-F238E27FC236}">
                <a16:creationId xmlns:a16="http://schemas.microsoft.com/office/drawing/2014/main" id="{89F8B86A-7330-3189-51EC-BC8929C5282C}"/>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83C7A196-DFA2-AAF7-EC91-6BC8AA594F8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525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6080-85A1-2BCE-DD4A-744EDE67428A}"/>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75DCFDBD-BC6E-47B5-E97C-F392EFE330FA}"/>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97650B6-31BE-D0E5-FBBD-D6C76947F50F}"/>
              </a:ext>
            </a:extLst>
          </p:cNvPr>
          <p:cNvSpPr>
            <a:spLocks noGrp="1"/>
          </p:cNvSpPr>
          <p:nvPr>
            <p:ph type="dt" sz="half" idx="10"/>
          </p:nvPr>
        </p:nvSpPr>
        <p:spPr/>
        <p:txBody>
          <a:bodyPr/>
          <a:lstStyle/>
          <a:p>
            <a:fld id="{B1FB4E0E-0A54-0C4A-A6CD-2D1CE1D43E84}" type="datetime1">
              <a:rPr lang="en-US" smtClean="0"/>
              <a:t>9/17/2024</a:t>
            </a:fld>
            <a:endParaRPr lang="en-US"/>
          </a:p>
        </p:txBody>
      </p:sp>
      <p:sp>
        <p:nvSpPr>
          <p:cNvPr id="5" name="Footer Placeholder 4">
            <a:extLst>
              <a:ext uri="{FF2B5EF4-FFF2-40B4-BE49-F238E27FC236}">
                <a16:creationId xmlns:a16="http://schemas.microsoft.com/office/drawing/2014/main" id="{AE73D1AE-D253-228A-7B9E-C7AC2A94346A}"/>
              </a:ext>
            </a:extLst>
          </p:cNvPr>
          <p:cNvSpPr>
            <a:spLocks noGrp="1"/>
          </p:cNvSpPr>
          <p:nvPr>
            <p:ph type="ftr" sz="quarter" idx="11"/>
          </p:nvPr>
        </p:nvSpPr>
        <p:spPr/>
        <p:txBody>
          <a:bodyPr/>
          <a:lstStyle/>
          <a:p>
            <a:r>
              <a:rPr lang="en-US"/>
              <a:t>Ādažu</a:t>
            </a:r>
          </a:p>
        </p:txBody>
      </p:sp>
      <p:sp>
        <p:nvSpPr>
          <p:cNvPr id="6" name="Slide Number Placeholder 5">
            <a:extLst>
              <a:ext uri="{FF2B5EF4-FFF2-40B4-BE49-F238E27FC236}">
                <a16:creationId xmlns:a16="http://schemas.microsoft.com/office/drawing/2014/main" id="{4EA522A7-AC36-79E5-5420-725C999A144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684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E326-4237-8C99-A138-C1AD8BB9E38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A0963024-7751-26EA-428C-2497E4D11A3C}"/>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92FAC09D-1B7E-3147-32EF-ED6BCB15D32E}"/>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138949EF-83E8-87AD-CBA1-DAC812DA593A}"/>
              </a:ext>
            </a:extLst>
          </p:cNvPr>
          <p:cNvSpPr>
            <a:spLocks noGrp="1"/>
          </p:cNvSpPr>
          <p:nvPr>
            <p:ph type="dt" sz="half" idx="10"/>
          </p:nvPr>
        </p:nvSpPr>
        <p:spPr/>
        <p:txBody>
          <a:bodyPr/>
          <a:lstStyle/>
          <a:p>
            <a:fld id="{59D80C60-2641-914D-8720-24CB9E1544F8}" type="datetime1">
              <a:rPr lang="en-US" smtClean="0"/>
              <a:t>9/17/2024</a:t>
            </a:fld>
            <a:endParaRPr lang="en-US"/>
          </a:p>
        </p:txBody>
      </p:sp>
      <p:sp>
        <p:nvSpPr>
          <p:cNvPr id="6" name="Footer Placeholder 5">
            <a:extLst>
              <a:ext uri="{FF2B5EF4-FFF2-40B4-BE49-F238E27FC236}">
                <a16:creationId xmlns:a16="http://schemas.microsoft.com/office/drawing/2014/main" id="{B2D8BB95-20DC-906F-19A8-2F37569E0FE5}"/>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1E0908B5-0AAB-EE31-068F-43822183CD6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687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844F-BA58-53F9-0B1E-A3AE12488D79}"/>
              </a:ext>
            </a:extLst>
          </p:cNvPr>
          <p:cNvSpPr>
            <a:spLocks noGrp="1"/>
          </p:cNvSpPr>
          <p:nvPr>
            <p:ph type="title"/>
          </p:nvPr>
        </p:nvSpPr>
        <p:spPr>
          <a:xfrm>
            <a:off x="839788" y="365126"/>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C65BB852-EB59-4733-F019-52D320C33EEA}"/>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41A709-738A-0ACA-8E91-C7EAE6E69E1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4DE12C7B-5E80-8DB1-4700-6C29C2D72B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401D052-34EE-7525-5892-BA95E22BEDE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AB8A356C-9086-F788-A384-04A08B872770}"/>
              </a:ext>
            </a:extLst>
          </p:cNvPr>
          <p:cNvSpPr>
            <a:spLocks noGrp="1"/>
          </p:cNvSpPr>
          <p:nvPr>
            <p:ph type="dt" sz="half" idx="10"/>
          </p:nvPr>
        </p:nvSpPr>
        <p:spPr/>
        <p:txBody>
          <a:bodyPr/>
          <a:lstStyle/>
          <a:p>
            <a:fld id="{CFE1618D-AFDF-4441-B6AC-AB7256007DBD}" type="datetime1">
              <a:rPr lang="en-US" smtClean="0"/>
              <a:t>9/17/2024</a:t>
            </a:fld>
            <a:endParaRPr lang="en-US"/>
          </a:p>
        </p:txBody>
      </p:sp>
      <p:sp>
        <p:nvSpPr>
          <p:cNvPr id="8" name="Footer Placeholder 7">
            <a:extLst>
              <a:ext uri="{FF2B5EF4-FFF2-40B4-BE49-F238E27FC236}">
                <a16:creationId xmlns:a16="http://schemas.microsoft.com/office/drawing/2014/main" id="{345E61E3-D88C-E4D3-B411-2D18686FF5BA}"/>
              </a:ext>
            </a:extLst>
          </p:cNvPr>
          <p:cNvSpPr>
            <a:spLocks noGrp="1"/>
          </p:cNvSpPr>
          <p:nvPr>
            <p:ph type="ftr" sz="quarter" idx="11"/>
          </p:nvPr>
        </p:nvSpPr>
        <p:spPr/>
        <p:txBody>
          <a:bodyPr/>
          <a:lstStyle/>
          <a:p>
            <a:r>
              <a:rPr lang="en-US"/>
              <a:t>Ādažu</a:t>
            </a:r>
          </a:p>
        </p:txBody>
      </p:sp>
      <p:sp>
        <p:nvSpPr>
          <p:cNvPr id="9" name="Slide Number Placeholder 8">
            <a:extLst>
              <a:ext uri="{FF2B5EF4-FFF2-40B4-BE49-F238E27FC236}">
                <a16:creationId xmlns:a16="http://schemas.microsoft.com/office/drawing/2014/main" id="{F3AF31C9-BBD9-6921-93CF-46488A8114D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65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E216-8084-B633-9437-CBA62A0AA53D}"/>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A691758F-5162-D689-4336-005E6C00DACB}"/>
              </a:ext>
            </a:extLst>
          </p:cNvPr>
          <p:cNvSpPr>
            <a:spLocks noGrp="1"/>
          </p:cNvSpPr>
          <p:nvPr>
            <p:ph type="dt" sz="half" idx="10"/>
          </p:nvPr>
        </p:nvSpPr>
        <p:spPr/>
        <p:txBody>
          <a:bodyPr/>
          <a:lstStyle/>
          <a:p>
            <a:fld id="{7E6D66EA-52B9-B847-AD9B-694F049B33E6}" type="datetime1">
              <a:rPr lang="en-US" smtClean="0"/>
              <a:t>9/17/2024</a:t>
            </a:fld>
            <a:endParaRPr lang="en-US"/>
          </a:p>
        </p:txBody>
      </p:sp>
      <p:sp>
        <p:nvSpPr>
          <p:cNvPr id="4" name="Footer Placeholder 3">
            <a:extLst>
              <a:ext uri="{FF2B5EF4-FFF2-40B4-BE49-F238E27FC236}">
                <a16:creationId xmlns:a16="http://schemas.microsoft.com/office/drawing/2014/main" id="{780B3810-4CF9-82A3-8E86-847DD431FDDF}"/>
              </a:ext>
            </a:extLst>
          </p:cNvPr>
          <p:cNvSpPr>
            <a:spLocks noGrp="1"/>
          </p:cNvSpPr>
          <p:nvPr>
            <p:ph type="ftr" sz="quarter" idx="11"/>
          </p:nvPr>
        </p:nvSpPr>
        <p:spPr/>
        <p:txBody>
          <a:bodyPr/>
          <a:lstStyle/>
          <a:p>
            <a:r>
              <a:rPr lang="en-US"/>
              <a:t>Ādažu</a:t>
            </a:r>
          </a:p>
        </p:txBody>
      </p:sp>
      <p:sp>
        <p:nvSpPr>
          <p:cNvPr id="5" name="Slide Number Placeholder 4">
            <a:extLst>
              <a:ext uri="{FF2B5EF4-FFF2-40B4-BE49-F238E27FC236}">
                <a16:creationId xmlns:a16="http://schemas.microsoft.com/office/drawing/2014/main" id="{D23C755D-5FC6-111E-7F40-7D492478869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64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33EF83-3619-4F9B-E568-FE7EED13213C}"/>
              </a:ext>
            </a:extLst>
          </p:cNvPr>
          <p:cNvSpPr>
            <a:spLocks noGrp="1"/>
          </p:cNvSpPr>
          <p:nvPr>
            <p:ph type="dt" sz="half" idx="10"/>
          </p:nvPr>
        </p:nvSpPr>
        <p:spPr/>
        <p:txBody>
          <a:bodyPr/>
          <a:lstStyle/>
          <a:p>
            <a:fld id="{B4A9F490-1998-4A44-A624-42F54DBDC226}" type="datetime1">
              <a:rPr lang="en-US" smtClean="0"/>
              <a:t>9/17/2024</a:t>
            </a:fld>
            <a:endParaRPr lang="en-US"/>
          </a:p>
        </p:txBody>
      </p:sp>
      <p:sp>
        <p:nvSpPr>
          <p:cNvPr id="3" name="Footer Placeholder 2">
            <a:extLst>
              <a:ext uri="{FF2B5EF4-FFF2-40B4-BE49-F238E27FC236}">
                <a16:creationId xmlns:a16="http://schemas.microsoft.com/office/drawing/2014/main" id="{E242AA65-086E-6BC2-BF9E-C82C5EEA62D1}"/>
              </a:ext>
            </a:extLst>
          </p:cNvPr>
          <p:cNvSpPr>
            <a:spLocks noGrp="1"/>
          </p:cNvSpPr>
          <p:nvPr>
            <p:ph type="ftr" sz="quarter" idx="11"/>
          </p:nvPr>
        </p:nvSpPr>
        <p:spPr/>
        <p:txBody>
          <a:bodyPr/>
          <a:lstStyle/>
          <a:p>
            <a:r>
              <a:rPr lang="en-US"/>
              <a:t>Ādažu</a:t>
            </a:r>
          </a:p>
        </p:txBody>
      </p:sp>
      <p:sp>
        <p:nvSpPr>
          <p:cNvPr id="4" name="Slide Number Placeholder 3">
            <a:extLst>
              <a:ext uri="{FF2B5EF4-FFF2-40B4-BE49-F238E27FC236}">
                <a16:creationId xmlns:a16="http://schemas.microsoft.com/office/drawing/2014/main" id="{D4E7080E-3244-9936-7994-24FEB990A30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431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D6-553C-1328-806D-78813C4F0AB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FBA23D2-74A7-7103-2CEB-12001FA2E5F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02E10250-889D-60F7-4147-A5FED3A2641D}"/>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086620-40C3-9948-9875-F0890D75597D}"/>
              </a:ext>
            </a:extLst>
          </p:cNvPr>
          <p:cNvSpPr>
            <a:spLocks noGrp="1"/>
          </p:cNvSpPr>
          <p:nvPr>
            <p:ph type="dt" sz="half" idx="10"/>
          </p:nvPr>
        </p:nvSpPr>
        <p:spPr/>
        <p:txBody>
          <a:bodyPr/>
          <a:lstStyle/>
          <a:p>
            <a:fld id="{CE4BFAB0-4578-A449-A906-ABE38DB7018B}" type="datetime1">
              <a:rPr lang="en-US" smtClean="0"/>
              <a:t>9/17/2024</a:t>
            </a:fld>
            <a:endParaRPr lang="en-US"/>
          </a:p>
        </p:txBody>
      </p:sp>
      <p:sp>
        <p:nvSpPr>
          <p:cNvPr id="6" name="Footer Placeholder 5">
            <a:extLst>
              <a:ext uri="{FF2B5EF4-FFF2-40B4-BE49-F238E27FC236}">
                <a16:creationId xmlns:a16="http://schemas.microsoft.com/office/drawing/2014/main" id="{B5BE6BF5-E51A-4DAF-8676-D9C8C961F03B}"/>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FBDB26A9-C2C1-690A-C2BC-BF3517804B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9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27AA-DC63-A17E-AC4E-58AA75E6EA79}"/>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B719806E-8F6B-C676-3F01-A45287EFF5E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x-none"/>
          </a:p>
        </p:txBody>
      </p:sp>
      <p:sp>
        <p:nvSpPr>
          <p:cNvPr id="4" name="Text Placeholder 3">
            <a:extLst>
              <a:ext uri="{FF2B5EF4-FFF2-40B4-BE49-F238E27FC236}">
                <a16:creationId xmlns:a16="http://schemas.microsoft.com/office/drawing/2014/main" id="{B2C2FCF3-9663-C5C5-FA78-B176809D0587}"/>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30C00F-2371-269C-218C-4EB909E1DAE4}"/>
              </a:ext>
            </a:extLst>
          </p:cNvPr>
          <p:cNvSpPr>
            <a:spLocks noGrp="1"/>
          </p:cNvSpPr>
          <p:nvPr>
            <p:ph type="dt" sz="half" idx="10"/>
          </p:nvPr>
        </p:nvSpPr>
        <p:spPr/>
        <p:txBody>
          <a:bodyPr/>
          <a:lstStyle/>
          <a:p>
            <a:fld id="{D50F1D72-1054-794F-87B7-D0056D5203D5}" type="datetime1">
              <a:rPr lang="en-US" smtClean="0"/>
              <a:t>9/17/2024</a:t>
            </a:fld>
            <a:endParaRPr lang="en-US"/>
          </a:p>
        </p:txBody>
      </p:sp>
      <p:sp>
        <p:nvSpPr>
          <p:cNvPr id="6" name="Footer Placeholder 5">
            <a:extLst>
              <a:ext uri="{FF2B5EF4-FFF2-40B4-BE49-F238E27FC236}">
                <a16:creationId xmlns:a16="http://schemas.microsoft.com/office/drawing/2014/main" id="{6F46921E-EAFD-D74A-0F32-ED7C19A8ED80}"/>
              </a:ext>
            </a:extLst>
          </p:cNvPr>
          <p:cNvSpPr>
            <a:spLocks noGrp="1"/>
          </p:cNvSpPr>
          <p:nvPr>
            <p:ph type="ftr" sz="quarter" idx="11"/>
          </p:nvPr>
        </p:nvSpPr>
        <p:spPr/>
        <p:txBody>
          <a:bodyPr/>
          <a:lstStyle/>
          <a:p>
            <a:r>
              <a:rPr lang="en-US"/>
              <a:t>Ādažu</a:t>
            </a:r>
          </a:p>
        </p:txBody>
      </p:sp>
      <p:sp>
        <p:nvSpPr>
          <p:cNvPr id="7" name="Slide Number Placeholder 6">
            <a:extLst>
              <a:ext uri="{FF2B5EF4-FFF2-40B4-BE49-F238E27FC236}">
                <a16:creationId xmlns:a16="http://schemas.microsoft.com/office/drawing/2014/main" id="{9CB1CAB2-07BA-9CE5-EC9C-2236DBE1EC8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96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0916EE-EC74-18A7-E5A4-45042737725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5D49A7A5-BDBE-5F10-6794-A795F3BF6612}"/>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15EF1445-A891-5DDD-B88C-909AC5DB637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800B1-4C03-4D41-B773-165D95B0D0CA}" type="datetime1">
              <a:rPr lang="en-US" smtClean="0"/>
              <a:t>9/17/2024</a:t>
            </a:fld>
            <a:endParaRPr lang="en-US"/>
          </a:p>
        </p:txBody>
      </p:sp>
      <p:sp>
        <p:nvSpPr>
          <p:cNvPr id="5" name="Footer Placeholder 4">
            <a:extLst>
              <a:ext uri="{FF2B5EF4-FFF2-40B4-BE49-F238E27FC236}">
                <a16:creationId xmlns:a16="http://schemas.microsoft.com/office/drawing/2014/main" id="{809F3E9B-179C-D21C-7EF0-0D4601B5451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Ādažu</a:t>
            </a:r>
          </a:p>
        </p:txBody>
      </p:sp>
      <p:sp>
        <p:nvSpPr>
          <p:cNvPr id="6" name="Slide Number Placeholder 5">
            <a:extLst>
              <a:ext uri="{FF2B5EF4-FFF2-40B4-BE49-F238E27FC236}">
                <a16:creationId xmlns:a16="http://schemas.microsoft.com/office/drawing/2014/main" id="{166E1A7A-0032-9C2B-8E90-115F829F0D5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509744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395AD"/>
        </a:solid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rgbClr val="FFFFFF"/>
            </a:solidFill>
            <a:prstDash val="solid"/>
            <a:headEnd type="none" w="sm" len="sm"/>
            <a:tailEnd type="none" w="sm" len="sm"/>
          </a:ln>
        </p:spPr>
        <p:txBody>
          <a:bodyPr/>
          <a:lstStyle/>
          <a:p>
            <a:endParaRPr lang="lv-LV"/>
          </a:p>
        </p:txBody>
      </p:sp>
      <p:sp>
        <p:nvSpPr>
          <p:cNvPr id="11" name="TextBox 4">
            <a:extLst>
              <a:ext uri="{FF2B5EF4-FFF2-40B4-BE49-F238E27FC236}">
                <a16:creationId xmlns:a16="http://schemas.microsoft.com/office/drawing/2014/main" id="{06254985-7120-C57B-662F-36B1141C0B14}"/>
              </a:ext>
            </a:extLst>
          </p:cNvPr>
          <p:cNvSpPr txBox="1"/>
          <p:nvPr/>
        </p:nvSpPr>
        <p:spPr>
          <a:xfrm>
            <a:off x="717055" y="4172528"/>
            <a:ext cx="10403325" cy="1294522"/>
          </a:xfrm>
          <a:prstGeom prst="rect">
            <a:avLst/>
          </a:prstGeom>
        </p:spPr>
        <p:txBody>
          <a:bodyPr wrap="square" lIns="0" tIns="0" rIns="0" bIns="0" rtlCol="0" anchor="t">
            <a:spAutoFit/>
          </a:bodyPr>
          <a:lstStyle/>
          <a:p>
            <a:pPr marL="0" marR="0" lvl="0" indent="0" algn="ctr" defTabSz="609630" rtl="0" eaLnBrk="1" fontAlgn="auto" latinLnBrk="0" hangingPunct="1">
              <a:lnSpc>
                <a:spcPts val="5280"/>
              </a:lnSpc>
              <a:spcBef>
                <a:spcPts val="0"/>
              </a:spcBef>
              <a:spcAft>
                <a:spcPts val="0"/>
              </a:spcAft>
              <a:buClrTx/>
              <a:buSzTx/>
              <a:buFontTx/>
              <a:buNone/>
              <a:tabLst/>
              <a:defRPr/>
            </a:pPr>
            <a:r>
              <a:rPr lang="lv-LV" sz="3600" b="1" kern="1200" spc="0" noProof="0" dirty="0">
                <a:solidFill>
                  <a:schemeClr val="bg1"/>
                </a:solidFill>
                <a:uLnTx/>
                <a:uFillTx/>
                <a:latin typeface="Arial" panose="020B0604020202020204" pitchFamily="34" charset="0"/>
                <a:ea typeface="Calibri" panose="020F0502020204030204" pitchFamily="34" charset="0"/>
                <a:cs typeface="Arial" panose="020B0604020202020204" pitchFamily="34" charset="0"/>
              </a:rPr>
              <a:t>PAR SMILŠU IELAS, CARNIKAVĀ </a:t>
            </a:r>
            <a:r>
              <a:rPr lang="lv-LV" sz="3600" b="1" dirty="0">
                <a:solidFill>
                  <a:schemeClr val="bg1"/>
                </a:solidFill>
                <a:latin typeface="Arial" panose="020B0604020202020204" pitchFamily="34" charset="0"/>
                <a:ea typeface="Calibri" panose="020F0502020204030204" pitchFamily="34" charset="0"/>
                <a:cs typeface="Arial" panose="020B0604020202020204" pitchFamily="34" charset="0"/>
              </a:rPr>
              <a:t>IESPĒJAMO </a:t>
            </a:r>
            <a:r>
              <a:rPr lang="lv-LV" sz="3600" b="1" kern="1200" spc="0" noProof="0">
                <a:solidFill>
                  <a:schemeClr val="bg1"/>
                </a:solidFill>
                <a:uLnTx/>
                <a:uFillTx/>
                <a:latin typeface="Arial" panose="020B0604020202020204" pitchFamily="34" charset="0"/>
                <a:ea typeface="Calibri" panose="020F0502020204030204" pitchFamily="34" charset="0"/>
                <a:cs typeface="Arial" panose="020B0604020202020204" pitchFamily="34" charset="0"/>
              </a:rPr>
              <a:t>PĀRBŪVI</a:t>
            </a:r>
            <a:endParaRPr lang="lv-LV" sz="3600" b="1" kern="1200" spc="0" noProof="0" dirty="0">
              <a:solidFill>
                <a:schemeClr val="bg1"/>
              </a:solidFill>
              <a:uLnTx/>
              <a:uFillTx/>
              <a:latin typeface="Arial" panose="020B0604020202020204" pitchFamily="34" charset="0"/>
              <a:ea typeface="Calibri" panose="020F0502020204030204" pitchFamily="34" charset="0"/>
              <a:cs typeface="Arial" panose="020B0604020202020204" pitchFamily="34" charset="0"/>
            </a:endParaRPr>
          </a:p>
        </p:txBody>
      </p:sp>
      <p:sp>
        <p:nvSpPr>
          <p:cNvPr id="12" name="TextBox 2">
            <a:extLst>
              <a:ext uri="{FF2B5EF4-FFF2-40B4-BE49-F238E27FC236}">
                <a16:creationId xmlns:a16="http://schemas.microsoft.com/office/drawing/2014/main" id="{38DEB83C-A5E3-EA35-A943-63321E881E12}"/>
              </a:ext>
            </a:extLst>
          </p:cNvPr>
          <p:cNvSpPr txBox="1"/>
          <p:nvPr/>
        </p:nvSpPr>
        <p:spPr>
          <a:xfrm>
            <a:off x="60960" y="6400655"/>
            <a:ext cx="12070080" cy="153888"/>
          </a:xfrm>
          <a:prstGeom prst="rect">
            <a:avLst/>
          </a:prstGeom>
        </p:spPr>
        <p:txBody>
          <a:bodyPr lIns="0" tIns="0" rIns="0" bIns="0" rtlCol="0" anchor="t">
            <a:spAutoFit/>
          </a:bodyPr>
          <a:lstStyle/>
          <a:p>
            <a:pPr marL="0" marR="0" lvl="0" indent="0" algn="ctr" defTabSz="609630" rtl="0" eaLnBrk="1" fontAlgn="auto" latinLnBrk="0" hangingPunct="1">
              <a:lnSpc>
                <a:spcPts val="1200"/>
              </a:lnSpc>
              <a:spcBef>
                <a:spcPts val="0"/>
              </a:spcBef>
              <a:spcAft>
                <a:spcPts val="0"/>
              </a:spcAft>
              <a:buClrTx/>
              <a:buSzTx/>
              <a:buFontTx/>
              <a:buNone/>
              <a:tabLst/>
              <a:defRPr/>
            </a:pPr>
            <a:r>
              <a:rPr kumimoji="0" lang="lv-LV"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CARNIKAVAS KOMUNĀLSERVISS   </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a:t>
            </a:r>
            <a:r>
              <a:rPr kumimoji="0" lang="lv-LV"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LAURIS BERNĀNS </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I</a:t>
            </a:r>
            <a:r>
              <a:rPr lang="lv-LV" sz="1000" dirty="0">
                <a:solidFill>
                  <a:srgbClr val="FFFFFF"/>
                </a:solidFill>
                <a:latin typeface="Arial" panose="020B0604020202020204" pitchFamily="34" charset="0"/>
                <a:cs typeface="Arial" panose="020B0604020202020204" pitchFamily="34" charset="0"/>
              </a:rPr>
              <a:t> 11.</a:t>
            </a:r>
            <a:r>
              <a:rPr kumimoji="0" lang="lv-LV"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09</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.202</a:t>
            </a:r>
            <a:r>
              <a:rPr kumimoji="0" lang="lv-LV"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4</a:t>
            </a:r>
            <a:r>
              <a:rPr kumimoji="0" lang="en-US" sz="1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1DB2A215-8386-9EDE-5A19-F94513F13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376" y="380401"/>
            <a:ext cx="5160684" cy="2523466"/>
          </a:xfrm>
          <a:prstGeom prst="rect">
            <a:avLst/>
          </a:prstGeom>
        </p:spPr>
      </p:pic>
    </p:spTree>
    <p:extLst>
      <p:ext uri="{BB962C8B-B14F-4D97-AF65-F5344CB8AC3E}">
        <p14:creationId xmlns:p14="http://schemas.microsoft.com/office/powerpoint/2010/main" val="311955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6A8097-3FBF-2862-0A0D-74FA2EE7D69B}"/>
              </a:ext>
            </a:extLst>
          </p:cNvPr>
          <p:cNvPicPr>
            <a:picLocks noChangeAspect="1"/>
          </p:cNvPicPr>
          <p:nvPr/>
        </p:nvPicPr>
        <p:blipFill>
          <a:blip r:embed="rId2">
            <a:extLst>
              <a:ext uri="{28A0092B-C50C-407E-A947-70E740481C1C}">
                <a14:useLocalDpi xmlns:a14="http://schemas.microsoft.com/office/drawing/2010/main" val="0"/>
              </a:ext>
            </a:extLst>
          </a:blip>
          <a:srcRect t="12716" b="12716"/>
          <a:stretch/>
        </p:blipFill>
        <p:spPr>
          <a:xfrm>
            <a:off x="250111" y="3198640"/>
            <a:ext cx="8218818" cy="3576316"/>
          </a:xfrm>
          <a:prstGeom prst="rect">
            <a:avLst/>
          </a:prstGeom>
        </p:spPr>
      </p:pic>
      <p:sp>
        <p:nvSpPr>
          <p:cNvPr id="9" name="TextBox 8">
            <a:extLst>
              <a:ext uri="{FF2B5EF4-FFF2-40B4-BE49-F238E27FC236}">
                <a16:creationId xmlns:a16="http://schemas.microsoft.com/office/drawing/2014/main" id="{34EE2FA7-0C7D-C1AC-1B29-D6488DBA51F8}"/>
              </a:ext>
            </a:extLst>
          </p:cNvPr>
          <p:cNvSpPr txBox="1"/>
          <p:nvPr/>
        </p:nvSpPr>
        <p:spPr>
          <a:xfrm>
            <a:off x="8468929" y="3198640"/>
            <a:ext cx="3497655" cy="2677656"/>
          </a:xfrm>
          <a:prstGeom prst="rect">
            <a:avLst/>
          </a:prstGeom>
          <a:noFill/>
        </p:spPr>
        <p:txBody>
          <a:bodyPr wrap="square" rtlCol="0">
            <a:spAutoFit/>
          </a:bodyPr>
          <a:lstStyle/>
          <a:p>
            <a:pPr marL="285750" indent="-285750" algn="just">
              <a:buFont typeface="Arial" panose="020B0604020202020204" pitchFamily="34" charset="0"/>
              <a:buChar char="•"/>
            </a:pPr>
            <a:endParaRPr lang="lv-LV" sz="1200" b="1" dirty="0">
              <a:solidFill>
                <a:srgbClr val="595959"/>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lv-LV" sz="1200" b="1" dirty="0">
                <a:solidFill>
                  <a:srgbClr val="595959"/>
                </a:solidFill>
                <a:latin typeface="Times New Roman" panose="02020603050405020304" pitchFamily="18" charset="0"/>
                <a:cs typeface="Times New Roman" panose="02020603050405020304" pitchFamily="18" charset="0"/>
              </a:rPr>
              <a:t>Smilšu iela posmā no Ziedu līdz Rīgas ielai - vienvirziena kustība virzienā no Rīgas ielas uz skolu ar ietvi un stāvvietām paralēli brauktuvei. Ietve un stāvvietas plānotas skolas pusē. Uz kanāla pusi tiek nobīdīta esošā brauktuves ass. Ietve 2,00 m, stāvvietas zona 2,00 m un brauktuve 3,5 m. (atbilstoši LVS standarta prasībām). </a:t>
            </a:r>
          </a:p>
          <a:p>
            <a:pPr marL="285750" indent="-285750" algn="just">
              <a:buFont typeface="Arial" panose="020B0604020202020204" pitchFamily="34" charset="0"/>
              <a:buChar char="•"/>
            </a:pPr>
            <a:r>
              <a:rPr lang="lv-LV" sz="1200" b="1" dirty="0">
                <a:solidFill>
                  <a:srgbClr val="595959"/>
                </a:solidFill>
                <a:latin typeface="Times New Roman" panose="02020603050405020304" pitchFamily="18" charset="0"/>
                <a:cs typeface="Times New Roman" panose="02020603050405020304" pitchFamily="18" charset="0"/>
              </a:rPr>
              <a:t>Kanāla pusē ieplānojot stāvvietas būtiski sadārdzinātu būvniecības izmaksas, jo būtu nepieciešama daļēja kanāla aizbēršana un nogāzes nostiprināšana ar </a:t>
            </a:r>
            <a:r>
              <a:rPr lang="lv-LV" sz="1200" b="1" dirty="0" err="1">
                <a:solidFill>
                  <a:srgbClr val="595959"/>
                </a:solidFill>
                <a:latin typeface="Times New Roman" panose="02020603050405020304" pitchFamily="18" charset="0"/>
                <a:cs typeface="Times New Roman" panose="02020603050405020304" pitchFamily="18" charset="0"/>
              </a:rPr>
              <a:t>rievsienām</a:t>
            </a:r>
            <a:r>
              <a:rPr lang="lv-LV" sz="1200" b="1" dirty="0">
                <a:solidFill>
                  <a:srgbClr val="595959"/>
                </a:solidFill>
                <a:latin typeface="Times New Roman" panose="02020603050405020304" pitchFamily="18" charset="0"/>
                <a:cs typeface="Times New Roman" panose="02020603050405020304" pitchFamily="18" charset="0"/>
              </a:rPr>
              <a:t>. </a:t>
            </a:r>
            <a:r>
              <a:rPr lang="lv-LV" sz="1200" b="1" u="sng" dirty="0">
                <a:solidFill>
                  <a:srgbClr val="595959"/>
                </a:solidFill>
                <a:latin typeface="Times New Roman" panose="02020603050405020304" pitchFamily="18" charset="0"/>
                <a:cs typeface="Times New Roman" panose="02020603050405020304" pitchFamily="18" charset="0"/>
              </a:rPr>
              <a:t>Stāvvietu skaits  ̃60 a/m.</a:t>
            </a:r>
          </a:p>
        </p:txBody>
      </p:sp>
      <p:sp>
        <p:nvSpPr>
          <p:cNvPr id="10" name="Title 9">
            <a:extLst>
              <a:ext uri="{FF2B5EF4-FFF2-40B4-BE49-F238E27FC236}">
                <a16:creationId xmlns:a16="http://schemas.microsoft.com/office/drawing/2014/main" id="{43190CC4-5805-9893-099D-52896BF47E97}"/>
              </a:ext>
            </a:extLst>
          </p:cNvPr>
          <p:cNvSpPr>
            <a:spLocks noGrp="1"/>
          </p:cNvSpPr>
          <p:nvPr>
            <p:ph type="title"/>
          </p:nvPr>
        </p:nvSpPr>
        <p:spPr>
          <a:xfrm>
            <a:off x="838200" y="365127"/>
            <a:ext cx="10515600" cy="646332"/>
          </a:xfrm>
        </p:spPr>
        <p:txBody>
          <a:bodyPr>
            <a:normAutofit/>
          </a:bodyPr>
          <a:lstStyle/>
          <a:p>
            <a:pPr algn="ctr"/>
            <a:r>
              <a:rPr lang="lv-LV" sz="3200" b="1" dirty="0">
                <a:solidFill>
                  <a:srgbClr val="595959"/>
                </a:solidFill>
                <a:latin typeface="Arial" panose="020B0604020202020204" pitchFamily="34" charset="0"/>
                <a:cs typeface="Arial" panose="020B0604020202020204" pitchFamily="34" charset="0"/>
              </a:rPr>
              <a:t>SMILŠU IELAS PĀRBŪVES 1. VARIANTS</a:t>
            </a:r>
          </a:p>
        </p:txBody>
      </p:sp>
      <p:sp>
        <p:nvSpPr>
          <p:cNvPr id="12" name="TextBox 11">
            <a:extLst>
              <a:ext uri="{FF2B5EF4-FFF2-40B4-BE49-F238E27FC236}">
                <a16:creationId xmlns:a16="http://schemas.microsoft.com/office/drawing/2014/main" id="{5CAC776D-C00C-3AD7-EA96-393071ED39B1}"/>
              </a:ext>
            </a:extLst>
          </p:cNvPr>
          <p:cNvSpPr txBox="1"/>
          <p:nvPr/>
        </p:nvSpPr>
        <p:spPr>
          <a:xfrm>
            <a:off x="720030" y="1166331"/>
            <a:ext cx="8987388" cy="1877437"/>
          </a:xfrm>
          <a:prstGeom prst="rect">
            <a:avLst/>
          </a:prstGeom>
          <a:noFill/>
        </p:spPr>
        <p:txBody>
          <a:bodyPr wrap="square" rtlCol="0">
            <a:spAutoFit/>
          </a:bodyPr>
          <a:lstStyle/>
          <a:p>
            <a:r>
              <a:rPr lang="lv-LV" sz="1600" b="1" dirty="0">
                <a:solidFill>
                  <a:schemeClr val="bg2">
                    <a:lumMod val="25000"/>
                  </a:schemeClr>
                </a:solidFill>
                <a:latin typeface="Montserrat" panose="00000500000000000000" pitchFamily="2" charset="-70"/>
                <a:cs typeface="Arial" panose="020B0604020202020204" pitchFamily="34" charset="0"/>
              </a:rPr>
              <a:t>Izmaksas būvniecība -</a:t>
            </a:r>
            <a:r>
              <a:rPr lang="lv-LV" sz="1600" b="1" dirty="0">
                <a:solidFill>
                  <a:srgbClr val="00B050"/>
                </a:solidFill>
                <a:latin typeface="Montserrat" panose="00000500000000000000" pitchFamily="2" charset="-70"/>
                <a:cs typeface="Arial" panose="020B0604020202020204" pitchFamily="34" charset="0"/>
              </a:rPr>
              <a:t> 1 042 000 EUR</a:t>
            </a:r>
            <a:r>
              <a:rPr lang="lv-LV" sz="1600" b="1" dirty="0">
                <a:solidFill>
                  <a:schemeClr val="bg2">
                    <a:lumMod val="25000"/>
                  </a:schemeClr>
                </a:solidFill>
                <a:latin typeface="Montserrat" panose="00000500000000000000" pitchFamily="2" charset="-70"/>
                <a:cs typeface="Arial" panose="020B0604020202020204" pitchFamily="34" charset="0"/>
              </a:rPr>
              <a:t>, izmaksas būvprojekta izstrāde + autoruzraudzība 70 000 EUR.</a:t>
            </a:r>
          </a:p>
          <a:p>
            <a:endParaRPr lang="lv-LV" sz="1200" dirty="0">
              <a:latin typeface="Montserrat" panose="00000500000000000000" pitchFamily="2" charset="-70"/>
              <a:cs typeface="Arial" panose="020B0604020202020204" pitchFamily="34" charset="0"/>
            </a:endParaRPr>
          </a:p>
          <a:p>
            <a:pPr marL="342900" indent="-342900">
              <a:buFont typeface="+mj-lt"/>
              <a:buAutoNum type="arabicPeriod"/>
            </a:pPr>
            <a:r>
              <a:rPr lang="lv-LV" sz="1200" dirty="0">
                <a:latin typeface="Montserrat" panose="00000500000000000000" pitchFamily="2" charset="-70"/>
                <a:cs typeface="Arial" panose="020B0604020202020204" pitchFamily="34" charset="0"/>
              </a:rPr>
              <a:t>Ietves pārbūve no Nākotnes ielas līdz Rīgas gatvei – 44 000 </a:t>
            </a:r>
            <a:r>
              <a:rPr lang="lv-LV" sz="1200" dirty="0" err="1">
                <a:latin typeface="Montserrat" panose="00000500000000000000" pitchFamily="2" charset="-70"/>
                <a:cs typeface="Arial" panose="020B0604020202020204" pitchFamily="34" charset="0"/>
              </a:rPr>
              <a:t>Eur</a:t>
            </a:r>
            <a:r>
              <a:rPr lang="lv-LV" sz="1200" dirty="0">
                <a:latin typeface="Montserrat" panose="00000500000000000000" pitchFamily="2" charset="-70"/>
                <a:cs typeface="Arial" panose="020B0604020202020204" pitchFamily="34" charset="0"/>
              </a:rPr>
              <a:t> ar PVN</a:t>
            </a:r>
          </a:p>
          <a:p>
            <a:pPr marL="342900" indent="-342900">
              <a:buFont typeface="+mj-lt"/>
              <a:buAutoNum type="arabicPeriod"/>
            </a:pPr>
            <a:r>
              <a:rPr lang="lv-LV" sz="1200" dirty="0">
                <a:latin typeface="Montserrat" panose="00000500000000000000" pitchFamily="2" charset="-70"/>
                <a:cs typeface="Arial" panose="020B0604020202020204" pitchFamily="34" charset="0"/>
              </a:rPr>
              <a:t>Ietves izbūve no Ziedu līdz Nākotnes ielai – 52 000 </a:t>
            </a:r>
            <a:r>
              <a:rPr lang="lv-LV" sz="1200" dirty="0" err="1">
                <a:latin typeface="Montserrat" panose="00000500000000000000" pitchFamily="2" charset="-70"/>
                <a:cs typeface="Arial" panose="020B0604020202020204" pitchFamily="34" charset="0"/>
              </a:rPr>
              <a:t>Eur</a:t>
            </a:r>
            <a:r>
              <a:rPr lang="lv-LV" sz="1200" dirty="0">
                <a:latin typeface="Montserrat" panose="00000500000000000000" pitchFamily="2" charset="-70"/>
                <a:cs typeface="Arial" panose="020B0604020202020204" pitchFamily="34" charset="0"/>
              </a:rPr>
              <a:t> ar PVN</a:t>
            </a:r>
          </a:p>
          <a:p>
            <a:pPr marL="342900" indent="-342900">
              <a:buFont typeface="+mj-lt"/>
              <a:buAutoNum type="arabicPeriod"/>
            </a:pPr>
            <a:r>
              <a:rPr lang="lv-LV" sz="1200" dirty="0">
                <a:latin typeface="Montserrat" panose="00000500000000000000" pitchFamily="2" charset="-70"/>
                <a:cs typeface="Arial" panose="020B0604020202020204" pitchFamily="34" charset="0"/>
              </a:rPr>
              <a:t>Stāvvietu izbūve gar Smilšu ielu un kanāla malu un kanāla krasta stiprināšanas un tīrīšana. – 475 000 </a:t>
            </a:r>
            <a:r>
              <a:rPr lang="lv-LV" sz="1200" dirty="0" err="1">
                <a:latin typeface="Montserrat" panose="00000500000000000000" pitchFamily="2" charset="-70"/>
                <a:cs typeface="Arial" panose="020B0604020202020204" pitchFamily="34" charset="0"/>
              </a:rPr>
              <a:t>Eur</a:t>
            </a:r>
            <a:endParaRPr lang="lv-LV" sz="1200" dirty="0">
              <a:latin typeface="Montserrat" panose="00000500000000000000" pitchFamily="2" charset="-70"/>
              <a:cs typeface="Arial" panose="020B0604020202020204" pitchFamily="34" charset="0"/>
            </a:endParaRPr>
          </a:p>
          <a:p>
            <a:pPr marL="342900" indent="-342900">
              <a:buFont typeface="+mj-lt"/>
              <a:buAutoNum type="arabicPeriod"/>
            </a:pPr>
            <a:r>
              <a:rPr lang="lv-LV" sz="1200" dirty="0">
                <a:latin typeface="Montserrat" panose="00000500000000000000" pitchFamily="2" charset="-70"/>
                <a:cs typeface="Arial" panose="020B0604020202020204" pitchFamily="34" charset="0"/>
              </a:rPr>
              <a:t>Smilšu ielas seguma pārbūve (400m) – 225 000 ar PVN</a:t>
            </a:r>
          </a:p>
          <a:p>
            <a:pPr marL="342900" indent="-342900">
              <a:buFont typeface="+mj-lt"/>
              <a:buAutoNum type="arabicPeriod"/>
            </a:pPr>
            <a:r>
              <a:rPr lang="lv-LV" sz="1200" dirty="0">
                <a:latin typeface="Montserrat" panose="00000500000000000000" pitchFamily="2" charset="-70"/>
                <a:cs typeface="Arial" panose="020B0604020202020204" pitchFamily="34" charset="0"/>
              </a:rPr>
              <a:t>Apgaismojuma pārbūve – 41 000 </a:t>
            </a:r>
            <a:r>
              <a:rPr lang="lv-LV" sz="1200" dirty="0" err="1">
                <a:latin typeface="Montserrat" panose="00000500000000000000" pitchFamily="2" charset="-70"/>
                <a:cs typeface="Arial" panose="020B0604020202020204" pitchFamily="34" charset="0"/>
              </a:rPr>
              <a:t>Eur</a:t>
            </a:r>
            <a:r>
              <a:rPr lang="lv-LV" sz="1200" dirty="0">
                <a:latin typeface="Montserrat" panose="00000500000000000000" pitchFamily="2" charset="-70"/>
                <a:cs typeface="Arial" panose="020B0604020202020204" pitchFamily="34" charset="0"/>
              </a:rPr>
              <a:t> ar PVN</a:t>
            </a:r>
          </a:p>
          <a:p>
            <a:pPr marL="342900" indent="-342900">
              <a:buFont typeface="+mj-lt"/>
              <a:buAutoNum type="arabicPeriod"/>
            </a:pPr>
            <a:r>
              <a:rPr lang="lv-LV" sz="1200" dirty="0">
                <a:latin typeface="Montserrat" panose="00000500000000000000" pitchFamily="2" charset="-70"/>
                <a:cs typeface="Arial" panose="020B0604020202020204" pitchFamily="34" charset="0"/>
              </a:rPr>
              <a:t>Rotācijas apļa iz</a:t>
            </a:r>
            <a:r>
              <a:rPr lang="lv-LV" sz="1200" dirty="0">
                <a:latin typeface="Montserrat" panose="00000500000000000000" pitchFamily="2" charset="-70"/>
                <a:ea typeface="Microsoft YaHei" panose="020B0503020204020204" pitchFamily="34" charset="-122"/>
                <a:cs typeface="Arial" panose="020B0604020202020204" pitchFamily="34" charset="0"/>
              </a:rPr>
              <a:t>b</a:t>
            </a:r>
            <a:r>
              <a:rPr lang="lv-LV" sz="1200" dirty="0">
                <a:latin typeface="Montserrat" panose="00000500000000000000" pitchFamily="2" charset="-70"/>
                <a:cs typeface="Arial" panose="020B0604020202020204" pitchFamily="34" charset="0"/>
              </a:rPr>
              <a:t>ūve Ziedu un Smilšu ielas krustojums – 205 000 </a:t>
            </a:r>
            <a:r>
              <a:rPr lang="lv-LV" sz="1200" dirty="0" err="1">
                <a:latin typeface="Montserrat" panose="00000500000000000000" pitchFamily="2" charset="-70"/>
                <a:cs typeface="Arial" panose="020B0604020202020204" pitchFamily="34" charset="0"/>
              </a:rPr>
              <a:t>Eur</a:t>
            </a:r>
            <a:r>
              <a:rPr lang="lv-LV" sz="1200" dirty="0">
                <a:latin typeface="Montserrat" panose="00000500000000000000" pitchFamily="2" charset="-70"/>
                <a:cs typeface="Arial" panose="020B0604020202020204" pitchFamily="34" charset="0"/>
              </a:rPr>
              <a:t> ar PVN</a:t>
            </a:r>
          </a:p>
        </p:txBody>
      </p:sp>
      <p:sp>
        <p:nvSpPr>
          <p:cNvPr id="2" name="TextBox 1">
            <a:extLst>
              <a:ext uri="{FF2B5EF4-FFF2-40B4-BE49-F238E27FC236}">
                <a16:creationId xmlns:a16="http://schemas.microsoft.com/office/drawing/2014/main" id="{40651D9A-01E4-394F-1CE7-295D1EC09C54}"/>
              </a:ext>
            </a:extLst>
          </p:cNvPr>
          <p:cNvSpPr txBox="1"/>
          <p:nvPr/>
        </p:nvSpPr>
        <p:spPr>
          <a:xfrm>
            <a:off x="4156364" y="5551055"/>
            <a:ext cx="1838036" cy="369332"/>
          </a:xfrm>
          <a:prstGeom prst="rect">
            <a:avLst/>
          </a:prstGeom>
          <a:noFill/>
        </p:spPr>
        <p:txBody>
          <a:bodyPr wrap="square" rtlCol="0">
            <a:spAutoFit/>
          </a:bodyPr>
          <a:lstStyle/>
          <a:p>
            <a:endParaRPr lang="lv-LV" dirty="0"/>
          </a:p>
        </p:txBody>
      </p:sp>
    </p:spTree>
    <p:extLst>
      <p:ext uri="{BB962C8B-B14F-4D97-AF65-F5344CB8AC3E}">
        <p14:creationId xmlns:p14="http://schemas.microsoft.com/office/powerpoint/2010/main" val="491483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1A966-AE4F-DF94-40A9-BCEAD78D12A1}"/>
              </a:ext>
            </a:extLst>
          </p:cNvPr>
          <p:cNvPicPr>
            <a:picLocks noChangeAspect="1"/>
          </p:cNvPicPr>
          <p:nvPr/>
        </p:nvPicPr>
        <p:blipFill rotWithShape="1">
          <a:blip r:embed="rId2">
            <a:extLst>
              <a:ext uri="{28A0092B-C50C-407E-A947-70E740481C1C}">
                <a14:useLocalDpi xmlns:a14="http://schemas.microsoft.com/office/drawing/2010/main" val="0"/>
              </a:ext>
            </a:extLst>
          </a:blip>
          <a:srcRect t="15055" b="19327"/>
          <a:stretch/>
        </p:blipFill>
        <p:spPr>
          <a:xfrm>
            <a:off x="111424" y="3293931"/>
            <a:ext cx="8901402" cy="3405226"/>
          </a:xfrm>
          <a:prstGeom prst="rect">
            <a:avLst/>
          </a:prstGeom>
        </p:spPr>
      </p:pic>
      <p:sp>
        <p:nvSpPr>
          <p:cNvPr id="6" name="TextBox 5">
            <a:extLst>
              <a:ext uri="{FF2B5EF4-FFF2-40B4-BE49-F238E27FC236}">
                <a16:creationId xmlns:a16="http://schemas.microsoft.com/office/drawing/2014/main" id="{71D69F57-0EF8-B5AF-CA13-27DF243E8B89}"/>
              </a:ext>
            </a:extLst>
          </p:cNvPr>
          <p:cNvSpPr txBox="1"/>
          <p:nvPr/>
        </p:nvSpPr>
        <p:spPr>
          <a:xfrm>
            <a:off x="1154681" y="2085255"/>
            <a:ext cx="7152238" cy="1015663"/>
          </a:xfrm>
          <a:prstGeom prst="rect">
            <a:avLst/>
          </a:prstGeom>
          <a:noFill/>
        </p:spPr>
        <p:txBody>
          <a:bodyPr wrap="square" rtlCol="0">
            <a:spAutoFit/>
          </a:bodyPr>
          <a:lstStyle/>
          <a:p>
            <a:pPr marL="342900" indent="-342900">
              <a:buFont typeface="+mj-lt"/>
              <a:buAutoNum type="arabicPeriod"/>
            </a:pPr>
            <a:r>
              <a:rPr lang="lv-LV" sz="1200" dirty="0">
                <a:solidFill>
                  <a:schemeClr val="tx1">
                    <a:lumMod val="85000"/>
                    <a:lumOff val="15000"/>
                  </a:schemeClr>
                </a:solidFill>
                <a:latin typeface="Montserrat" panose="00000500000000000000" pitchFamily="2" charset="-70"/>
                <a:cs typeface="Arial" panose="020B0604020202020204" pitchFamily="34" charset="0"/>
              </a:rPr>
              <a:t>Ietves pārbūve no Nākotnes ielas līdz Rīgas gatvei - 44 000 </a:t>
            </a:r>
            <a:r>
              <a:rPr lang="lv-LV" sz="1200" dirty="0" err="1">
                <a:solidFill>
                  <a:schemeClr val="tx1">
                    <a:lumMod val="85000"/>
                    <a:lumOff val="15000"/>
                  </a:schemeClr>
                </a:solidFill>
                <a:latin typeface="Montserrat" panose="00000500000000000000" pitchFamily="2" charset="-70"/>
                <a:cs typeface="Arial" panose="020B0604020202020204" pitchFamily="34" charset="0"/>
              </a:rPr>
              <a:t>Eur</a:t>
            </a:r>
            <a:r>
              <a:rPr lang="lv-LV" sz="1200" dirty="0">
                <a:solidFill>
                  <a:schemeClr val="tx1">
                    <a:lumMod val="85000"/>
                    <a:lumOff val="15000"/>
                  </a:schemeClr>
                </a:solidFill>
                <a:latin typeface="Montserrat" panose="00000500000000000000" pitchFamily="2" charset="-70"/>
                <a:cs typeface="Arial" panose="020B0604020202020204" pitchFamily="34" charset="0"/>
              </a:rPr>
              <a:t> ar PVN</a:t>
            </a:r>
          </a:p>
          <a:p>
            <a:pPr marL="342900" indent="-342900">
              <a:buFont typeface="+mj-lt"/>
              <a:buAutoNum type="arabicPeriod"/>
            </a:pPr>
            <a:r>
              <a:rPr lang="lv-LV" sz="1200" dirty="0">
                <a:solidFill>
                  <a:schemeClr val="tx1">
                    <a:lumMod val="85000"/>
                    <a:lumOff val="15000"/>
                  </a:schemeClr>
                </a:solidFill>
                <a:latin typeface="Montserrat" panose="00000500000000000000" pitchFamily="2" charset="-70"/>
                <a:cs typeface="Arial" panose="020B0604020202020204" pitchFamily="34" charset="0"/>
              </a:rPr>
              <a:t>Ietves izbūve no Ziedu līdz Nākotnes ielai - 52 000 </a:t>
            </a:r>
            <a:r>
              <a:rPr lang="lv-LV" sz="1200" dirty="0" err="1">
                <a:solidFill>
                  <a:schemeClr val="tx1">
                    <a:lumMod val="85000"/>
                    <a:lumOff val="15000"/>
                  </a:schemeClr>
                </a:solidFill>
                <a:latin typeface="Montserrat" panose="00000500000000000000" pitchFamily="2" charset="-70"/>
                <a:cs typeface="Arial" panose="020B0604020202020204" pitchFamily="34" charset="0"/>
              </a:rPr>
              <a:t>Eur</a:t>
            </a:r>
            <a:r>
              <a:rPr lang="lv-LV" sz="1200" dirty="0">
                <a:solidFill>
                  <a:schemeClr val="tx1">
                    <a:lumMod val="85000"/>
                    <a:lumOff val="15000"/>
                  </a:schemeClr>
                </a:solidFill>
                <a:latin typeface="Montserrat" panose="00000500000000000000" pitchFamily="2" charset="-70"/>
                <a:cs typeface="Arial" panose="020B0604020202020204" pitchFamily="34" charset="0"/>
              </a:rPr>
              <a:t> ar PVN</a:t>
            </a:r>
          </a:p>
          <a:p>
            <a:pPr marL="342900" indent="-342900">
              <a:buFont typeface="+mj-lt"/>
              <a:buAutoNum type="arabicPeriod"/>
            </a:pPr>
            <a:r>
              <a:rPr lang="lv-LV" sz="1200" dirty="0">
                <a:solidFill>
                  <a:schemeClr val="tx1">
                    <a:lumMod val="85000"/>
                    <a:lumOff val="15000"/>
                  </a:schemeClr>
                </a:solidFill>
                <a:latin typeface="Montserrat" panose="00000500000000000000" pitchFamily="2" charset="-70"/>
                <a:cs typeface="Arial" panose="020B0604020202020204" pitchFamily="34" charset="0"/>
              </a:rPr>
              <a:t>Stāvvietu izbūve gar Smilšu ielu – 105 000 </a:t>
            </a:r>
            <a:r>
              <a:rPr lang="lv-LV" sz="1200" dirty="0" err="1">
                <a:solidFill>
                  <a:schemeClr val="tx1">
                    <a:lumMod val="85000"/>
                    <a:lumOff val="15000"/>
                  </a:schemeClr>
                </a:solidFill>
                <a:latin typeface="Montserrat" panose="00000500000000000000" pitchFamily="2" charset="-70"/>
                <a:cs typeface="Arial" panose="020B0604020202020204" pitchFamily="34" charset="0"/>
              </a:rPr>
              <a:t>Eur</a:t>
            </a:r>
            <a:r>
              <a:rPr lang="lv-LV" sz="1200" dirty="0">
                <a:solidFill>
                  <a:schemeClr val="tx1">
                    <a:lumMod val="85000"/>
                    <a:lumOff val="15000"/>
                  </a:schemeClr>
                </a:solidFill>
                <a:latin typeface="Montserrat" panose="00000500000000000000" pitchFamily="2" charset="-70"/>
                <a:cs typeface="Arial" panose="020B0604020202020204" pitchFamily="34" charset="0"/>
              </a:rPr>
              <a:t> ar PVN</a:t>
            </a:r>
          </a:p>
          <a:p>
            <a:pPr marL="342900" indent="-342900">
              <a:buFont typeface="+mj-lt"/>
              <a:buAutoNum type="arabicPeriod"/>
            </a:pPr>
            <a:r>
              <a:rPr lang="lv-LV" sz="1200" dirty="0">
                <a:solidFill>
                  <a:schemeClr val="tx1">
                    <a:lumMod val="85000"/>
                    <a:lumOff val="15000"/>
                  </a:schemeClr>
                </a:solidFill>
                <a:latin typeface="Montserrat" panose="00000500000000000000" pitchFamily="2" charset="-70"/>
                <a:cs typeface="Arial" panose="020B0604020202020204" pitchFamily="34" charset="0"/>
              </a:rPr>
              <a:t>Smilšu ielas seguma pārbūve (400m) - 225 000 ar PVN</a:t>
            </a:r>
          </a:p>
          <a:p>
            <a:pPr marL="342900" indent="-342900">
              <a:buFont typeface="+mj-lt"/>
              <a:buAutoNum type="arabicPeriod"/>
            </a:pPr>
            <a:r>
              <a:rPr lang="lv-LV" sz="1200" dirty="0">
                <a:solidFill>
                  <a:schemeClr val="tx1">
                    <a:lumMod val="85000"/>
                    <a:lumOff val="15000"/>
                  </a:schemeClr>
                </a:solidFill>
                <a:latin typeface="Montserrat" panose="00000500000000000000" pitchFamily="2" charset="-70"/>
                <a:cs typeface="Arial" panose="020B0604020202020204" pitchFamily="34" charset="0"/>
              </a:rPr>
              <a:t>Apgaismojuma pārbūve - 41 000 </a:t>
            </a:r>
            <a:r>
              <a:rPr lang="lv-LV" sz="1200" dirty="0" err="1">
                <a:solidFill>
                  <a:schemeClr val="tx1">
                    <a:lumMod val="85000"/>
                    <a:lumOff val="15000"/>
                  </a:schemeClr>
                </a:solidFill>
                <a:latin typeface="Montserrat" panose="00000500000000000000" pitchFamily="2" charset="-70"/>
                <a:cs typeface="Arial" panose="020B0604020202020204" pitchFamily="34" charset="0"/>
              </a:rPr>
              <a:t>Eur</a:t>
            </a:r>
            <a:r>
              <a:rPr lang="lv-LV" sz="1200" dirty="0">
                <a:solidFill>
                  <a:schemeClr val="tx1">
                    <a:lumMod val="85000"/>
                    <a:lumOff val="15000"/>
                  </a:schemeClr>
                </a:solidFill>
                <a:latin typeface="Montserrat" panose="00000500000000000000" pitchFamily="2" charset="-70"/>
                <a:cs typeface="Arial" panose="020B0604020202020204" pitchFamily="34" charset="0"/>
              </a:rPr>
              <a:t> ar PVN</a:t>
            </a:r>
          </a:p>
        </p:txBody>
      </p:sp>
      <p:sp>
        <p:nvSpPr>
          <p:cNvPr id="9" name="Title 8">
            <a:extLst>
              <a:ext uri="{FF2B5EF4-FFF2-40B4-BE49-F238E27FC236}">
                <a16:creationId xmlns:a16="http://schemas.microsoft.com/office/drawing/2014/main" id="{EF88CADA-D67C-4F1C-0E10-0DC6CDD4DC1C}"/>
              </a:ext>
            </a:extLst>
          </p:cNvPr>
          <p:cNvSpPr>
            <a:spLocks noGrp="1"/>
          </p:cNvSpPr>
          <p:nvPr>
            <p:ph type="title"/>
          </p:nvPr>
        </p:nvSpPr>
        <p:spPr/>
        <p:txBody>
          <a:bodyPr>
            <a:normAutofit/>
          </a:bodyPr>
          <a:lstStyle/>
          <a:p>
            <a:pPr algn="ctr"/>
            <a:r>
              <a:rPr lang="lv-LV" sz="3200" b="1" dirty="0">
                <a:solidFill>
                  <a:srgbClr val="595959"/>
                </a:solidFill>
                <a:latin typeface="Arial" panose="020B0604020202020204" pitchFamily="34" charset="0"/>
                <a:cs typeface="Arial" panose="020B0604020202020204" pitchFamily="34" charset="0"/>
              </a:rPr>
              <a:t>SMILŠU IELAS PĀRBŪVES 2. VARIANTS</a:t>
            </a:r>
            <a:endParaRPr lang="lv-LV" sz="3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261489E-9C06-ABAC-F9AD-05E92638B83F}"/>
              </a:ext>
            </a:extLst>
          </p:cNvPr>
          <p:cNvSpPr txBox="1"/>
          <p:nvPr/>
        </p:nvSpPr>
        <p:spPr>
          <a:xfrm>
            <a:off x="1251751" y="1382285"/>
            <a:ext cx="7938431" cy="584775"/>
          </a:xfrm>
          <a:prstGeom prst="rect">
            <a:avLst/>
          </a:prstGeom>
          <a:noFill/>
        </p:spPr>
        <p:txBody>
          <a:bodyPr wrap="square" rtlCol="0">
            <a:spAutoFit/>
          </a:bodyPr>
          <a:lstStyle/>
          <a:p>
            <a:pPr marL="285750" indent="-285750">
              <a:buFont typeface="Arial" panose="020B0604020202020204" pitchFamily="34" charset="0"/>
              <a:buChar char="•"/>
            </a:pPr>
            <a:r>
              <a:rPr lang="lv-LV" sz="1600" b="1" dirty="0">
                <a:solidFill>
                  <a:schemeClr val="bg2">
                    <a:lumMod val="25000"/>
                  </a:schemeClr>
                </a:solidFill>
                <a:latin typeface="Montserrat" panose="00000500000000000000" pitchFamily="2" charset="-70"/>
                <a:cs typeface="Arial" panose="020B0604020202020204" pitchFamily="34" charset="0"/>
              </a:rPr>
              <a:t>Izmaksas būvniecība -  </a:t>
            </a:r>
            <a:r>
              <a:rPr lang="lv-LV" sz="1600" b="1" dirty="0">
                <a:solidFill>
                  <a:srgbClr val="00B050"/>
                </a:solidFill>
                <a:latin typeface="Montserrat" panose="00000500000000000000" pitchFamily="2" charset="-70"/>
                <a:cs typeface="Arial" panose="020B0604020202020204" pitchFamily="34" charset="0"/>
              </a:rPr>
              <a:t>467 000 EUR</a:t>
            </a:r>
            <a:r>
              <a:rPr lang="lv-LV" sz="1600" b="1" dirty="0">
                <a:solidFill>
                  <a:schemeClr val="bg2">
                    <a:lumMod val="25000"/>
                  </a:schemeClr>
                </a:solidFill>
                <a:latin typeface="Montserrat" panose="00000500000000000000" pitchFamily="2" charset="-70"/>
                <a:cs typeface="Arial" panose="020B0604020202020204" pitchFamily="34" charset="0"/>
              </a:rPr>
              <a:t>, izmaksas būvprojekta izstrāde + autoruzraudzība – 45 000 EUR</a:t>
            </a:r>
          </a:p>
        </p:txBody>
      </p:sp>
      <p:sp>
        <p:nvSpPr>
          <p:cNvPr id="13" name="TextBox 12">
            <a:extLst>
              <a:ext uri="{FF2B5EF4-FFF2-40B4-BE49-F238E27FC236}">
                <a16:creationId xmlns:a16="http://schemas.microsoft.com/office/drawing/2014/main" id="{A03817E7-4911-4091-A4BD-36F7341FE934}"/>
              </a:ext>
            </a:extLst>
          </p:cNvPr>
          <p:cNvSpPr txBox="1"/>
          <p:nvPr/>
        </p:nvSpPr>
        <p:spPr>
          <a:xfrm>
            <a:off x="9012826" y="3244335"/>
            <a:ext cx="2884871" cy="1938992"/>
          </a:xfrm>
          <a:prstGeom prst="rect">
            <a:avLst/>
          </a:prstGeom>
          <a:noFill/>
        </p:spPr>
        <p:txBody>
          <a:bodyPr wrap="square" rtlCol="0">
            <a:spAutoFit/>
          </a:bodyPr>
          <a:lstStyle/>
          <a:p>
            <a:pPr marL="285750" indent="-285750" algn="just">
              <a:buFont typeface="Arial" panose="020B0604020202020204" pitchFamily="34" charset="0"/>
              <a:buChar char="•"/>
            </a:pPr>
            <a:r>
              <a:rPr lang="lv-LV" sz="1200" b="1" dirty="0">
                <a:solidFill>
                  <a:srgbClr val="595959"/>
                </a:solidFill>
                <a:latin typeface="Times New Roman" panose="02020603050405020304" pitchFamily="18" charset="0"/>
                <a:cs typeface="Times New Roman" panose="02020603050405020304" pitchFamily="18" charset="0"/>
              </a:rPr>
              <a:t>Smilšu iela posmā no Ziedu līdz Rīgas ielai - vienvirziena kustība virzienā no Rīgas ielas uz skolu ar ietvi un stāvvietām paralēli brauktuvei. Ietve un stāvvietas plānotas skolas pusē. Uz kanāla pusi tiek nobīdīta esošā brauktuves ass. Ietve 2,00 m, stāvvietas zona 2,00 m un brauktuve 3,5 m. (atbilstoši LVS standarta prasībām). </a:t>
            </a:r>
          </a:p>
        </p:txBody>
      </p:sp>
    </p:spTree>
    <p:extLst>
      <p:ext uri="{BB962C8B-B14F-4D97-AF65-F5344CB8AC3E}">
        <p14:creationId xmlns:p14="http://schemas.microsoft.com/office/powerpoint/2010/main" val="281237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4E2719-31BF-EBC9-C4E5-04DC67D9825A}"/>
              </a:ext>
            </a:extLst>
          </p:cNvPr>
          <p:cNvPicPr>
            <a:picLocks noChangeAspect="1"/>
          </p:cNvPicPr>
          <p:nvPr/>
        </p:nvPicPr>
        <p:blipFill rotWithShape="1">
          <a:blip r:embed="rId2">
            <a:extLst>
              <a:ext uri="{28A0092B-C50C-407E-A947-70E740481C1C}">
                <a14:useLocalDpi xmlns:a14="http://schemas.microsoft.com/office/drawing/2010/main" val="0"/>
              </a:ext>
            </a:extLst>
          </a:blip>
          <a:srcRect t="33188" b="17156"/>
          <a:stretch/>
        </p:blipFill>
        <p:spPr>
          <a:xfrm>
            <a:off x="474438" y="3242568"/>
            <a:ext cx="11438434" cy="3313568"/>
          </a:xfrm>
          <a:prstGeom prst="rect">
            <a:avLst/>
          </a:prstGeom>
        </p:spPr>
      </p:pic>
      <p:sp>
        <p:nvSpPr>
          <p:cNvPr id="5" name="TextBox 4">
            <a:extLst>
              <a:ext uri="{FF2B5EF4-FFF2-40B4-BE49-F238E27FC236}">
                <a16:creationId xmlns:a16="http://schemas.microsoft.com/office/drawing/2014/main" id="{129D6104-53D8-DE49-2842-DD038BEAA54A}"/>
              </a:ext>
            </a:extLst>
          </p:cNvPr>
          <p:cNvSpPr txBox="1"/>
          <p:nvPr/>
        </p:nvSpPr>
        <p:spPr>
          <a:xfrm>
            <a:off x="838200" y="1610330"/>
            <a:ext cx="8937958" cy="1323439"/>
          </a:xfrm>
          <a:prstGeom prst="rect">
            <a:avLst/>
          </a:prstGeom>
          <a:noFill/>
        </p:spPr>
        <p:txBody>
          <a:bodyPr wrap="square" rtlCol="0">
            <a:spAutoFit/>
          </a:bodyPr>
          <a:lstStyle/>
          <a:p>
            <a:pPr marL="285750" indent="-285750">
              <a:buFont typeface="Arial" panose="020B0604020202020204" pitchFamily="34" charset="0"/>
              <a:buChar char="•"/>
            </a:pPr>
            <a:r>
              <a:rPr lang="lv-LV" sz="1600" b="1" dirty="0">
                <a:solidFill>
                  <a:schemeClr val="bg2">
                    <a:lumMod val="25000"/>
                  </a:schemeClr>
                </a:solidFill>
                <a:latin typeface="Montserrat" panose="00000500000000000000" pitchFamily="2" charset="-70"/>
                <a:cs typeface="Arial" panose="020B0604020202020204" pitchFamily="34" charset="0"/>
              </a:rPr>
              <a:t>Izmaksas būvniecība - </a:t>
            </a:r>
            <a:r>
              <a:rPr lang="lv-LV" sz="1600" b="1" dirty="0">
                <a:solidFill>
                  <a:srgbClr val="00B050"/>
                </a:solidFill>
                <a:latin typeface="Montserrat" panose="00000500000000000000" pitchFamily="2" charset="-70"/>
                <a:cs typeface="Arial" panose="020B0604020202020204" pitchFamily="34" charset="0"/>
              </a:rPr>
              <a:t>285 000 EUR</a:t>
            </a:r>
            <a:r>
              <a:rPr lang="lv-LV" sz="1600" b="1" dirty="0">
                <a:solidFill>
                  <a:schemeClr val="bg2">
                    <a:lumMod val="25000"/>
                  </a:schemeClr>
                </a:solidFill>
                <a:latin typeface="Montserrat" panose="00000500000000000000" pitchFamily="2" charset="-70"/>
                <a:cs typeface="Arial" panose="020B0604020202020204" pitchFamily="34" charset="0"/>
              </a:rPr>
              <a:t>, izmaksas būvprojekta izstrāde + autoruzraudzība – 20 000 EUR.</a:t>
            </a:r>
          </a:p>
          <a:p>
            <a:pPr marL="342900" indent="-342900">
              <a:buFont typeface="+mj-lt"/>
              <a:buAutoNum type="arabicPeriod"/>
            </a:pPr>
            <a:endParaRPr lang="lv-LV" sz="1600" dirty="0">
              <a:solidFill>
                <a:schemeClr val="tx1">
                  <a:lumMod val="85000"/>
                  <a:lumOff val="15000"/>
                </a:schemeClr>
              </a:solidFill>
              <a:latin typeface="Montserrat" panose="00000500000000000000" pitchFamily="2" charset="-70"/>
              <a:cs typeface="Arial" panose="020B0604020202020204" pitchFamily="34" charset="0"/>
            </a:endParaRPr>
          </a:p>
          <a:p>
            <a:pPr marL="342900" indent="-342900">
              <a:buFont typeface="+mj-lt"/>
              <a:buAutoNum type="arabicPeriod"/>
            </a:pPr>
            <a:r>
              <a:rPr lang="lv-LV" sz="1600" dirty="0">
                <a:solidFill>
                  <a:schemeClr val="tx1">
                    <a:lumMod val="85000"/>
                    <a:lumOff val="15000"/>
                  </a:schemeClr>
                </a:solidFill>
                <a:latin typeface="Montserrat" panose="00000500000000000000" pitchFamily="2" charset="-70"/>
                <a:cs typeface="Arial" panose="020B0604020202020204" pitchFamily="34" charset="0"/>
              </a:rPr>
              <a:t>Smilšu ielas seguma pārbūve (400m) – 285 000 </a:t>
            </a:r>
            <a:r>
              <a:rPr lang="lv-LV" sz="1600" dirty="0" err="1">
                <a:solidFill>
                  <a:schemeClr val="tx1">
                    <a:lumMod val="85000"/>
                    <a:lumOff val="15000"/>
                  </a:schemeClr>
                </a:solidFill>
                <a:latin typeface="Montserrat" panose="00000500000000000000" pitchFamily="2" charset="-70"/>
                <a:cs typeface="Arial" panose="020B0604020202020204" pitchFamily="34" charset="0"/>
              </a:rPr>
              <a:t>Eur</a:t>
            </a:r>
            <a:r>
              <a:rPr lang="lv-LV" sz="1600" dirty="0">
                <a:solidFill>
                  <a:schemeClr val="tx1">
                    <a:lumMod val="85000"/>
                    <a:lumOff val="15000"/>
                  </a:schemeClr>
                </a:solidFill>
                <a:latin typeface="Montserrat" panose="00000500000000000000" pitchFamily="2" charset="-70"/>
                <a:cs typeface="Arial" panose="020B0604020202020204" pitchFamily="34" charset="0"/>
              </a:rPr>
              <a:t> ar PVN</a:t>
            </a:r>
          </a:p>
          <a:p>
            <a:pPr marL="342900" indent="-342900">
              <a:buFont typeface="+mj-lt"/>
              <a:buAutoNum type="arabicPeriod"/>
            </a:pPr>
            <a:endParaRPr lang="lv-LV" sz="1600" dirty="0">
              <a:solidFill>
                <a:schemeClr val="tx1">
                  <a:lumMod val="85000"/>
                  <a:lumOff val="15000"/>
                </a:schemeClr>
              </a:solidFill>
              <a:latin typeface="Montserrat" panose="00000500000000000000" pitchFamily="2" charset="-70"/>
              <a:cs typeface="Arial" panose="020B0604020202020204" pitchFamily="34" charset="0"/>
            </a:endParaRPr>
          </a:p>
        </p:txBody>
      </p:sp>
      <p:sp>
        <p:nvSpPr>
          <p:cNvPr id="6" name="Title 5">
            <a:extLst>
              <a:ext uri="{FF2B5EF4-FFF2-40B4-BE49-F238E27FC236}">
                <a16:creationId xmlns:a16="http://schemas.microsoft.com/office/drawing/2014/main" id="{D171ED29-25AC-784A-9021-92D422CD72B0}"/>
              </a:ext>
            </a:extLst>
          </p:cNvPr>
          <p:cNvSpPr>
            <a:spLocks noGrp="1"/>
          </p:cNvSpPr>
          <p:nvPr>
            <p:ph type="title"/>
          </p:nvPr>
        </p:nvSpPr>
        <p:spPr/>
        <p:txBody>
          <a:bodyPr>
            <a:normAutofit/>
          </a:bodyPr>
          <a:lstStyle/>
          <a:p>
            <a:pPr algn="ctr"/>
            <a:r>
              <a:rPr lang="lv-LV" sz="3200" b="1" dirty="0">
                <a:solidFill>
                  <a:srgbClr val="595959"/>
                </a:solidFill>
                <a:latin typeface="Arial" panose="020B0604020202020204" pitchFamily="34" charset="0"/>
                <a:cs typeface="Arial" panose="020B0604020202020204" pitchFamily="34" charset="0"/>
              </a:rPr>
              <a:t>SMILŠU IELAS PĀRBŪVES 3. VARIANTS</a:t>
            </a:r>
            <a:endParaRPr lang="lv-LV"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94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AutoShape 3"/>
          <p:cNvSpPr/>
          <p:nvPr/>
        </p:nvSpPr>
        <p:spPr>
          <a:xfrm rot="1789">
            <a:off x="-3176" y="6326505"/>
            <a:ext cx="12198351" cy="0"/>
          </a:xfrm>
          <a:prstGeom prst="line">
            <a:avLst/>
          </a:prstGeom>
          <a:ln w="9525" cap="rnd">
            <a:solidFill>
              <a:schemeClr val="tx1">
                <a:lumMod val="65000"/>
                <a:lumOff val="35000"/>
              </a:schemeClr>
            </a:solidFill>
            <a:prstDash val="solid"/>
            <a:headEnd type="none" w="sm" len="sm"/>
            <a:tailEnd type="none" w="sm" len="sm"/>
          </a:ln>
        </p:spPr>
        <p:txBody>
          <a:bodyPr/>
          <a:lstStyle/>
          <a:p>
            <a:endParaRPr lang="lv-LV"/>
          </a:p>
        </p:txBody>
      </p:sp>
      <p:sp>
        <p:nvSpPr>
          <p:cNvPr id="2" name="TextBox 1">
            <a:extLst>
              <a:ext uri="{FF2B5EF4-FFF2-40B4-BE49-F238E27FC236}">
                <a16:creationId xmlns:a16="http://schemas.microsoft.com/office/drawing/2014/main" id="{68CC2B34-072D-EC58-F50A-01C9280DCCCA}"/>
              </a:ext>
            </a:extLst>
          </p:cNvPr>
          <p:cNvSpPr txBox="1"/>
          <p:nvPr/>
        </p:nvSpPr>
        <p:spPr>
          <a:xfrm>
            <a:off x="2181224" y="2967335"/>
            <a:ext cx="7829550" cy="923330"/>
          </a:xfrm>
          <a:prstGeom prst="rect">
            <a:avLst/>
          </a:prstGeom>
          <a:noFill/>
        </p:spPr>
        <p:txBody>
          <a:bodyPr wrap="square" rtlCol="0">
            <a:spAutoFit/>
          </a:bodyPr>
          <a:lstStyle/>
          <a:p>
            <a:pPr algn="ctr"/>
            <a:r>
              <a:rPr kumimoji="0" lang="lv-LV" altLang="lv-LV" sz="1800" i="0" u="none" strike="noStrike" cap="none" normalizeH="0" baseline="0" dirty="0">
                <a:ln>
                  <a:noFill/>
                </a:ln>
                <a:solidFill>
                  <a:srgbClr val="595959"/>
                </a:solidFill>
                <a:effectLst/>
                <a:latin typeface="Montserrat" panose="00000500000000000000" pitchFamily="2" charset="-70"/>
                <a:ea typeface="Calibri" panose="020F0502020204030204" pitchFamily="34" charset="0"/>
                <a:cs typeface="Times New Roman" panose="02020603050405020304" pitchFamily="18" charset="0"/>
              </a:rPr>
              <a:t> </a:t>
            </a:r>
            <a:r>
              <a:rPr kumimoji="0" lang="en-US" altLang="lv-LV" sz="180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PAŠVALDĪBAS AĢENTŪRA</a:t>
            </a:r>
            <a:br>
              <a:rPr kumimoji="0" lang="lv-LV" altLang="lv-LV" sz="1800" i="0" u="none" strike="noStrike" cap="none" normalizeH="0" baseline="0" dirty="0">
                <a:ln>
                  <a:noFill/>
                </a:ln>
                <a:solidFill>
                  <a:srgbClr val="595959"/>
                </a:solidFill>
                <a:effectLst/>
                <a:latin typeface="Arial" panose="020B0604020202020204" pitchFamily="34" charset="0"/>
                <a:cs typeface="Arial" panose="020B0604020202020204" pitchFamily="34" charset="0"/>
              </a:rPr>
            </a:br>
            <a:r>
              <a:rPr kumimoji="0" lang="en-US" altLang="lv-LV" sz="180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 </a:t>
            </a:r>
            <a:br>
              <a:rPr kumimoji="0" lang="lv-LV" altLang="lv-LV" sz="180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br>
            <a:r>
              <a:rPr kumimoji="0" lang="en-US" altLang="lv-LV" sz="1800" i="0" u="none" strike="noStrike" cap="none" normalizeH="0" baseline="0" dirty="0">
                <a:ln>
                  <a:noFill/>
                </a:ln>
                <a:solidFill>
                  <a:srgbClr val="595959"/>
                </a:solidFill>
                <a:effectLst/>
                <a:latin typeface="Arial" panose="020B0604020202020204" pitchFamily="34" charset="0"/>
                <a:ea typeface="Calibri" panose="020F0502020204030204" pitchFamily="34" charset="0"/>
                <a:cs typeface="Arial" panose="020B0604020202020204" pitchFamily="34" charset="0"/>
              </a:rPr>
              <a:t>“CARNIKAVAS KOMUNĀLSERVISS</a:t>
            </a:r>
            <a:r>
              <a:rPr kumimoji="0" lang="en-US" altLang="lv-LV" sz="1800" i="0" u="none" strike="noStrike" cap="none" normalizeH="0" baseline="0" dirty="0">
                <a:ln>
                  <a:noFill/>
                </a:ln>
                <a:solidFill>
                  <a:srgbClr val="595959"/>
                </a:solidFill>
                <a:effectLst/>
                <a:latin typeface="Montserrat" panose="00000500000000000000" pitchFamily="2" charset="-70"/>
                <a:ea typeface="Calibri" panose="020F0502020204030204" pitchFamily="34" charset="0"/>
                <a:cs typeface="Times New Roman" panose="02020603050405020304" pitchFamily="18" charset="0"/>
              </a:rPr>
              <a:t>”</a:t>
            </a:r>
            <a:endParaRPr lang="lv-LV" dirty="0">
              <a:solidFill>
                <a:srgbClr val="595959"/>
              </a:solidFill>
            </a:endParaRPr>
          </a:p>
        </p:txBody>
      </p:sp>
    </p:spTree>
    <p:extLst>
      <p:ext uri="{BB962C8B-B14F-4D97-AF65-F5344CB8AC3E}">
        <p14:creationId xmlns:p14="http://schemas.microsoft.com/office/powerpoint/2010/main" val="384256031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55300</TotalTime>
  <Words>392</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Montserrat</vt:lpstr>
      <vt:lpstr>Times New Roman</vt:lpstr>
      <vt:lpstr>1_Office Theme</vt:lpstr>
      <vt:lpstr>PowerPoint Presentation</vt:lpstr>
      <vt:lpstr>SMILŠU IELAS PĀRBŪVES 1. VARIANTS</vt:lpstr>
      <vt:lpstr>SMILŠU IELAS PĀRBŪVES 2. VARIANTS</vt:lpstr>
      <vt:lpstr>SMILŠU IELAS PĀRBŪVES 3. VARIANTS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Sintija Tenisa</cp:lastModifiedBy>
  <cp:revision>350</cp:revision>
  <cp:lastPrinted>2024-01-17T06:47:34Z</cp:lastPrinted>
  <dcterms:created xsi:type="dcterms:W3CDTF">2022-12-08T15:15:20Z</dcterms:created>
  <dcterms:modified xsi:type="dcterms:W3CDTF">2024-09-17T13:06:58Z</dcterms:modified>
</cp:coreProperties>
</file>