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70" r:id="rId2"/>
    <p:sldId id="263" r:id="rId3"/>
    <p:sldId id="287" r:id="rId4"/>
    <p:sldId id="264" r:id="rId5"/>
    <p:sldId id="276" r:id="rId6"/>
    <p:sldId id="266" r:id="rId7"/>
    <p:sldId id="268" r:id="rId8"/>
    <p:sldId id="275" r:id="rId9"/>
    <p:sldId id="274" r:id="rId10"/>
    <p:sldId id="285" r:id="rId11"/>
    <p:sldId id="277" r:id="rId12"/>
    <p:sldId id="286" r:id="rId13"/>
    <p:sldId id="278" r:id="rId14"/>
    <p:sldId id="257" r:id="rId15"/>
    <p:sldId id="256" r:id="rId16"/>
    <p:sldId id="259" r:id="rId17"/>
    <p:sldId id="280" r:id="rId18"/>
    <p:sldId id="288" r:id="rId19"/>
    <p:sldId id="289" r:id="rId20"/>
    <p:sldId id="281" r:id="rId21"/>
    <p:sldId id="290" r:id="rId22"/>
    <p:sldId id="282" r:id="rId23"/>
    <p:sldId id="291" r:id="rId24"/>
    <p:sldId id="283" r:id="rId25"/>
    <p:sldId id="292" r:id="rId26"/>
    <p:sldId id="293" r:id="rId27"/>
    <p:sldId id="294" r:id="rId28"/>
    <p:sldId id="295" r:id="rId29"/>
    <p:sldId id="273" r:id="rId30"/>
    <p:sldId id="261" r:id="rId31"/>
    <p:sldId id="27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ja Kalvāne" initials="AK" lastIdx="8" clrIdx="0">
    <p:extLst>
      <p:ext uri="{19B8F6BF-5375-455C-9EA6-DF929625EA0E}">
        <p15:presenceInfo xmlns:p15="http://schemas.microsoft.com/office/powerpoint/2012/main" userId="S-1-5-21-3325101644-1055048224-218623925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eva%20Pelcmane\Desktop\AD\Nodarbin&#257;t&#299;ba%20CKS%202022\VISI%20nodarbinaties%20periodi%20un%20bern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eva%20Pelcmane\Desktop\AD\Vasaras%20nodarbinatiba\2024\13-15\P&#275;c%20deklar&#257;ciju%20p&#257;rbaudes.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45247848079515"/>
          <c:y val="0.22123004093737256"/>
          <c:w val="0.31240786511312996"/>
          <c:h val="0.50357167764737465"/>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lv-LV"/>
              <a:t>Nodarbinātības vietas pēc teritoriālā sadalījuma</a:t>
            </a:r>
          </a:p>
        </c:rich>
      </c:tx>
      <c:layout>
        <c:manualLayout>
          <c:xMode val="edge"/>
          <c:yMode val="edge"/>
          <c:x val="0.11033333333333334"/>
          <c:y val="5.555555555555555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lv-LV"/>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53A-4926-88DD-2703FAB412C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53A-4926-88DD-2703FAB412CF}"/>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3A-4926-88DD-2703FAB412CF}"/>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3A-4926-88DD-2703FAB412C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v-LV"/>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Sheet5!$A$1:$A$2</c:f>
              <c:strCache>
                <c:ptCount val="2"/>
                <c:pt idx="0">
                  <c:v>Ādažu pilsētā vai Ādažu pagastā</c:v>
                </c:pt>
                <c:pt idx="1">
                  <c:v>Carnikavas pagastā</c:v>
                </c:pt>
              </c:strCache>
            </c:strRef>
          </c:cat>
          <c:val>
            <c:numRef>
              <c:f>Sheet5!$B$1:$B$2</c:f>
              <c:numCache>
                <c:formatCode>General</c:formatCode>
                <c:ptCount val="2"/>
                <c:pt idx="0">
                  <c:v>45</c:v>
                </c:pt>
                <c:pt idx="1">
                  <c:v>25</c:v>
                </c:pt>
              </c:numCache>
            </c:numRef>
          </c:val>
          <c:extLst>
            <c:ext xmlns:c16="http://schemas.microsoft.com/office/drawing/2014/chart" uri="{C3380CC4-5D6E-409C-BE32-E72D297353CC}">
              <c16:uniqueId val="{00000004-B53A-4926-88DD-2703FAB412C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Sheet1!$A$1:$A$10</cx:f>
        <cx:lvl ptCount="10">
          <cx:pt idx="0">ĀBJSS</cx:pt>
          <cx:pt idx="1">Ādažu bibliotēka</cx:pt>
          <cx:pt idx="2">ĀVSK</cx:pt>
          <cx:pt idx="3">Carnikavas bibliotēka</cx:pt>
          <cx:pt idx="4">Carnikavas Novadpētniecības centrs</cx:pt>
          <cx:pt idx="5">PII ĀVSK</cx:pt>
          <cx:pt idx="6">PII Mežavēji</cx:pt>
          <cx:pt idx="7">PII Piejūra</cx:pt>
          <cx:pt idx="8">PII Riekstiņš</cx:pt>
          <cx:pt idx="9">PII Strautiņš</cx:pt>
        </cx:lvl>
      </cx:strDim>
      <cx:numDim type="val">
        <cx:f>Sheet1!$B$1:$B$10</cx:f>
        <cx:lvl ptCount="10" formatCode="General">
          <cx:pt idx="0">1</cx:pt>
          <cx:pt idx="1">2</cx:pt>
          <cx:pt idx="2">2</cx:pt>
          <cx:pt idx="3">2</cx:pt>
          <cx:pt idx="4">3</cx:pt>
          <cx:pt idx="5">3</cx:pt>
          <cx:pt idx="6">4</cx:pt>
          <cx:pt idx="7">9</cx:pt>
          <cx:pt idx="8">6</cx:pt>
          <cx:pt idx="9">10</cx:pt>
        </cx:lvl>
      </cx:numDim>
    </cx:data>
  </cx:chartData>
  <cx:chart>
    <cx:title pos="t" align="ctr" overlay="0">
      <cx:tx>
        <cx:rich>
          <a:bodyPr spcFirstLastPara="1" vertOverflow="ellipsis" horzOverflow="overflow" wrap="square" lIns="0" tIns="0" rIns="0" bIns="0" anchor="ctr" anchorCtr="1"/>
          <a:lstStyle/>
          <a:p>
            <a:pPr algn="ctr" rtl="0">
              <a:defRPr sz="2000">
                <a:solidFill>
                  <a:sysClr val="windowText" lastClr="000000"/>
                </a:solidFill>
              </a:defRPr>
            </a:pPr>
            <a:r>
              <a:rPr lang="lv-LV" sz="2000" b="0" i="0" u="none" strike="noStrike" baseline="0">
                <a:solidFill>
                  <a:sysClr val="windowText" lastClr="000000"/>
                </a:solidFill>
                <a:latin typeface="Calibri" panose="020F0502020204030204"/>
              </a:rPr>
              <a:t>Nodarbinātības vietas</a:t>
            </a:r>
            <a:endParaRPr lang="en-US" sz="2000" b="0" i="0" u="none" strike="noStrike" baseline="0">
              <a:solidFill>
                <a:sysClr val="windowText" lastClr="000000"/>
              </a:solidFill>
              <a:latin typeface="Calibri" panose="020F0502020204030204"/>
            </a:endParaRPr>
          </a:p>
        </cx:rich>
      </cx:tx>
    </cx:title>
    <cx:plotArea>
      <cx:plotAreaRegion>
        <cx:series layoutId="funnel" uniqueId="{7BDF72C7-AD7D-4048-86ED-BD299A0A8CB4}">
          <cx:spPr>
            <a:solidFill>
              <a:schemeClr val="accent2">
                <a:lumMod val="40000"/>
                <a:lumOff val="60000"/>
              </a:schemeClr>
            </a:solidFill>
          </cx:spPr>
          <cx:dataLabels>
            <cx:txPr>
              <a:bodyPr spcFirstLastPara="1" vertOverflow="ellipsis" horzOverflow="overflow" wrap="square" lIns="0" tIns="0" rIns="0" bIns="0" anchor="ctr" anchorCtr="1"/>
              <a:lstStyle/>
              <a:p>
                <a:pPr algn="ctr" rtl="0">
                  <a:defRPr sz="1600"/>
                </a:pPr>
                <a:endParaRPr lang="en-US" sz="1600" b="0" i="0" u="none" strike="noStrike" baseline="0">
                  <a:solidFill>
                    <a:prstClr val="black">
                      <a:lumMod val="65000"/>
                      <a:lumOff val="35000"/>
                    </a:prstClr>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40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400" b="0" i="0" u="none" strike="noStrike" baseline="0">
              <a:solidFill>
                <a:sysClr val="windowText" lastClr="000000"/>
              </a:solidFill>
              <a:latin typeface="Times New Roman" panose="02020603050405020304" pitchFamily="18" charset="0"/>
              <a:cs typeface="Times New Roman" panose="02020603050405020304" pitchFamily="18"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9:43:17.664"/>
    </inkml:context>
    <inkml:brush xml:id="br0">
      <inkml:brushProperty name="width" value="0.05" units="cm"/>
      <inkml:brushProperty name="height" value="0.05" units="cm"/>
    </inkml:brush>
  </inkml:definitions>
  <inkml:trace contextRef="#ctx0" brushRef="#br0">429 768 24575,'46'1'0,"7"0"0,1-3 0,91-13 0,-105 9 0,65-2 0,-64 7 0,59-11 0,-40-1 0,0 3 0,1 2 0,-1 3 0,97 5 0,-119 5 0,70 21 0,-43-9 0,-46-11 0,-1 1 0,1 1 0,-1 0 0,28 18 0,-29-16 0,1 0 0,0-1 0,1 0 0,29 8 0,4-7 0,0-1 0,1-2 0,0-3 0,0-3 0,79-6 0,-117 2 0,-1 0 0,0 0 0,0-1 0,20-9 0,-20 7 0,0 1 0,0 0 0,1 1 0,22-3 0,-22 6 0,0-1 0,0-1 0,-1 0 0,1-1 0,-1-1 0,0 0 0,-1-1 0,1 0 0,-1-1 0,0 0 0,0-2 0,-1 1 0,0-1 0,-1-1 0,0 0 0,-1-1 0,0 0 0,0 0 0,-1-1 0,-1-1 0,0 1 0,0-1 0,-1 0 0,-1-1 0,0 0 0,-1 0 0,-1 0 0,0-1 0,-1 1 0,-1-1 0,0 0 0,0-24 0,-1 31 0,-1-1 0,0 1 0,-1-1 0,0 1 0,0 0 0,-1-1 0,0 1 0,-4-11 0,3 14 0,1 0 0,-1 0 0,-1 0 0,1 1 0,-1-1 0,0 1 0,0 0 0,0 0 0,0 0 0,-1 0 0,0 1 0,0 0 0,-6-4 0,-68-39 0,31 17 0,-2 1 0,-1 2 0,-83-28 0,76 36 0,25 6 0,-1 2 0,0 2 0,-1 1 0,0 1 0,-36 0 0,-137 9 0,-138-4 0,326-2 0,1 0 0,0-2 0,-32-11 0,33 10 0,0 0 0,0 2 0,-1 0 0,-21-2 0,-71-7 0,67 7 0,-54-2 0,-337 9 0,408 1 0,0 1 0,-32 7 0,2 0 0,13-1 0,0 1 0,-63 26 0,33-10 0,65-24 0,-1 1 0,1 1 0,0 0 0,0 0 0,0 1 0,0 0 0,-14 11 0,20-12 0,-1 0 0,1 0 0,0 0 0,0 0 0,1 0 0,-1 1 0,1-1 0,0 1 0,0 0 0,0-1 0,1 1 0,-1 0 0,1 0 0,0 0 0,1 0 0,-1 0 0,1 6 0,7 253 0,-6-260 0,-1 0 0,1 0 0,0 0 0,-1 0 0,2-1 0,-1 1 0,0 0 0,1-1 0,0 1 0,0-1 0,0 1 0,0-1 0,0 0 0,1 0 0,-1 0 0,1 0 0,0 0 0,0-1 0,0 1 0,0-1 0,0 0 0,8 4 0,3 0 0,1-1 0,-1-1 0,1 0 0,27 4 0,-29-7 0,1 2 0,-1 0 0,0 0 0,0 1 0,17 8 0,39 37 7,-43-29-1379,-4-3-5454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9:43:22.396"/>
    </inkml:context>
    <inkml:brush xml:id="br0">
      <inkml:brushProperty name="width" value="0.05" units="cm"/>
      <inkml:brushProperty name="height" value="0.05" units="cm"/>
    </inkml:brush>
  </inkml:definitions>
  <inkml:trace contextRef="#ctx0" brushRef="#br0">0 108 24575,'31'-1'0,"0"-2"0,0-2 0,0 0 0,-1-2 0,44-17 0,-61 20 0,38-11 0,1 2 0,0 3 0,0 1 0,1 3 0,75 1 0,833 6 0,-933 1 0,0 1 0,39 9 0,-6-1 0,1-1-10,-29-3-667,57 2-1,-68-8-6148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30C6-8A35-44F7-A6C5-EB94626DA590}" type="datetimeFigureOut">
              <a:rPr lang="lv-LV" smtClean="0"/>
              <a:t>07.10.2024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8F8F8A8-426C-4D67-AABD-8775AE52EBE4}" type="slidenum">
              <a:rPr lang="lv-LV" smtClean="0"/>
              <a:t>‹#›</a:t>
            </a:fld>
            <a:endParaRPr lang="lv-LV"/>
          </a:p>
        </p:txBody>
      </p:sp>
    </p:spTree>
    <p:extLst>
      <p:ext uri="{BB962C8B-B14F-4D97-AF65-F5344CB8AC3E}">
        <p14:creationId xmlns:p14="http://schemas.microsoft.com/office/powerpoint/2010/main" val="317904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30C6-8A35-44F7-A6C5-EB94626DA590}" type="datetimeFigureOut">
              <a:rPr lang="lv-LV" smtClean="0"/>
              <a:t>07.10.2024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8F8F8A8-426C-4D67-AABD-8775AE52EBE4}" type="slidenum">
              <a:rPr lang="lv-LV" smtClean="0"/>
              <a:t>‹#›</a:t>
            </a:fld>
            <a:endParaRPr lang="lv-LV"/>
          </a:p>
        </p:txBody>
      </p:sp>
    </p:spTree>
    <p:extLst>
      <p:ext uri="{BB962C8B-B14F-4D97-AF65-F5344CB8AC3E}">
        <p14:creationId xmlns:p14="http://schemas.microsoft.com/office/powerpoint/2010/main" val="146216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30C6-8A35-44F7-A6C5-EB94626DA590}" type="datetimeFigureOut">
              <a:rPr lang="lv-LV" smtClean="0"/>
              <a:t>07.10.2024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8F8F8A8-426C-4D67-AABD-8775AE52EBE4}" type="slidenum">
              <a:rPr lang="lv-LV" smtClean="0"/>
              <a:t>‹#›</a:t>
            </a:fld>
            <a:endParaRPr lang="lv-LV"/>
          </a:p>
        </p:txBody>
      </p:sp>
    </p:spTree>
    <p:extLst>
      <p:ext uri="{BB962C8B-B14F-4D97-AF65-F5344CB8AC3E}">
        <p14:creationId xmlns:p14="http://schemas.microsoft.com/office/powerpoint/2010/main" val="406450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30C6-8A35-44F7-A6C5-EB94626DA590}" type="datetimeFigureOut">
              <a:rPr lang="lv-LV" smtClean="0"/>
              <a:t>07.10.2024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8F8F8A8-426C-4D67-AABD-8775AE52EBE4}" type="slidenum">
              <a:rPr lang="lv-LV" smtClean="0"/>
              <a:t>‹#›</a:t>
            </a:fld>
            <a:endParaRPr lang="lv-LV"/>
          </a:p>
        </p:txBody>
      </p:sp>
    </p:spTree>
    <p:extLst>
      <p:ext uri="{BB962C8B-B14F-4D97-AF65-F5344CB8AC3E}">
        <p14:creationId xmlns:p14="http://schemas.microsoft.com/office/powerpoint/2010/main" val="133163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30C6-8A35-44F7-A6C5-EB94626DA590}" type="datetimeFigureOut">
              <a:rPr lang="lv-LV" smtClean="0"/>
              <a:t>07.10.2024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8F8F8A8-426C-4D67-AABD-8775AE52EBE4}" type="slidenum">
              <a:rPr lang="lv-LV" smtClean="0"/>
              <a:t>‹#›</a:t>
            </a:fld>
            <a:endParaRPr lang="lv-LV"/>
          </a:p>
        </p:txBody>
      </p:sp>
    </p:spTree>
    <p:extLst>
      <p:ext uri="{BB962C8B-B14F-4D97-AF65-F5344CB8AC3E}">
        <p14:creationId xmlns:p14="http://schemas.microsoft.com/office/powerpoint/2010/main" val="322245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30C6-8A35-44F7-A6C5-EB94626DA590}" type="datetimeFigureOut">
              <a:rPr lang="lv-LV" smtClean="0"/>
              <a:t>07.10.2024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8F8F8A8-426C-4D67-AABD-8775AE52EBE4}" type="slidenum">
              <a:rPr lang="lv-LV" smtClean="0"/>
              <a:t>‹#›</a:t>
            </a:fld>
            <a:endParaRPr lang="lv-LV"/>
          </a:p>
        </p:txBody>
      </p:sp>
    </p:spTree>
    <p:extLst>
      <p:ext uri="{BB962C8B-B14F-4D97-AF65-F5344CB8AC3E}">
        <p14:creationId xmlns:p14="http://schemas.microsoft.com/office/powerpoint/2010/main" val="317609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30C6-8A35-44F7-A6C5-EB94626DA590}" type="datetimeFigureOut">
              <a:rPr lang="lv-LV" smtClean="0"/>
              <a:t>07.10.2024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8F8F8A8-426C-4D67-AABD-8775AE52EBE4}" type="slidenum">
              <a:rPr lang="lv-LV" smtClean="0"/>
              <a:t>‹#›</a:t>
            </a:fld>
            <a:endParaRPr lang="lv-LV"/>
          </a:p>
        </p:txBody>
      </p:sp>
    </p:spTree>
    <p:extLst>
      <p:ext uri="{BB962C8B-B14F-4D97-AF65-F5344CB8AC3E}">
        <p14:creationId xmlns:p14="http://schemas.microsoft.com/office/powerpoint/2010/main" val="181210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30C6-8A35-44F7-A6C5-EB94626DA590}" type="datetimeFigureOut">
              <a:rPr lang="lv-LV" smtClean="0"/>
              <a:t>07.10.2024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48F8F8A8-426C-4D67-AABD-8775AE52EBE4}" type="slidenum">
              <a:rPr lang="lv-LV" smtClean="0"/>
              <a:t>‹#›</a:t>
            </a:fld>
            <a:endParaRPr lang="lv-LV"/>
          </a:p>
        </p:txBody>
      </p:sp>
    </p:spTree>
    <p:extLst>
      <p:ext uri="{BB962C8B-B14F-4D97-AF65-F5344CB8AC3E}">
        <p14:creationId xmlns:p14="http://schemas.microsoft.com/office/powerpoint/2010/main" val="125790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30C6-8A35-44F7-A6C5-EB94626DA590}" type="datetimeFigureOut">
              <a:rPr lang="lv-LV" smtClean="0"/>
              <a:t>07.10.2024</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8F8F8A8-426C-4D67-AABD-8775AE52EBE4}" type="slidenum">
              <a:rPr lang="lv-LV" smtClean="0"/>
              <a:t>‹#›</a:t>
            </a:fld>
            <a:endParaRPr lang="lv-LV"/>
          </a:p>
        </p:txBody>
      </p:sp>
    </p:spTree>
    <p:extLst>
      <p:ext uri="{BB962C8B-B14F-4D97-AF65-F5344CB8AC3E}">
        <p14:creationId xmlns:p14="http://schemas.microsoft.com/office/powerpoint/2010/main" val="129990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3730C6-8A35-44F7-A6C5-EB94626DA590}" type="datetimeFigureOut">
              <a:rPr lang="lv-LV" smtClean="0"/>
              <a:t>07.10.2024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8F8F8A8-426C-4D67-AABD-8775AE52EBE4}" type="slidenum">
              <a:rPr lang="lv-LV" smtClean="0"/>
              <a:t>‹#›</a:t>
            </a:fld>
            <a:endParaRPr lang="lv-LV"/>
          </a:p>
        </p:txBody>
      </p:sp>
    </p:spTree>
    <p:extLst>
      <p:ext uri="{BB962C8B-B14F-4D97-AF65-F5344CB8AC3E}">
        <p14:creationId xmlns:p14="http://schemas.microsoft.com/office/powerpoint/2010/main" val="87450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3730C6-8A35-44F7-A6C5-EB94626DA590}" type="datetimeFigureOut">
              <a:rPr lang="lv-LV" smtClean="0"/>
              <a:t>07.10.2024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8F8F8A8-426C-4D67-AABD-8775AE52EBE4}" type="slidenum">
              <a:rPr lang="lv-LV" smtClean="0"/>
              <a:t>‹#›</a:t>
            </a:fld>
            <a:endParaRPr lang="lv-LV"/>
          </a:p>
        </p:txBody>
      </p:sp>
    </p:spTree>
    <p:extLst>
      <p:ext uri="{BB962C8B-B14F-4D97-AF65-F5344CB8AC3E}">
        <p14:creationId xmlns:p14="http://schemas.microsoft.com/office/powerpoint/2010/main" val="274853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730C6-8A35-44F7-A6C5-EB94626DA590}" type="datetimeFigureOut">
              <a:rPr lang="lv-LV" smtClean="0"/>
              <a:t>07.10.2024</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8F8A8-426C-4D67-AABD-8775AE52EBE4}" type="slidenum">
              <a:rPr lang="lv-LV" smtClean="0"/>
              <a:t>‹#›</a:t>
            </a:fld>
            <a:endParaRPr lang="lv-LV"/>
          </a:p>
        </p:txBody>
      </p:sp>
    </p:spTree>
    <p:extLst>
      <p:ext uri="{BB962C8B-B14F-4D97-AF65-F5344CB8AC3E}">
        <p14:creationId xmlns:p14="http://schemas.microsoft.com/office/powerpoint/2010/main" val="353785133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customXml" Target="../ink/ink1.xml"/><Relationship Id="rId7"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customXml" Target="../ink/ink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14/relationships/chartEx" Target="../charts/chartEx1.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2AC74C-36A1-7F82-6D3F-3057E428E310}"/>
              </a:ext>
            </a:extLst>
          </p:cNvPr>
          <p:cNvSpPr>
            <a:spLocks noGrp="1"/>
          </p:cNvSpPr>
          <p:nvPr>
            <p:ph type="title"/>
          </p:nvPr>
        </p:nvSpPr>
        <p:spPr>
          <a:xfrm>
            <a:off x="2343928" y="2033018"/>
            <a:ext cx="8880295" cy="1848869"/>
          </a:xfrm>
        </p:spPr>
        <p:txBody>
          <a:bodyPr>
            <a:normAutofit/>
          </a:bodyPr>
          <a:lstStyle/>
          <a:p>
            <a:r>
              <a:rPr lang="lv-LV" sz="3600" b="1" dirty="0">
                <a:latin typeface="Times New Roman" panose="02020603050405020304" pitchFamily="18" charset="0"/>
                <a:cs typeface="Times New Roman" panose="02020603050405020304" pitchFamily="18" charset="0"/>
              </a:rPr>
              <a:t>Ziņojums par skolēnu nodarbinātību 2024. gada vasaras brīvlaikā Ādažu novadā</a:t>
            </a:r>
          </a:p>
        </p:txBody>
      </p:sp>
      <p:sp>
        <p:nvSpPr>
          <p:cNvPr id="5" name="Text Placeholder 4">
            <a:extLst>
              <a:ext uri="{FF2B5EF4-FFF2-40B4-BE49-F238E27FC236}">
                <a16:creationId xmlns:a16="http://schemas.microsoft.com/office/drawing/2014/main" id="{EEDD0303-D792-B4C9-C46F-11A21112E9E2}"/>
              </a:ext>
            </a:extLst>
          </p:cNvPr>
          <p:cNvSpPr>
            <a:spLocks noGrp="1"/>
          </p:cNvSpPr>
          <p:nvPr>
            <p:ph type="body" idx="1"/>
          </p:nvPr>
        </p:nvSpPr>
        <p:spPr>
          <a:xfrm>
            <a:off x="7030528" y="5745191"/>
            <a:ext cx="4316922" cy="344459"/>
          </a:xfrm>
        </p:spPr>
        <p:txBody>
          <a:bodyPr>
            <a:normAutofit/>
          </a:bodyPr>
          <a:lstStyle/>
          <a:p>
            <a:r>
              <a:rPr lang="lv-LV" sz="1600" dirty="0">
                <a:solidFill>
                  <a:schemeClr val="tx1"/>
                </a:solidFill>
                <a:latin typeface="Times New Roman" panose="02020603050405020304" pitchFamily="18" charset="0"/>
                <a:cs typeface="Times New Roman" panose="02020603050405020304" pitchFamily="18" charset="0"/>
              </a:rPr>
              <a:t>Jaunatnes lietu speciāliste Ieva Pelcmane</a:t>
            </a:r>
          </a:p>
        </p:txBody>
      </p:sp>
      <p:graphicFrame>
        <p:nvGraphicFramePr>
          <p:cNvPr id="2" name="Object 1">
            <a:extLst>
              <a:ext uri="{FF2B5EF4-FFF2-40B4-BE49-F238E27FC236}">
                <a16:creationId xmlns:a16="http://schemas.microsoft.com/office/drawing/2014/main" id="{C6920BE4-BCF4-7D1D-A0D3-3F3679A1B2D6}"/>
              </a:ext>
            </a:extLst>
          </p:cNvPr>
          <p:cNvGraphicFramePr>
            <a:graphicFrameLocks noChangeAspect="1"/>
          </p:cNvGraphicFramePr>
          <p:nvPr>
            <p:extLst>
              <p:ext uri="{D42A27DB-BD31-4B8C-83A1-F6EECF244321}">
                <p14:modId xmlns:p14="http://schemas.microsoft.com/office/powerpoint/2010/main" val="2621302773"/>
              </p:ext>
            </p:extLst>
          </p:nvPr>
        </p:nvGraphicFramePr>
        <p:xfrm>
          <a:off x="290483" y="287668"/>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2" name="Object 1">
                        <a:extLst>
                          <a:ext uri="{FF2B5EF4-FFF2-40B4-BE49-F238E27FC236}">
                            <a16:creationId xmlns:a16="http://schemas.microsoft.com/office/drawing/2014/main" id="{C6920BE4-BCF4-7D1D-A0D3-3F3679A1B2D6}"/>
                          </a:ext>
                        </a:extLst>
                      </p:cNvPr>
                      <p:cNvPicPr/>
                      <p:nvPr/>
                    </p:nvPicPr>
                    <p:blipFill>
                      <a:blip r:embed="rId3"/>
                      <a:stretch>
                        <a:fillRect/>
                      </a:stretch>
                    </p:blipFill>
                    <p:spPr>
                      <a:xfrm>
                        <a:off x="290483" y="287668"/>
                        <a:ext cx="1141501" cy="1141501"/>
                      </a:xfrm>
                      <a:prstGeom prst="rect">
                        <a:avLst/>
                      </a:prstGeom>
                    </p:spPr>
                  </p:pic>
                </p:oleObj>
              </mc:Fallback>
            </mc:AlternateContent>
          </a:graphicData>
        </a:graphic>
      </p:graphicFrame>
    </p:spTree>
    <p:extLst>
      <p:ext uri="{BB962C8B-B14F-4D97-AF65-F5344CB8AC3E}">
        <p14:creationId xmlns:p14="http://schemas.microsoft.com/office/powerpoint/2010/main" val="360013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8BC08F-9A5B-7468-8B3A-2B7E38F6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41" y="885825"/>
            <a:ext cx="5465899" cy="4728259"/>
          </a:xfrm>
          <a:prstGeom prst="rect">
            <a:avLst/>
          </a:prstGeom>
        </p:spPr>
      </p:pic>
      <p:sp>
        <p:nvSpPr>
          <p:cNvPr id="2" name="Title 1">
            <a:extLst>
              <a:ext uri="{FF2B5EF4-FFF2-40B4-BE49-F238E27FC236}">
                <a16:creationId xmlns:a16="http://schemas.microsoft.com/office/drawing/2014/main" id="{F3BD560C-F7E6-DF8B-3AAF-C10AF7059866}"/>
              </a:ext>
            </a:extLst>
          </p:cNvPr>
          <p:cNvSpPr txBox="1">
            <a:spLocks/>
          </p:cNvSpPr>
          <p:nvPr/>
        </p:nvSpPr>
        <p:spPr>
          <a:xfrm>
            <a:off x="427905" y="5683095"/>
            <a:ext cx="9835551" cy="1055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lv-LV" sz="2000" b="1" dirty="0">
                <a:latin typeface="Times New Roman" panose="02020603050405020304" pitchFamily="18" charset="0"/>
                <a:cs typeface="Times New Roman" panose="02020603050405020304" pitchFamily="18" charset="0"/>
              </a:rPr>
              <a:t>CV un  motivācijas vēstules rakstīšanā iesaistās vecāki </a:t>
            </a:r>
          </a:p>
        </p:txBody>
      </p:sp>
      <p:sp>
        <p:nvSpPr>
          <p:cNvPr id="4" name="TextBox 3">
            <a:extLst>
              <a:ext uri="{FF2B5EF4-FFF2-40B4-BE49-F238E27FC236}">
                <a16:creationId xmlns:a16="http://schemas.microsoft.com/office/drawing/2014/main" id="{3642F7CC-D9F1-F73B-FC93-4950158E8635}"/>
              </a:ext>
            </a:extLst>
          </p:cNvPr>
          <p:cNvSpPr txBox="1"/>
          <p:nvPr/>
        </p:nvSpPr>
        <p:spPr>
          <a:xfrm>
            <a:off x="1814244" y="244542"/>
            <a:ext cx="1953676" cy="369332"/>
          </a:xfrm>
          <a:prstGeom prst="rect">
            <a:avLst/>
          </a:prstGeom>
          <a:noFill/>
        </p:spPr>
        <p:txBody>
          <a:bodyPr wrap="none" rtlCol="0">
            <a:spAutoFit/>
          </a:bodyPr>
          <a:lstStyle/>
          <a:p>
            <a:r>
              <a:rPr lang="lv-LV" dirty="0"/>
              <a:t>2023.gada atbildes</a:t>
            </a:r>
          </a:p>
        </p:txBody>
      </p:sp>
      <p:sp>
        <p:nvSpPr>
          <p:cNvPr id="6" name="TextBox 5">
            <a:extLst>
              <a:ext uri="{FF2B5EF4-FFF2-40B4-BE49-F238E27FC236}">
                <a16:creationId xmlns:a16="http://schemas.microsoft.com/office/drawing/2014/main" id="{6EACD162-4D7E-1709-64E7-33D15EB26ED3}"/>
              </a:ext>
            </a:extLst>
          </p:cNvPr>
          <p:cNvSpPr txBox="1"/>
          <p:nvPr/>
        </p:nvSpPr>
        <p:spPr>
          <a:xfrm>
            <a:off x="7693865" y="293422"/>
            <a:ext cx="1953676" cy="369332"/>
          </a:xfrm>
          <a:prstGeom prst="rect">
            <a:avLst/>
          </a:prstGeom>
          <a:noFill/>
        </p:spPr>
        <p:txBody>
          <a:bodyPr wrap="none" rtlCol="0">
            <a:spAutoFit/>
          </a:bodyPr>
          <a:lstStyle/>
          <a:p>
            <a:r>
              <a:rPr lang="lv-LV" dirty="0"/>
              <a:t>2024.gada atbildes</a:t>
            </a:r>
          </a:p>
        </p:txBody>
      </p:sp>
      <p:pic>
        <p:nvPicPr>
          <p:cNvPr id="8" name="Picture 7">
            <a:extLst>
              <a:ext uri="{FF2B5EF4-FFF2-40B4-BE49-F238E27FC236}">
                <a16:creationId xmlns:a16="http://schemas.microsoft.com/office/drawing/2014/main" id="{100D5EDD-6C01-2EC5-0B2C-F2120A46D505}"/>
              </a:ext>
            </a:extLst>
          </p:cNvPr>
          <p:cNvPicPr>
            <a:picLocks noChangeAspect="1"/>
          </p:cNvPicPr>
          <p:nvPr/>
        </p:nvPicPr>
        <p:blipFill>
          <a:blip r:embed="rId3"/>
          <a:stretch>
            <a:fillRect/>
          </a:stretch>
        </p:blipFill>
        <p:spPr>
          <a:xfrm>
            <a:off x="6374920" y="885825"/>
            <a:ext cx="5678131" cy="5094053"/>
          </a:xfrm>
          <a:prstGeom prst="rect">
            <a:avLst/>
          </a:prstGeom>
        </p:spPr>
      </p:pic>
    </p:spTree>
    <p:extLst>
      <p:ext uri="{BB962C8B-B14F-4D97-AF65-F5344CB8AC3E}">
        <p14:creationId xmlns:p14="http://schemas.microsoft.com/office/powerpoint/2010/main" val="302144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2443-05CD-533D-2454-C97B94A716E1}"/>
              </a:ext>
            </a:extLst>
          </p:cNvPr>
          <p:cNvSpPr>
            <a:spLocks noGrp="1"/>
          </p:cNvSpPr>
          <p:nvPr>
            <p:ph type="title"/>
          </p:nvPr>
        </p:nvSpPr>
        <p:spPr>
          <a:xfrm>
            <a:off x="1408950" y="334899"/>
            <a:ext cx="8614944" cy="788501"/>
          </a:xfrm>
        </p:spPr>
        <p:txBody>
          <a:bodyPr>
            <a:noAutofit/>
          </a:bodyPr>
          <a:lstStyle/>
          <a:p>
            <a:r>
              <a:rPr lang="lv-LV" sz="3200" b="1" dirty="0">
                <a:latin typeface="Times New Roman" panose="02020603050405020304" pitchFamily="18" charset="0"/>
                <a:cs typeface="Times New Roman" panose="02020603050405020304" pitchFamily="18" charset="0"/>
              </a:rPr>
              <a:t>No 23 respondentiem 19 strādā PII</a:t>
            </a:r>
          </a:p>
        </p:txBody>
      </p:sp>
      <p:pic>
        <p:nvPicPr>
          <p:cNvPr id="4" name="Picture 3">
            <a:extLst>
              <a:ext uri="{FF2B5EF4-FFF2-40B4-BE49-F238E27FC236}">
                <a16:creationId xmlns:a16="http://schemas.microsoft.com/office/drawing/2014/main" id="{38241F6A-6E53-E2B2-CDAB-97DFCF07B61C}"/>
              </a:ext>
            </a:extLst>
          </p:cNvPr>
          <p:cNvPicPr>
            <a:picLocks noChangeAspect="1"/>
          </p:cNvPicPr>
          <p:nvPr/>
        </p:nvPicPr>
        <p:blipFill>
          <a:blip r:embed="rId2">
            <a:extLst>
              <a:ext uri="{28A0092B-C50C-407E-A947-70E740481C1C}">
                <a14:useLocalDpi xmlns:a14="http://schemas.microsoft.com/office/drawing/2010/main" val="0"/>
              </a:ext>
            </a:extLst>
          </a:blip>
          <a:srcRect r="-774" b="57425"/>
          <a:stretch/>
        </p:blipFill>
        <p:spPr>
          <a:xfrm>
            <a:off x="663769" y="1444866"/>
            <a:ext cx="4879781" cy="2057342"/>
          </a:xfrm>
          <a:prstGeom prst="rect">
            <a:avLst/>
          </a:prstGeom>
        </p:spPr>
      </p:pic>
      <p:graphicFrame>
        <p:nvGraphicFramePr>
          <p:cNvPr id="9" name="Object 8">
            <a:extLst>
              <a:ext uri="{FF2B5EF4-FFF2-40B4-BE49-F238E27FC236}">
                <a16:creationId xmlns:a16="http://schemas.microsoft.com/office/drawing/2014/main" id="{7CAE0541-4020-AB40-9C79-CD68631652AD}"/>
              </a:ext>
            </a:extLst>
          </p:cNvPr>
          <p:cNvGraphicFramePr>
            <a:graphicFrameLocks noChangeAspect="1"/>
          </p:cNvGraphicFramePr>
          <p:nvPr>
            <p:extLst>
              <p:ext uri="{D42A27DB-BD31-4B8C-83A1-F6EECF244321}">
                <p14:modId xmlns:p14="http://schemas.microsoft.com/office/powerpoint/2010/main" val="3310288553"/>
              </p:ext>
            </p:extLst>
          </p:nvPr>
        </p:nvGraphicFramePr>
        <p:xfrm>
          <a:off x="267449" y="203112"/>
          <a:ext cx="1141501" cy="1141501"/>
        </p:xfrm>
        <a:graphic>
          <a:graphicData uri="http://schemas.openxmlformats.org/presentationml/2006/ole">
            <mc:AlternateContent xmlns:mc="http://schemas.openxmlformats.org/markup-compatibility/2006">
              <mc:Choice xmlns:v="urn:schemas-microsoft-com:vml" Requires="v">
                <p:oleObj name="Acrobat Document" r:id="rId3" imgW="27260284" imgH="27260550" progId="Acrobat.Document.DC">
                  <p:embed/>
                </p:oleObj>
              </mc:Choice>
              <mc:Fallback>
                <p:oleObj name="Acrobat Document" r:id="rId3" imgW="27260284" imgH="27260550" progId="Acrobat.Document.DC">
                  <p:embed/>
                  <p:pic>
                    <p:nvPicPr>
                      <p:cNvPr id="9" name="Object 8">
                        <a:extLst>
                          <a:ext uri="{FF2B5EF4-FFF2-40B4-BE49-F238E27FC236}">
                            <a16:creationId xmlns:a16="http://schemas.microsoft.com/office/drawing/2014/main" id="{7CAE0541-4020-AB40-9C79-CD68631652AD}"/>
                          </a:ext>
                        </a:extLst>
                      </p:cNvPr>
                      <p:cNvPicPr/>
                      <p:nvPr/>
                    </p:nvPicPr>
                    <p:blipFill>
                      <a:blip r:embed="rId4"/>
                      <a:stretch>
                        <a:fillRect/>
                      </a:stretch>
                    </p:blipFill>
                    <p:spPr>
                      <a:xfrm>
                        <a:off x="267449" y="203112"/>
                        <a:ext cx="1141501" cy="114150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BA1E6D7A-BA54-F3AF-02AA-EE969B42968C}"/>
              </a:ext>
            </a:extLst>
          </p:cNvPr>
          <p:cNvSpPr txBox="1"/>
          <p:nvPr/>
        </p:nvSpPr>
        <p:spPr>
          <a:xfrm>
            <a:off x="1639389" y="992136"/>
            <a:ext cx="1953676" cy="369332"/>
          </a:xfrm>
          <a:prstGeom prst="rect">
            <a:avLst/>
          </a:prstGeom>
          <a:noFill/>
        </p:spPr>
        <p:txBody>
          <a:bodyPr wrap="none" rtlCol="0">
            <a:spAutoFit/>
          </a:bodyPr>
          <a:lstStyle/>
          <a:p>
            <a:r>
              <a:rPr lang="lv-LV" dirty="0"/>
              <a:t>2023.gada atbildes</a:t>
            </a:r>
          </a:p>
        </p:txBody>
      </p:sp>
      <p:pic>
        <p:nvPicPr>
          <p:cNvPr id="11" name="Picture 10">
            <a:extLst>
              <a:ext uri="{FF2B5EF4-FFF2-40B4-BE49-F238E27FC236}">
                <a16:creationId xmlns:a16="http://schemas.microsoft.com/office/drawing/2014/main" id="{79BE07C7-5A92-3514-3A1E-81FFEAFBB814}"/>
              </a:ext>
            </a:extLst>
          </p:cNvPr>
          <p:cNvPicPr>
            <a:picLocks noChangeAspect="1"/>
          </p:cNvPicPr>
          <p:nvPr/>
        </p:nvPicPr>
        <p:blipFill>
          <a:blip r:embed="rId5"/>
          <a:srcRect r="2707"/>
          <a:stretch/>
        </p:blipFill>
        <p:spPr>
          <a:xfrm>
            <a:off x="5941894" y="1142658"/>
            <a:ext cx="5764330" cy="2491765"/>
          </a:xfrm>
          <a:prstGeom prst="rect">
            <a:avLst/>
          </a:prstGeom>
        </p:spPr>
      </p:pic>
      <p:pic>
        <p:nvPicPr>
          <p:cNvPr id="12" name="Picture 11">
            <a:extLst>
              <a:ext uri="{FF2B5EF4-FFF2-40B4-BE49-F238E27FC236}">
                <a16:creationId xmlns:a16="http://schemas.microsoft.com/office/drawing/2014/main" id="{D3E60AAE-3C5E-3D27-0A78-88114086C370}"/>
              </a:ext>
            </a:extLst>
          </p:cNvPr>
          <p:cNvPicPr>
            <a:picLocks noChangeAspect="1"/>
          </p:cNvPicPr>
          <p:nvPr/>
        </p:nvPicPr>
        <p:blipFill>
          <a:blip r:embed="rId6">
            <a:extLst>
              <a:ext uri="{28A0092B-C50C-407E-A947-70E740481C1C}">
                <a14:useLocalDpi xmlns:a14="http://schemas.microsoft.com/office/drawing/2010/main" val="0"/>
              </a:ext>
            </a:extLst>
          </a:blip>
          <a:srcRect b="42683"/>
          <a:stretch/>
        </p:blipFill>
        <p:spPr>
          <a:xfrm>
            <a:off x="816169" y="3542355"/>
            <a:ext cx="4727381" cy="2246696"/>
          </a:xfrm>
          <a:prstGeom prst="rect">
            <a:avLst/>
          </a:prstGeom>
        </p:spPr>
      </p:pic>
      <p:pic>
        <p:nvPicPr>
          <p:cNvPr id="14" name="Picture 13">
            <a:extLst>
              <a:ext uri="{FF2B5EF4-FFF2-40B4-BE49-F238E27FC236}">
                <a16:creationId xmlns:a16="http://schemas.microsoft.com/office/drawing/2014/main" id="{9714FFA1-768D-CAEB-E94A-81D63C8756E0}"/>
              </a:ext>
            </a:extLst>
          </p:cNvPr>
          <p:cNvPicPr>
            <a:picLocks noChangeAspect="1"/>
          </p:cNvPicPr>
          <p:nvPr/>
        </p:nvPicPr>
        <p:blipFill>
          <a:blip r:embed="rId7"/>
          <a:srcRect l="876" t="3153" b="-1"/>
          <a:stretch/>
        </p:blipFill>
        <p:spPr>
          <a:xfrm>
            <a:off x="5941894" y="3411031"/>
            <a:ext cx="5697656" cy="2529676"/>
          </a:xfrm>
          <a:prstGeom prst="rect">
            <a:avLst/>
          </a:prstGeom>
        </p:spPr>
      </p:pic>
      <p:sp>
        <p:nvSpPr>
          <p:cNvPr id="15" name="TextBox 14">
            <a:extLst>
              <a:ext uri="{FF2B5EF4-FFF2-40B4-BE49-F238E27FC236}">
                <a16:creationId xmlns:a16="http://schemas.microsoft.com/office/drawing/2014/main" id="{3922AF56-1BB8-59F6-9F24-79E1B05DB809}"/>
              </a:ext>
            </a:extLst>
          </p:cNvPr>
          <p:cNvSpPr txBox="1"/>
          <p:nvPr/>
        </p:nvSpPr>
        <p:spPr>
          <a:xfrm>
            <a:off x="7730857" y="917293"/>
            <a:ext cx="1953676" cy="369332"/>
          </a:xfrm>
          <a:prstGeom prst="rect">
            <a:avLst/>
          </a:prstGeom>
          <a:noFill/>
        </p:spPr>
        <p:txBody>
          <a:bodyPr wrap="none" rtlCol="0">
            <a:spAutoFit/>
          </a:bodyPr>
          <a:lstStyle/>
          <a:p>
            <a:r>
              <a:rPr lang="lv-LV" dirty="0"/>
              <a:t>2024.gada atbildes</a:t>
            </a:r>
          </a:p>
        </p:txBody>
      </p:sp>
      <p:sp>
        <p:nvSpPr>
          <p:cNvPr id="16" name="Title 1">
            <a:extLst>
              <a:ext uri="{FF2B5EF4-FFF2-40B4-BE49-F238E27FC236}">
                <a16:creationId xmlns:a16="http://schemas.microsoft.com/office/drawing/2014/main" id="{213921B7-54DF-A6D7-7E81-2352916A853E}"/>
              </a:ext>
            </a:extLst>
          </p:cNvPr>
          <p:cNvSpPr txBox="1">
            <a:spLocks/>
          </p:cNvSpPr>
          <p:nvPr/>
        </p:nvSpPr>
        <p:spPr>
          <a:xfrm>
            <a:off x="427905" y="5683095"/>
            <a:ext cx="9835551" cy="1055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lv-LV" sz="2000" b="1" dirty="0">
                <a:latin typeface="Times New Roman" panose="02020603050405020304" pitchFamily="18" charset="0"/>
                <a:cs typeface="Times New Roman" panose="02020603050405020304" pitchFamily="18" charset="0"/>
              </a:rPr>
              <a:t>PII iestādes jauniešiem veido pozitīvu iespaidu par darbiem, kas viņiem tiek uzticēti – paldies </a:t>
            </a:r>
            <a:r>
              <a:rPr lang="lv-LV" sz="2000" b="1" dirty="0">
                <a:latin typeface="Times New Roman" panose="02020603050405020304" pitchFamily="18" charset="0"/>
                <a:cs typeface="Times New Roman" panose="02020603050405020304" pitchFamily="18" charset="0"/>
                <a:sym typeface="Wingdings" panose="05000000000000000000" pitchFamily="2" charset="2"/>
              </a:rPr>
              <a:t></a:t>
            </a:r>
            <a:r>
              <a:rPr lang="lv-LV"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9648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2ACB4-50F8-8A73-2DA6-F6BA8C72910D}"/>
              </a:ext>
            </a:extLst>
          </p:cNvPr>
          <p:cNvPicPr>
            <a:picLocks noChangeAspect="1"/>
          </p:cNvPicPr>
          <p:nvPr/>
        </p:nvPicPr>
        <p:blipFill>
          <a:blip r:embed="rId2">
            <a:extLst>
              <a:ext uri="{28A0092B-C50C-407E-A947-70E740481C1C}">
                <a14:useLocalDpi xmlns:a14="http://schemas.microsoft.com/office/drawing/2010/main" val="0"/>
              </a:ext>
            </a:extLst>
          </a:blip>
          <a:srcRect t="58967"/>
          <a:stretch/>
        </p:blipFill>
        <p:spPr>
          <a:xfrm>
            <a:off x="535291" y="1089121"/>
            <a:ext cx="5487721" cy="1867102"/>
          </a:xfrm>
          <a:prstGeom prst="rect">
            <a:avLst/>
          </a:prstGeom>
        </p:spPr>
      </p:pic>
      <p:pic>
        <p:nvPicPr>
          <p:cNvPr id="4" name="Picture 3">
            <a:extLst>
              <a:ext uri="{FF2B5EF4-FFF2-40B4-BE49-F238E27FC236}">
                <a16:creationId xmlns:a16="http://schemas.microsoft.com/office/drawing/2014/main" id="{7ED9FC05-F9F9-084B-DB82-4515325D9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66" y="2956223"/>
            <a:ext cx="6265333" cy="1867101"/>
          </a:xfrm>
          <a:prstGeom prst="rect">
            <a:avLst/>
          </a:prstGeom>
        </p:spPr>
      </p:pic>
      <p:sp>
        <p:nvSpPr>
          <p:cNvPr id="5" name="TextBox 4">
            <a:extLst>
              <a:ext uri="{FF2B5EF4-FFF2-40B4-BE49-F238E27FC236}">
                <a16:creationId xmlns:a16="http://schemas.microsoft.com/office/drawing/2014/main" id="{AEB8FB31-41F3-BAC2-2588-0E2B3EE73F5B}"/>
              </a:ext>
            </a:extLst>
          </p:cNvPr>
          <p:cNvSpPr txBox="1"/>
          <p:nvPr/>
        </p:nvSpPr>
        <p:spPr>
          <a:xfrm>
            <a:off x="921960" y="584203"/>
            <a:ext cx="1953676" cy="369332"/>
          </a:xfrm>
          <a:prstGeom prst="rect">
            <a:avLst/>
          </a:prstGeom>
          <a:noFill/>
        </p:spPr>
        <p:txBody>
          <a:bodyPr wrap="none" rtlCol="0">
            <a:spAutoFit/>
          </a:bodyPr>
          <a:lstStyle/>
          <a:p>
            <a:r>
              <a:rPr lang="lv-LV" dirty="0"/>
              <a:t>2023.gada atbildes</a:t>
            </a:r>
          </a:p>
        </p:txBody>
      </p:sp>
      <p:sp>
        <p:nvSpPr>
          <p:cNvPr id="6" name="TextBox 5">
            <a:extLst>
              <a:ext uri="{FF2B5EF4-FFF2-40B4-BE49-F238E27FC236}">
                <a16:creationId xmlns:a16="http://schemas.microsoft.com/office/drawing/2014/main" id="{90F4A56B-9877-254E-F22E-C79709E0A51F}"/>
              </a:ext>
            </a:extLst>
          </p:cNvPr>
          <p:cNvSpPr txBox="1"/>
          <p:nvPr/>
        </p:nvSpPr>
        <p:spPr>
          <a:xfrm>
            <a:off x="6691404" y="584203"/>
            <a:ext cx="1953676" cy="369332"/>
          </a:xfrm>
          <a:prstGeom prst="rect">
            <a:avLst/>
          </a:prstGeom>
          <a:noFill/>
        </p:spPr>
        <p:txBody>
          <a:bodyPr wrap="none" rtlCol="0">
            <a:spAutoFit/>
          </a:bodyPr>
          <a:lstStyle/>
          <a:p>
            <a:r>
              <a:rPr lang="lv-LV" dirty="0"/>
              <a:t>2024.gada atbildes</a:t>
            </a:r>
          </a:p>
        </p:txBody>
      </p:sp>
      <p:pic>
        <p:nvPicPr>
          <p:cNvPr id="8" name="Picture 7">
            <a:extLst>
              <a:ext uri="{FF2B5EF4-FFF2-40B4-BE49-F238E27FC236}">
                <a16:creationId xmlns:a16="http://schemas.microsoft.com/office/drawing/2014/main" id="{A4B89130-7D93-51DF-D0CE-73C1EE7EAB97}"/>
              </a:ext>
            </a:extLst>
          </p:cNvPr>
          <p:cNvPicPr>
            <a:picLocks noChangeAspect="1"/>
          </p:cNvPicPr>
          <p:nvPr/>
        </p:nvPicPr>
        <p:blipFill>
          <a:blip r:embed="rId4"/>
          <a:stretch>
            <a:fillRect/>
          </a:stretch>
        </p:blipFill>
        <p:spPr>
          <a:xfrm>
            <a:off x="6095999" y="1170462"/>
            <a:ext cx="5067301" cy="4624667"/>
          </a:xfrm>
          <a:prstGeom prst="rect">
            <a:avLst/>
          </a:prstGeom>
        </p:spPr>
      </p:pic>
      <p:sp>
        <p:nvSpPr>
          <p:cNvPr id="9" name="Title 1">
            <a:extLst>
              <a:ext uri="{FF2B5EF4-FFF2-40B4-BE49-F238E27FC236}">
                <a16:creationId xmlns:a16="http://schemas.microsoft.com/office/drawing/2014/main" id="{5D9CB1F4-F5C5-052C-1882-C524EA3EDF2E}"/>
              </a:ext>
            </a:extLst>
          </p:cNvPr>
          <p:cNvSpPr txBox="1">
            <a:spLocks/>
          </p:cNvSpPr>
          <p:nvPr/>
        </p:nvSpPr>
        <p:spPr>
          <a:xfrm>
            <a:off x="427905" y="5683095"/>
            <a:ext cx="9835551" cy="1055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lv-LV" sz="2000" b="1" dirty="0">
                <a:latin typeface="Times New Roman" panose="02020603050405020304" pitchFamily="18" charset="0"/>
                <a:cs typeface="Times New Roman" panose="02020603050405020304" pitchFamily="18" charset="0"/>
              </a:rPr>
              <a:t>12 no 23 respondentiem nepiedalās skolēnu vasaras nodarbinātībā pirmo reiz!  </a:t>
            </a:r>
          </a:p>
        </p:txBody>
      </p:sp>
    </p:spTree>
    <p:extLst>
      <p:ext uri="{BB962C8B-B14F-4D97-AF65-F5344CB8AC3E}">
        <p14:creationId xmlns:p14="http://schemas.microsoft.com/office/powerpoint/2010/main" val="15627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88346-A746-74A1-835C-61946B483BBA}"/>
              </a:ext>
            </a:extLst>
          </p:cNvPr>
          <p:cNvSpPr>
            <a:spLocks noGrp="1"/>
          </p:cNvSpPr>
          <p:nvPr>
            <p:ph type="ctrTitle"/>
          </p:nvPr>
        </p:nvSpPr>
        <p:spPr>
          <a:xfrm>
            <a:off x="1417659" y="211819"/>
            <a:ext cx="9056914" cy="1141501"/>
          </a:xfrm>
        </p:spPr>
        <p:txBody>
          <a:bodyPr>
            <a:normAutofit/>
          </a:bodyPr>
          <a:lstStyle/>
          <a:p>
            <a:pPr algn="l"/>
            <a:r>
              <a:rPr lang="lv-LV" sz="3200" b="1" i="0" dirty="0">
                <a:solidFill>
                  <a:srgbClr val="212121"/>
                </a:solidFill>
                <a:effectLst/>
                <a:latin typeface="Times New Roman" panose="02020603050405020304" pitchFamily="18" charset="0"/>
                <a:cs typeface="Times New Roman" panose="02020603050405020304" pitchFamily="18" charset="0"/>
              </a:rPr>
              <a:t>Kāds ir tavs lielākais ieguvums, ka piedalījies šajā nodarbinātībā?</a:t>
            </a:r>
            <a:endParaRPr lang="lv-LV" sz="3200" b="1" dirty="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78753CCA-A9F6-A7F8-9424-02F935D76BCB}"/>
              </a:ext>
            </a:extLst>
          </p:cNvPr>
          <p:cNvGraphicFramePr>
            <a:graphicFrameLocks noChangeAspect="1"/>
          </p:cNvGraphicFramePr>
          <p:nvPr>
            <p:extLst>
              <p:ext uri="{D42A27DB-BD31-4B8C-83A1-F6EECF244321}">
                <p14:modId xmlns:p14="http://schemas.microsoft.com/office/powerpoint/2010/main" val="3577767752"/>
              </p:ext>
            </p:extLst>
          </p:nvPr>
        </p:nvGraphicFramePr>
        <p:xfrm>
          <a:off x="276158" y="211820"/>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3" name="Object 2">
                        <a:extLst>
                          <a:ext uri="{FF2B5EF4-FFF2-40B4-BE49-F238E27FC236}">
                            <a16:creationId xmlns:a16="http://schemas.microsoft.com/office/drawing/2014/main" id="{78753CCA-A9F6-A7F8-9424-02F935D76BCB}"/>
                          </a:ext>
                        </a:extLst>
                      </p:cNvPr>
                      <p:cNvPicPr/>
                      <p:nvPr/>
                    </p:nvPicPr>
                    <p:blipFill>
                      <a:blip r:embed="rId3"/>
                      <a:stretch>
                        <a:fillRect/>
                      </a:stretch>
                    </p:blipFill>
                    <p:spPr>
                      <a:xfrm>
                        <a:off x="276158" y="211820"/>
                        <a:ext cx="1141501" cy="1141501"/>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7119C80-219B-274C-B2A1-8D63DE0DACA5}"/>
              </a:ext>
            </a:extLst>
          </p:cNvPr>
          <p:cNvSpPr txBox="1"/>
          <p:nvPr/>
        </p:nvSpPr>
        <p:spPr>
          <a:xfrm>
            <a:off x="465568" y="5393357"/>
            <a:ext cx="1724025" cy="369332"/>
          </a:xfrm>
          <a:prstGeom prst="rect">
            <a:avLst/>
          </a:prstGeom>
          <a:noFill/>
        </p:spPr>
        <p:txBody>
          <a:bodyPr wrap="square" rtlCol="0">
            <a:spAutoFit/>
          </a:bodyPr>
          <a:lstStyle/>
          <a:p>
            <a:pPr marL="285750" indent="-285750">
              <a:buFont typeface="Arial" panose="020B0604020202020204" pitchFamily="34" charset="0"/>
              <a:buChar char="•"/>
            </a:pPr>
            <a:r>
              <a:rPr lang="lv-LV" dirty="0"/>
              <a:t>pieredze</a:t>
            </a:r>
          </a:p>
        </p:txBody>
      </p:sp>
      <p:sp>
        <p:nvSpPr>
          <p:cNvPr id="7" name="TextBox 6">
            <a:extLst>
              <a:ext uri="{FF2B5EF4-FFF2-40B4-BE49-F238E27FC236}">
                <a16:creationId xmlns:a16="http://schemas.microsoft.com/office/drawing/2014/main" id="{2E419E71-30EC-3994-6F40-CF7CCD586ECA}"/>
              </a:ext>
            </a:extLst>
          </p:cNvPr>
          <p:cNvSpPr txBox="1"/>
          <p:nvPr/>
        </p:nvSpPr>
        <p:spPr>
          <a:xfrm>
            <a:off x="9625724" y="4056188"/>
            <a:ext cx="2648767" cy="646331"/>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chemeClr val="accent4">
                    <a:lumMod val="75000"/>
                  </a:schemeClr>
                </a:solidFill>
                <a:effectLst/>
                <a:latin typeface="Roboto" panose="02000000000000000000" pitchFamily="2" charset="0"/>
              </a:rPr>
              <a:t>sadraudzējos</a:t>
            </a:r>
            <a:r>
              <a:rPr lang="lv-LV" b="0" i="0" dirty="0">
                <a:solidFill>
                  <a:srgbClr val="202124"/>
                </a:solidFill>
                <a:effectLst/>
                <a:latin typeface="Roboto" panose="02000000000000000000" pitchFamily="2" charset="0"/>
              </a:rPr>
              <a:t> ar bērniņiem</a:t>
            </a:r>
            <a:endParaRPr lang="lv-LV" dirty="0"/>
          </a:p>
        </p:txBody>
      </p:sp>
      <p:sp>
        <p:nvSpPr>
          <p:cNvPr id="8" name="TextBox 7">
            <a:extLst>
              <a:ext uri="{FF2B5EF4-FFF2-40B4-BE49-F238E27FC236}">
                <a16:creationId xmlns:a16="http://schemas.microsoft.com/office/drawing/2014/main" id="{4E23F31B-8BAC-4C10-D5EB-08D1E317820B}"/>
              </a:ext>
            </a:extLst>
          </p:cNvPr>
          <p:cNvSpPr txBox="1"/>
          <p:nvPr/>
        </p:nvSpPr>
        <p:spPr>
          <a:xfrm>
            <a:off x="4987491" y="1067203"/>
            <a:ext cx="2572159" cy="1477328"/>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chemeClr val="accent4">
                    <a:lumMod val="75000"/>
                  </a:schemeClr>
                </a:solidFill>
                <a:effectLst/>
                <a:latin typeface="Roboto" panose="02000000000000000000" pitchFamily="2" charset="0"/>
              </a:rPr>
              <a:t>Es sapratu </a:t>
            </a:r>
            <a:r>
              <a:rPr lang="lv-LV" b="0" i="0" dirty="0">
                <a:solidFill>
                  <a:srgbClr val="202124"/>
                </a:solidFill>
                <a:effectLst/>
                <a:latin typeface="Roboto" panose="02000000000000000000" pitchFamily="2" charset="0"/>
              </a:rPr>
              <a:t>ka tomēr visi bērni nav vienādi un katrs bērns ir savdabīgi interesants</a:t>
            </a:r>
            <a:endParaRPr lang="lv-LV" dirty="0"/>
          </a:p>
        </p:txBody>
      </p:sp>
      <p:sp>
        <p:nvSpPr>
          <p:cNvPr id="9" name="TextBox 8">
            <a:extLst>
              <a:ext uri="{FF2B5EF4-FFF2-40B4-BE49-F238E27FC236}">
                <a16:creationId xmlns:a16="http://schemas.microsoft.com/office/drawing/2014/main" id="{F56E71EA-1C39-066E-92FC-CBD882CB8FF3}"/>
              </a:ext>
            </a:extLst>
          </p:cNvPr>
          <p:cNvSpPr txBox="1"/>
          <p:nvPr/>
        </p:nvSpPr>
        <p:spPr>
          <a:xfrm>
            <a:off x="4574384" y="2662578"/>
            <a:ext cx="2809875" cy="1200329"/>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chemeClr val="accent4">
                    <a:lumMod val="75000"/>
                  </a:schemeClr>
                </a:solidFill>
                <a:effectLst/>
                <a:latin typeface="Roboto" panose="02000000000000000000" pitchFamily="2" charset="0"/>
              </a:rPr>
              <a:t>Mācījos </a:t>
            </a:r>
            <a:r>
              <a:rPr lang="lv-LV" b="0" i="0" dirty="0">
                <a:solidFill>
                  <a:srgbClr val="202124"/>
                </a:solidFill>
                <a:effectLst/>
                <a:latin typeface="Roboto" panose="02000000000000000000" pitchFamily="2" charset="0"/>
              </a:rPr>
              <a:t>daudz dažādu lietu un guvu gandarījumu no padarītā</a:t>
            </a:r>
            <a:endParaRPr lang="lv-LV" dirty="0"/>
          </a:p>
        </p:txBody>
      </p:sp>
      <p:sp>
        <p:nvSpPr>
          <p:cNvPr id="10" name="TextBox 9">
            <a:extLst>
              <a:ext uri="{FF2B5EF4-FFF2-40B4-BE49-F238E27FC236}">
                <a16:creationId xmlns:a16="http://schemas.microsoft.com/office/drawing/2014/main" id="{A6211669-F732-946D-F13C-6A844ED57268}"/>
              </a:ext>
            </a:extLst>
          </p:cNvPr>
          <p:cNvSpPr txBox="1"/>
          <p:nvPr/>
        </p:nvSpPr>
        <p:spPr>
          <a:xfrm>
            <a:off x="846908" y="2950860"/>
            <a:ext cx="4153717" cy="646331"/>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Iegūstu </a:t>
            </a:r>
            <a:r>
              <a:rPr lang="lv-LV" b="0" i="0" dirty="0">
                <a:solidFill>
                  <a:schemeClr val="accent4">
                    <a:lumMod val="75000"/>
                  </a:schemeClr>
                </a:solidFill>
                <a:effectLst/>
                <a:latin typeface="Roboto" panose="02000000000000000000" pitchFamily="2" charset="0"/>
              </a:rPr>
              <a:t>pieredzi</a:t>
            </a:r>
            <a:r>
              <a:rPr lang="lv-LV" b="0" i="0" dirty="0">
                <a:solidFill>
                  <a:srgbClr val="202124"/>
                </a:solidFill>
                <a:effectLst/>
                <a:latin typeface="Roboto" panose="02000000000000000000" pitchFamily="2" charset="0"/>
              </a:rPr>
              <a:t>, kā ir strādāt un darīt vajadzīgos pienākumus</a:t>
            </a:r>
            <a:endParaRPr lang="lv-LV" dirty="0"/>
          </a:p>
        </p:txBody>
      </p:sp>
      <p:sp>
        <p:nvSpPr>
          <p:cNvPr id="11" name="TextBox 10">
            <a:extLst>
              <a:ext uri="{FF2B5EF4-FFF2-40B4-BE49-F238E27FC236}">
                <a16:creationId xmlns:a16="http://schemas.microsoft.com/office/drawing/2014/main" id="{83A34D99-762E-EAFF-B128-D2192CCF558F}"/>
              </a:ext>
            </a:extLst>
          </p:cNvPr>
          <p:cNvSpPr txBox="1"/>
          <p:nvPr/>
        </p:nvSpPr>
        <p:spPr>
          <a:xfrm>
            <a:off x="4918845" y="3936646"/>
            <a:ext cx="4496617" cy="369332"/>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Bija </a:t>
            </a:r>
            <a:r>
              <a:rPr lang="lv-LV" b="0" i="0" dirty="0">
                <a:solidFill>
                  <a:schemeClr val="accent4">
                    <a:lumMod val="75000"/>
                  </a:schemeClr>
                </a:solidFill>
                <a:effectLst/>
                <a:latin typeface="Roboto" panose="02000000000000000000" pitchFamily="2" charset="0"/>
              </a:rPr>
              <a:t>iespēja palīdzēt </a:t>
            </a:r>
            <a:r>
              <a:rPr lang="lv-LV" b="0" i="0" dirty="0">
                <a:solidFill>
                  <a:srgbClr val="202124"/>
                </a:solidFill>
                <a:effectLst/>
                <a:latin typeface="Roboto" panose="02000000000000000000" pitchFamily="2" charset="0"/>
              </a:rPr>
              <a:t>un </a:t>
            </a:r>
            <a:r>
              <a:rPr lang="lv-LV" b="0" i="0" dirty="0">
                <a:solidFill>
                  <a:schemeClr val="accent4">
                    <a:lumMod val="75000"/>
                  </a:schemeClr>
                </a:solidFill>
                <a:effectLst/>
                <a:latin typeface="Roboto" panose="02000000000000000000" pitchFamily="2" charset="0"/>
              </a:rPr>
              <a:t>mācīt</a:t>
            </a:r>
            <a:r>
              <a:rPr lang="lv-LV" b="0" i="0" dirty="0">
                <a:solidFill>
                  <a:srgbClr val="202124"/>
                </a:solidFill>
                <a:effectLst/>
                <a:latin typeface="Roboto" panose="02000000000000000000" pitchFamily="2" charset="0"/>
              </a:rPr>
              <a:t> bērnus</a:t>
            </a:r>
            <a:endParaRPr lang="lv-LV" dirty="0"/>
          </a:p>
        </p:txBody>
      </p:sp>
      <p:sp>
        <p:nvSpPr>
          <p:cNvPr id="12" name="TextBox 11">
            <a:extLst>
              <a:ext uri="{FF2B5EF4-FFF2-40B4-BE49-F238E27FC236}">
                <a16:creationId xmlns:a16="http://schemas.microsoft.com/office/drawing/2014/main" id="{F5E5CAE7-4DF1-7302-DDAB-E5CC23A9F111}"/>
              </a:ext>
            </a:extLst>
          </p:cNvPr>
          <p:cNvSpPr txBox="1"/>
          <p:nvPr/>
        </p:nvSpPr>
        <p:spPr>
          <a:xfrm>
            <a:off x="7310443" y="2717802"/>
            <a:ext cx="4496617" cy="369332"/>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Pieredze</a:t>
            </a:r>
            <a:endParaRPr lang="lv-LV" dirty="0"/>
          </a:p>
        </p:txBody>
      </p:sp>
      <p:sp>
        <p:nvSpPr>
          <p:cNvPr id="13" name="TextBox 12">
            <a:extLst>
              <a:ext uri="{FF2B5EF4-FFF2-40B4-BE49-F238E27FC236}">
                <a16:creationId xmlns:a16="http://schemas.microsoft.com/office/drawing/2014/main" id="{2DD8A69E-3489-75FD-3BAA-3602814EE25D}"/>
              </a:ext>
            </a:extLst>
          </p:cNvPr>
          <p:cNvSpPr txBox="1"/>
          <p:nvPr/>
        </p:nvSpPr>
        <p:spPr>
          <a:xfrm>
            <a:off x="330395" y="3759428"/>
            <a:ext cx="3478259" cy="1200329"/>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Darba </a:t>
            </a:r>
            <a:r>
              <a:rPr lang="lv-LV" b="0" i="0" dirty="0">
                <a:solidFill>
                  <a:schemeClr val="accent4">
                    <a:lumMod val="75000"/>
                  </a:schemeClr>
                </a:solidFill>
                <a:effectLst/>
                <a:latin typeface="Roboto" panose="02000000000000000000" pitchFamily="2" charset="0"/>
              </a:rPr>
              <a:t>pieredze, pieredze </a:t>
            </a:r>
            <a:r>
              <a:rPr lang="lv-LV" b="0" i="0" dirty="0">
                <a:solidFill>
                  <a:srgbClr val="202124"/>
                </a:solidFill>
                <a:effectLst/>
                <a:latin typeface="Roboto" panose="02000000000000000000" pitchFamily="2" charset="0"/>
              </a:rPr>
              <a:t>darbā ar pirmskolas vecuma bērniem, sadarbība ar kolēģiem</a:t>
            </a:r>
            <a:endParaRPr lang="lv-LV" dirty="0"/>
          </a:p>
        </p:txBody>
      </p:sp>
      <p:sp>
        <p:nvSpPr>
          <p:cNvPr id="14" name="TextBox 13">
            <a:extLst>
              <a:ext uri="{FF2B5EF4-FFF2-40B4-BE49-F238E27FC236}">
                <a16:creationId xmlns:a16="http://schemas.microsoft.com/office/drawing/2014/main" id="{9CE3D352-4642-C7B7-3A30-3C6CFC248DF0}"/>
              </a:ext>
            </a:extLst>
          </p:cNvPr>
          <p:cNvSpPr txBox="1"/>
          <p:nvPr/>
        </p:nvSpPr>
        <p:spPr>
          <a:xfrm>
            <a:off x="1008424" y="4981672"/>
            <a:ext cx="4496617" cy="369332"/>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chemeClr val="accent4">
                    <a:lumMod val="75000"/>
                  </a:schemeClr>
                </a:solidFill>
                <a:effectLst/>
                <a:latin typeface="Roboto" panose="02000000000000000000" pitchFamily="2" charset="0"/>
              </a:rPr>
              <a:t>apguvu</a:t>
            </a:r>
            <a:r>
              <a:rPr lang="lv-LV" b="0" i="0" dirty="0">
                <a:solidFill>
                  <a:srgbClr val="202124"/>
                </a:solidFill>
                <a:effectLst/>
                <a:latin typeface="Roboto" panose="02000000000000000000" pitchFamily="2" charset="0"/>
              </a:rPr>
              <a:t> jaunas darba </a:t>
            </a:r>
            <a:r>
              <a:rPr lang="lv-LV" b="0" i="0" dirty="0">
                <a:solidFill>
                  <a:schemeClr val="accent4">
                    <a:lumMod val="75000"/>
                  </a:schemeClr>
                </a:solidFill>
                <a:effectLst/>
                <a:latin typeface="Roboto" panose="02000000000000000000" pitchFamily="2" charset="0"/>
              </a:rPr>
              <a:t>prasmes</a:t>
            </a:r>
            <a:endParaRPr lang="lv-LV" dirty="0">
              <a:solidFill>
                <a:schemeClr val="accent4">
                  <a:lumMod val="75000"/>
                </a:schemeClr>
              </a:solidFill>
            </a:endParaRPr>
          </a:p>
        </p:txBody>
      </p:sp>
      <p:sp>
        <p:nvSpPr>
          <p:cNvPr id="15" name="TextBox 14">
            <a:extLst>
              <a:ext uri="{FF2B5EF4-FFF2-40B4-BE49-F238E27FC236}">
                <a16:creationId xmlns:a16="http://schemas.microsoft.com/office/drawing/2014/main" id="{5E6FB377-5672-29B6-AAC2-16EBF2B0E0E4}"/>
              </a:ext>
            </a:extLst>
          </p:cNvPr>
          <p:cNvSpPr txBox="1"/>
          <p:nvPr/>
        </p:nvSpPr>
        <p:spPr>
          <a:xfrm>
            <a:off x="4580299" y="4470282"/>
            <a:ext cx="4496617" cy="646331"/>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Jauna pieredze, kas </a:t>
            </a:r>
            <a:r>
              <a:rPr lang="lv-LV" b="0" i="0" dirty="0">
                <a:solidFill>
                  <a:schemeClr val="accent4">
                    <a:lumMod val="75000"/>
                  </a:schemeClr>
                </a:solidFill>
                <a:effectLst/>
                <a:latin typeface="Roboto" panose="02000000000000000000" pitchFamily="2" charset="0"/>
              </a:rPr>
              <a:t>noderēs</a:t>
            </a:r>
            <a:r>
              <a:rPr lang="lv-LV" b="0" i="0" dirty="0">
                <a:solidFill>
                  <a:srgbClr val="202124"/>
                </a:solidFill>
                <a:effectLst/>
                <a:latin typeface="Roboto" panose="02000000000000000000" pitchFamily="2" charset="0"/>
              </a:rPr>
              <a:t> nākotnes profesijā</a:t>
            </a:r>
            <a:endParaRPr lang="lv-LV" dirty="0"/>
          </a:p>
        </p:txBody>
      </p:sp>
      <p:sp>
        <p:nvSpPr>
          <p:cNvPr id="16" name="TextBox 15">
            <a:extLst>
              <a:ext uri="{FF2B5EF4-FFF2-40B4-BE49-F238E27FC236}">
                <a16:creationId xmlns:a16="http://schemas.microsoft.com/office/drawing/2014/main" id="{D44C2D54-B1F0-0B8B-C430-CECF7B242697}"/>
              </a:ext>
            </a:extLst>
          </p:cNvPr>
          <p:cNvSpPr txBox="1"/>
          <p:nvPr/>
        </p:nvSpPr>
        <p:spPr>
          <a:xfrm>
            <a:off x="7180624" y="5231512"/>
            <a:ext cx="4496617" cy="646331"/>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Lielākais ieguvums bija </a:t>
            </a:r>
            <a:r>
              <a:rPr lang="lv-LV" b="0" i="0" dirty="0">
                <a:solidFill>
                  <a:schemeClr val="accent4">
                    <a:lumMod val="75000"/>
                  </a:schemeClr>
                </a:solidFill>
                <a:effectLst/>
                <a:latin typeface="Roboto" panose="02000000000000000000" pitchFamily="2" charset="0"/>
              </a:rPr>
              <a:t>pacietības nostiprināšana</a:t>
            </a:r>
            <a:endParaRPr lang="lv-LV" dirty="0">
              <a:solidFill>
                <a:schemeClr val="accent4">
                  <a:lumMod val="75000"/>
                </a:schemeClr>
              </a:solidFill>
            </a:endParaRPr>
          </a:p>
        </p:txBody>
      </p:sp>
      <p:sp>
        <p:nvSpPr>
          <p:cNvPr id="17" name="TextBox 16">
            <a:extLst>
              <a:ext uri="{FF2B5EF4-FFF2-40B4-BE49-F238E27FC236}">
                <a16:creationId xmlns:a16="http://schemas.microsoft.com/office/drawing/2014/main" id="{DE799A21-FD8D-F281-2F79-B37C806E6963}"/>
              </a:ext>
            </a:extLst>
          </p:cNvPr>
          <p:cNvSpPr txBox="1"/>
          <p:nvPr/>
        </p:nvSpPr>
        <p:spPr>
          <a:xfrm>
            <a:off x="1188990" y="5650063"/>
            <a:ext cx="4496617" cy="369332"/>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chemeClr val="accent4">
                    <a:lumMod val="75000"/>
                  </a:schemeClr>
                </a:solidFill>
                <a:effectLst/>
                <a:latin typeface="Roboto" panose="02000000000000000000" pitchFamily="2" charset="0"/>
              </a:rPr>
              <a:t>Pieredze</a:t>
            </a:r>
            <a:r>
              <a:rPr lang="lv-LV" b="0" i="0" dirty="0">
                <a:solidFill>
                  <a:srgbClr val="202124"/>
                </a:solidFill>
                <a:effectLst/>
                <a:latin typeface="Roboto" panose="02000000000000000000" pitchFamily="2" charset="0"/>
              </a:rPr>
              <a:t> un atalgojums</a:t>
            </a:r>
            <a:endParaRPr lang="lv-LV" dirty="0"/>
          </a:p>
        </p:txBody>
      </p:sp>
      <p:sp>
        <p:nvSpPr>
          <p:cNvPr id="18" name="TextBox 17">
            <a:extLst>
              <a:ext uri="{FF2B5EF4-FFF2-40B4-BE49-F238E27FC236}">
                <a16:creationId xmlns:a16="http://schemas.microsoft.com/office/drawing/2014/main" id="{98CCC5C8-A1B7-F1AD-ADFA-B2CFB505E53F}"/>
              </a:ext>
            </a:extLst>
          </p:cNvPr>
          <p:cNvSpPr txBox="1"/>
          <p:nvPr/>
        </p:nvSpPr>
        <p:spPr>
          <a:xfrm>
            <a:off x="620465" y="6089154"/>
            <a:ext cx="8202659" cy="646331"/>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Man ļoti patīk pavadīt laiku un pieskatīt mazus bērnus, </a:t>
            </a:r>
            <a:r>
              <a:rPr lang="lv-LV" b="0" i="0" dirty="0" err="1">
                <a:solidFill>
                  <a:srgbClr val="202124"/>
                </a:solidFill>
                <a:effectLst/>
                <a:latin typeface="Roboto" panose="02000000000000000000" pitchFamily="2" charset="0"/>
              </a:rPr>
              <a:t>tapēc</a:t>
            </a:r>
            <a:r>
              <a:rPr lang="lv-LV" b="0" i="0" dirty="0">
                <a:solidFill>
                  <a:srgbClr val="202124"/>
                </a:solidFill>
                <a:effectLst/>
                <a:latin typeface="Roboto" panose="02000000000000000000" pitchFamily="2" charset="0"/>
              </a:rPr>
              <a:t> šis darbs bija </a:t>
            </a:r>
            <a:r>
              <a:rPr lang="lv-LV" b="0" i="0" dirty="0">
                <a:solidFill>
                  <a:schemeClr val="accent4">
                    <a:lumMod val="75000"/>
                  </a:schemeClr>
                </a:solidFill>
                <a:effectLst/>
                <a:latin typeface="Roboto" panose="02000000000000000000" pitchFamily="2" charset="0"/>
              </a:rPr>
              <a:t>lieliska iespēja </a:t>
            </a:r>
            <a:r>
              <a:rPr lang="lv-LV" b="0" i="0" dirty="0">
                <a:solidFill>
                  <a:srgbClr val="202124"/>
                </a:solidFill>
                <a:effectLst/>
                <a:latin typeface="Roboto" panose="02000000000000000000" pitchFamily="2" charset="0"/>
              </a:rPr>
              <a:t>produktīvi pavadīt vasaras pirmo mēnesi :)</a:t>
            </a:r>
            <a:endParaRPr lang="lv-LV" dirty="0"/>
          </a:p>
        </p:txBody>
      </p:sp>
      <p:sp>
        <p:nvSpPr>
          <p:cNvPr id="19" name="TextBox 18">
            <a:extLst>
              <a:ext uri="{FF2B5EF4-FFF2-40B4-BE49-F238E27FC236}">
                <a16:creationId xmlns:a16="http://schemas.microsoft.com/office/drawing/2014/main" id="{C2DD9D5F-8EE8-83D5-C209-03922F03C1CD}"/>
              </a:ext>
            </a:extLst>
          </p:cNvPr>
          <p:cNvSpPr txBox="1"/>
          <p:nvPr/>
        </p:nvSpPr>
        <p:spPr>
          <a:xfrm>
            <a:off x="7617617" y="3148831"/>
            <a:ext cx="4496617" cy="646331"/>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chemeClr val="accent4">
                    <a:lumMod val="75000"/>
                  </a:schemeClr>
                </a:solidFill>
                <a:effectLst/>
                <a:latin typeface="Roboto" panose="02000000000000000000" pitchFamily="2" charset="0"/>
              </a:rPr>
              <a:t>Uzzināju daudz ko jaunu </a:t>
            </a:r>
            <a:r>
              <a:rPr lang="lv-LV" b="0" i="0" dirty="0">
                <a:solidFill>
                  <a:srgbClr val="202124"/>
                </a:solidFill>
                <a:effectLst/>
                <a:latin typeface="Roboto" panose="02000000000000000000" pitchFamily="2" charset="0"/>
              </a:rPr>
              <a:t>par to kas jādara bibliotēkā!</a:t>
            </a:r>
            <a:endParaRPr lang="lv-LV" dirty="0"/>
          </a:p>
        </p:txBody>
      </p:sp>
      <p:sp>
        <p:nvSpPr>
          <p:cNvPr id="20" name="TextBox 19">
            <a:extLst>
              <a:ext uri="{FF2B5EF4-FFF2-40B4-BE49-F238E27FC236}">
                <a16:creationId xmlns:a16="http://schemas.microsoft.com/office/drawing/2014/main" id="{1547DA26-940C-F214-4D94-E76E592E7250}"/>
              </a:ext>
            </a:extLst>
          </p:cNvPr>
          <p:cNvSpPr txBox="1"/>
          <p:nvPr/>
        </p:nvSpPr>
        <p:spPr>
          <a:xfrm>
            <a:off x="9885793" y="1229907"/>
            <a:ext cx="2540075" cy="923330"/>
          </a:xfrm>
          <a:prstGeom prst="rect">
            <a:avLst/>
          </a:prstGeom>
          <a:noFill/>
        </p:spPr>
        <p:txBody>
          <a:bodyPr wrap="square" rtlCol="0">
            <a:spAutoFit/>
          </a:bodyPr>
          <a:lstStyle/>
          <a:p>
            <a:pPr marL="285750" indent="-285750">
              <a:buFont typeface="Arial" panose="020B0604020202020204" pitchFamily="34" charset="0"/>
              <a:buChar char="•"/>
            </a:pPr>
            <a:r>
              <a:rPr lang="lv-LV" b="0" i="0" dirty="0" err="1">
                <a:solidFill>
                  <a:schemeClr val="accent4">
                    <a:lumMod val="75000"/>
                  </a:schemeClr>
                </a:solidFill>
                <a:effectLst/>
                <a:latin typeface="Roboto" panose="02000000000000000000" pitchFamily="2" charset="0"/>
              </a:rPr>
              <a:t>Komunimācija</a:t>
            </a:r>
            <a:r>
              <a:rPr lang="lv-LV" b="0" i="0" dirty="0">
                <a:solidFill>
                  <a:srgbClr val="202124"/>
                </a:solidFill>
                <a:effectLst/>
                <a:latin typeface="Roboto" panose="02000000000000000000" pitchFamily="2" charset="0"/>
              </a:rPr>
              <a:t> ar kolektīvu un jauna darba pieredze</a:t>
            </a:r>
            <a:endParaRPr lang="lv-LV" dirty="0"/>
          </a:p>
        </p:txBody>
      </p:sp>
      <p:sp>
        <p:nvSpPr>
          <p:cNvPr id="21" name="TextBox 20">
            <a:extLst>
              <a:ext uri="{FF2B5EF4-FFF2-40B4-BE49-F238E27FC236}">
                <a16:creationId xmlns:a16="http://schemas.microsoft.com/office/drawing/2014/main" id="{F2AC8023-CD62-4B90-83B9-C87E8AA8334E}"/>
              </a:ext>
            </a:extLst>
          </p:cNvPr>
          <p:cNvSpPr txBox="1"/>
          <p:nvPr/>
        </p:nvSpPr>
        <p:spPr>
          <a:xfrm>
            <a:off x="7402083" y="1351111"/>
            <a:ext cx="4153717" cy="369332"/>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chemeClr val="accent4">
                    <a:lumMod val="75000"/>
                  </a:schemeClr>
                </a:solidFill>
                <a:effectLst/>
                <a:latin typeface="Roboto" panose="02000000000000000000" pitchFamily="2" charset="0"/>
              </a:rPr>
              <a:t>Jaunas zināšanas</a:t>
            </a:r>
            <a:endParaRPr lang="lv-LV" dirty="0">
              <a:solidFill>
                <a:schemeClr val="accent4">
                  <a:lumMod val="75000"/>
                </a:schemeClr>
              </a:solidFill>
            </a:endParaRPr>
          </a:p>
        </p:txBody>
      </p:sp>
      <p:sp>
        <p:nvSpPr>
          <p:cNvPr id="22" name="TextBox 21">
            <a:extLst>
              <a:ext uri="{FF2B5EF4-FFF2-40B4-BE49-F238E27FC236}">
                <a16:creationId xmlns:a16="http://schemas.microsoft.com/office/drawing/2014/main" id="{23AA09D4-A191-1974-8F41-73014A43146E}"/>
              </a:ext>
            </a:extLst>
          </p:cNvPr>
          <p:cNvSpPr txBox="1"/>
          <p:nvPr/>
        </p:nvSpPr>
        <p:spPr>
          <a:xfrm>
            <a:off x="7952148" y="4829340"/>
            <a:ext cx="4153717" cy="369332"/>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Pieredze darbā</a:t>
            </a:r>
            <a:endParaRPr lang="lv-LV" dirty="0"/>
          </a:p>
        </p:txBody>
      </p:sp>
      <p:sp>
        <p:nvSpPr>
          <p:cNvPr id="23" name="TextBox 22">
            <a:extLst>
              <a:ext uri="{FF2B5EF4-FFF2-40B4-BE49-F238E27FC236}">
                <a16:creationId xmlns:a16="http://schemas.microsoft.com/office/drawing/2014/main" id="{3120F9BA-83EE-7722-B626-55D6D00ACDEA}"/>
              </a:ext>
            </a:extLst>
          </p:cNvPr>
          <p:cNvSpPr txBox="1"/>
          <p:nvPr/>
        </p:nvSpPr>
        <p:spPr>
          <a:xfrm>
            <a:off x="4265974" y="5413969"/>
            <a:ext cx="4153717" cy="369332"/>
          </a:xfrm>
          <a:prstGeom prst="rect">
            <a:avLst/>
          </a:prstGeom>
          <a:noFill/>
        </p:spPr>
        <p:txBody>
          <a:bodyPr wrap="square" rtlCol="0">
            <a:spAutoFit/>
          </a:bodyPr>
          <a:lstStyle/>
          <a:p>
            <a:pPr marL="285750" indent="-285750">
              <a:buFont typeface="Arial" panose="020B0604020202020204" pitchFamily="34" charset="0"/>
              <a:buChar char="•"/>
            </a:pPr>
            <a:r>
              <a:rPr lang="lv-LV" b="0" i="0" dirty="0">
                <a:effectLst/>
                <a:latin typeface="Roboto" panose="02000000000000000000" pitchFamily="2" charset="0"/>
              </a:rPr>
              <a:t>Pieredze</a:t>
            </a:r>
            <a:endParaRPr lang="lv-LV" dirty="0"/>
          </a:p>
        </p:txBody>
      </p:sp>
      <p:sp>
        <p:nvSpPr>
          <p:cNvPr id="24" name="TextBox 23">
            <a:extLst>
              <a:ext uri="{FF2B5EF4-FFF2-40B4-BE49-F238E27FC236}">
                <a16:creationId xmlns:a16="http://schemas.microsoft.com/office/drawing/2014/main" id="{B890B5A2-34AA-5E1B-F825-92115D47DF55}"/>
              </a:ext>
            </a:extLst>
          </p:cNvPr>
          <p:cNvSpPr txBox="1"/>
          <p:nvPr/>
        </p:nvSpPr>
        <p:spPr>
          <a:xfrm>
            <a:off x="7402084" y="1889420"/>
            <a:ext cx="2483710" cy="646331"/>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Redzēju profesiju visos aspektos</a:t>
            </a:r>
            <a:endParaRPr lang="lv-LV" dirty="0"/>
          </a:p>
        </p:txBody>
      </p:sp>
      <p:sp>
        <p:nvSpPr>
          <p:cNvPr id="25" name="TextBox 24">
            <a:extLst>
              <a:ext uri="{FF2B5EF4-FFF2-40B4-BE49-F238E27FC236}">
                <a16:creationId xmlns:a16="http://schemas.microsoft.com/office/drawing/2014/main" id="{8A9BDB11-C1A3-861A-8645-C9A2B60D1A42}"/>
              </a:ext>
            </a:extLst>
          </p:cNvPr>
          <p:cNvSpPr txBox="1"/>
          <p:nvPr/>
        </p:nvSpPr>
        <p:spPr>
          <a:xfrm>
            <a:off x="9240885" y="5921725"/>
            <a:ext cx="2646316" cy="646331"/>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Pieredze </a:t>
            </a:r>
            <a:r>
              <a:rPr lang="lv-LV" b="0" i="0" dirty="0">
                <a:solidFill>
                  <a:schemeClr val="accent4">
                    <a:lumMod val="75000"/>
                  </a:schemeClr>
                </a:solidFill>
                <a:effectLst/>
                <a:latin typeface="Roboto" panose="02000000000000000000" pitchFamily="2" charset="0"/>
              </a:rPr>
              <a:t>strādājot ar bērniem</a:t>
            </a:r>
            <a:endParaRPr lang="lv-LV" dirty="0">
              <a:solidFill>
                <a:schemeClr val="accent4">
                  <a:lumMod val="75000"/>
                </a:schemeClr>
              </a:solidFill>
            </a:endParaRPr>
          </a:p>
        </p:txBody>
      </p:sp>
      <p:sp>
        <p:nvSpPr>
          <p:cNvPr id="26" name="TextBox 25">
            <a:extLst>
              <a:ext uri="{FF2B5EF4-FFF2-40B4-BE49-F238E27FC236}">
                <a16:creationId xmlns:a16="http://schemas.microsoft.com/office/drawing/2014/main" id="{C0004AC0-7437-A514-2AC3-D98218100A16}"/>
              </a:ext>
            </a:extLst>
          </p:cNvPr>
          <p:cNvSpPr txBox="1"/>
          <p:nvPr/>
        </p:nvSpPr>
        <p:spPr>
          <a:xfrm>
            <a:off x="9503533" y="2500818"/>
            <a:ext cx="2646316" cy="369332"/>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Darba pieredze</a:t>
            </a:r>
            <a:endParaRPr lang="lv-LV" dirty="0"/>
          </a:p>
        </p:txBody>
      </p:sp>
      <p:sp>
        <p:nvSpPr>
          <p:cNvPr id="27" name="TextBox 26">
            <a:extLst>
              <a:ext uri="{FF2B5EF4-FFF2-40B4-BE49-F238E27FC236}">
                <a16:creationId xmlns:a16="http://schemas.microsoft.com/office/drawing/2014/main" id="{B42575AE-3FAD-48A4-3658-0CA11DC37559}"/>
              </a:ext>
            </a:extLst>
          </p:cNvPr>
          <p:cNvSpPr txBox="1"/>
          <p:nvPr/>
        </p:nvSpPr>
        <p:spPr>
          <a:xfrm>
            <a:off x="330395" y="1364532"/>
            <a:ext cx="4391400" cy="1477328"/>
          </a:xfrm>
          <a:prstGeom prst="rect">
            <a:avLst/>
          </a:prstGeom>
          <a:noFill/>
        </p:spPr>
        <p:txBody>
          <a:bodyPr wrap="square" rtlCol="0">
            <a:spAutoFit/>
          </a:bodyPr>
          <a:lstStyle/>
          <a:p>
            <a:pPr marL="285750" indent="-285750">
              <a:buFont typeface="Arial" panose="020B0604020202020204" pitchFamily="34" charset="0"/>
              <a:buChar char="•"/>
            </a:pPr>
            <a:r>
              <a:rPr lang="lv-LV" b="0" i="0" dirty="0">
                <a:solidFill>
                  <a:srgbClr val="202124"/>
                </a:solidFill>
                <a:effectLst/>
                <a:latin typeface="Roboto" panose="02000000000000000000" pitchFamily="2" charset="0"/>
              </a:rPr>
              <a:t>Ieguvu </a:t>
            </a:r>
            <a:r>
              <a:rPr lang="lv-LV" b="0" i="0" dirty="0">
                <a:solidFill>
                  <a:schemeClr val="accent4">
                    <a:lumMod val="75000"/>
                  </a:schemeClr>
                </a:solidFill>
                <a:effectLst/>
                <a:latin typeface="Roboto" panose="02000000000000000000" pitchFamily="2" charset="0"/>
              </a:rPr>
              <a:t>jaunas zināšanas </a:t>
            </a:r>
            <a:r>
              <a:rPr lang="lv-LV" b="0" i="0" dirty="0">
                <a:solidFill>
                  <a:srgbClr val="202124"/>
                </a:solidFill>
                <a:effectLst/>
                <a:latin typeface="Roboto" panose="02000000000000000000" pitchFamily="2" charset="0"/>
              </a:rPr>
              <a:t>par Carnikavu, Ādažu novadu, kā arī varēju pielietot savas zināšanas, lai veiktu darbus, kas palīdzēs tūristiem apskatīt Carnikavu</a:t>
            </a:r>
            <a:endParaRPr lang="lv-LV" dirty="0"/>
          </a:p>
        </p:txBody>
      </p:sp>
    </p:spTree>
    <p:extLst>
      <p:ext uri="{BB962C8B-B14F-4D97-AF65-F5344CB8AC3E}">
        <p14:creationId xmlns:p14="http://schemas.microsoft.com/office/powerpoint/2010/main" val="3386160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7C31-8197-AAC6-DC1A-DDF9D71FB4E0}"/>
              </a:ext>
            </a:extLst>
          </p:cNvPr>
          <p:cNvSpPr>
            <a:spLocks noGrp="1"/>
          </p:cNvSpPr>
          <p:nvPr>
            <p:ph type="ctrTitle"/>
          </p:nvPr>
        </p:nvSpPr>
        <p:spPr>
          <a:xfrm>
            <a:off x="1443455" y="2616776"/>
            <a:ext cx="9804635" cy="1781053"/>
          </a:xfrm>
        </p:spPr>
        <p:txBody>
          <a:bodyPr>
            <a:noAutofit/>
          </a:bodyPr>
          <a:lstStyle/>
          <a:p>
            <a:pPr algn="l"/>
            <a:r>
              <a:rPr lang="lv-LV" sz="3600" b="1" dirty="0">
                <a:latin typeface="Times New Roman" panose="02020603050405020304" pitchFamily="18" charset="0"/>
                <a:cs typeface="Times New Roman" panose="02020603050405020304" pitchFamily="18" charset="0"/>
              </a:rPr>
              <a:t>Pašvaldības iniciēta skolēnu nodarbinātība </a:t>
            </a:r>
            <a:r>
              <a:rPr lang="lv-LV" sz="3600" b="1" kern="0" dirty="0">
                <a:latin typeface="Times New Roman" panose="02020603050405020304" pitchFamily="18" charset="0"/>
                <a:ea typeface="Times New Roman" panose="02020603050405020304" pitchFamily="18" charset="0"/>
                <a:cs typeface="Times New Roman" panose="02020603050405020304" pitchFamily="18" charset="0"/>
              </a:rPr>
              <a:t>s</a:t>
            </a:r>
            <a:r>
              <a:rPr lang="lv-LV" sz="3600" b="1" kern="0" dirty="0">
                <a:effectLst/>
                <a:latin typeface="Times New Roman" panose="02020603050405020304" pitchFamily="18" charset="0"/>
                <a:ea typeface="Times New Roman" panose="02020603050405020304" pitchFamily="18" charset="0"/>
                <a:cs typeface="Times New Roman" panose="02020603050405020304" pitchFamily="18" charset="0"/>
              </a:rPr>
              <a:t>kolēnu nodarbinātības pasākumi 2024.gada vasaras brīvdienās</a:t>
            </a:r>
            <a:endParaRPr lang="lv-LV" sz="3600" b="1"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30DE5FD9-7239-4CA3-F0B5-CD21EF8BA7B9}"/>
              </a:ext>
            </a:extLst>
          </p:cNvPr>
          <p:cNvGraphicFramePr>
            <a:graphicFrameLocks noChangeAspect="1"/>
          </p:cNvGraphicFramePr>
          <p:nvPr>
            <p:extLst>
              <p:ext uri="{D42A27DB-BD31-4B8C-83A1-F6EECF244321}">
                <p14:modId xmlns:p14="http://schemas.microsoft.com/office/powerpoint/2010/main" val="2675044942"/>
              </p:ext>
            </p:extLst>
          </p:nvPr>
        </p:nvGraphicFramePr>
        <p:xfrm>
          <a:off x="301955" y="213773"/>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4" name="Object 3">
                        <a:extLst>
                          <a:ext uri="{FF2B5EF4-FFF2-40B4-BE49-F238E27FC236}">
                            <a16:creationId xmlns:a16="http://schemas.microsoft.com/office/drawing/2014/main" id="{30DE5FD9-7239-4CA3-F0B5-CD21EF8BA7B9}"/>
                          </a:ext>
                        </a:extLst>
                      </p:cNvPr>
                      <p:cNvPicPr/>
                      <p:nvPr/>
                    </p:nvPicPr>
                    <p:blipFill>
                      <a:blip r:embed="rId3"/>
                      <a:stretch>
                        <a:fillRect/>
                      </a:stretch>
                    </p:blipFill>
                    <p:spPr>
                      <a:xfrm>
                        <a:off x="301955" y="213773"/>
                        <a:ext cx="1141501" cy="1141501"/>
                      </a:xfrm>
                      <a:prstGeom prst="rect">
                        <a:avLst/>
                      </a:prstGeom>
                    </p:spPr>
                  </p:pic>
                </p:oleObj>
              </mc:Fallback>
            </mc:AlternateContent>
          </a:graphicData>
        </a:graphic>
      </p:graphicFrame>
    </p:spTree>
    <p:extLst>
      <p:ext uri="{BB962C8B-B14F-4D97-AF65-F5344CB8AC3E}">
        <p14:creationId xmlns:p14="http://schemas.microsoft.com/office/powerpoint/2010/main" val="43601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F1EA911-D8D2-6D6B-0AEE-86306A557CFE}"/>
              </a:ext>
            </a:extLst>
          </p:cNvPr>
          <p:cNvGraphicFramePr>
            <a:graphicFrameLocks noGrp="1"/>
          </p:cNvGraphicFramePr>
          <p:nvPr>
            <p:extLst>
              <p:ext uri="{D42A27DB-BD31-4B8C-83A1-F6EECF244321}">
                <p14:modId xmlns:p14="http://schemas.microsoft.com/office/powerpoint/2010/main" val="3795935525"/>
              </p:ext>
            </p:extLst>
          </p:nvPr>
        </p:nvGraphicFramePr>
        <p:xfrm>
          <a:off x="276075" y="2203870"/>
          <a:ext cx="3714751" cy="2274378"/>
        </p:xfrm>
        <a:graphic>
          <a:graphicData uri="http://schemas.openxmlformats.org/drawingml/2006/table">
            <a:tbl>
              <a:tblPr>
                <a:tableStyleId>{5C22544A-7EE6-4342-B048-85BDC9FD1C3A}</a:tableStyleId>
              </a:tblPr>
              <a:tblGrid>
                <a:gridCol w="691053">
                  <a:extLst>
                    <a:ext uri="{9D8B030D-6E8A-4147-A177-3AD203B41FA5}">
                      <a16:colId xmlns:a16="http://schemas.microsoft.com/office/drawing/2014/main" val="1233372681"/>
                    </a:ext>
                  </a:extLst>
                </a:gridCol>
                <a:gridCol w="1094539">
                  <a:extLst>
                    <a:ext uri="{9D8B030D-6E8A-4147-A177-3AD203B41FA5}">
                      <a16:colId xmlns:a16="http://schemas.microsoft.com/office/drawing/2014/main" val="3787947391"/>
                    </a:ext>
                  </a:extLst>
                </a:gridCol>
                <a:gridCol w="1031876">
                  <a:extLst>
                    <a:ext uri="{9D8B030D-6E8A-4147-A177-3AD203B41FA5}">
                      <a16:colId xmlns:a16="http://schemas.microsoft.com/office/drawing/2014/main" val="2685910432"/>
                    </a:ext>
                  </a:extLst>
                </a:gridCol>
                <a:gridCol w="897283">
                  <a:extLst>
                    <a:ext uri="{9D8B030D-6E8A-4147-A177-3AD203B41FA5}">
                      <a16:colId xmlns:a16="http://schemas.microsoft.com/office/drawing/2014/main" val="3431230"/>
                    </a:ext>
                  </a:extLst>
                </a:gridCol>
              </a:tblGrid>
              <a:tr h="746490">
                <a:tc>
                  <a:txBody>
                    <a:bodyPr/>
                    <a:lstStyle/>
                    <a:p>
                      <a:pPr algn="ctr" fontAlgn="b"/>
                      <a:r>
                        <a:rPr lang="lv-LV" sz="1600" b="1" u="none" strike="noStrike" dirty="0">
                          <a:effectLst/>
                          <a:latin typeface="+mn-lt"/>
                          <a:cs typeface="Times New Roman" panose="02020603050405020304" pitchFamily="18" charset="0"/>
                        </a:rPr>
                        <a:t>Vecums gados</a:t>
                      </a:r>
                      <a:endParaRPr lang="lv-LV" sz="16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1600" b="1" u="none" strike="noStrike" dirty="0">
                          <a:effectLst/>
                          <a:latin typeface="+mn-lt"/>
                          <a:cs typeface="Times New Roman" panose="02020603050405020304" pitchFamily="18" charset="0"/>
                        </a:rPr>
                        <a:t>Deklarēto skaits novadā</a:t>
                      </a:r>
                      <a:endParaRPr lang="lv-LV" sz="16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1600" b="1" u="none" strike="noStrike" dirty="0">
                          <a:effectLst/>
                          <a:latin typeface="+mn-lt"/>
                          <a:cs typeface="Times New Roman" panose="02020603050405020304" pitchFamily="18" charset="0"/>
                        </a:rPr>
                        <a:t>Nodarbināto skaits</a:t>
                      </a:r>
                      <a:endParaRPr lang="lv-LV" sz="16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1600" b="1" u="none" strike="noStrike" dirty="0">
                          <a:effectLst/>
                          <a:latin typeface="+mn-lt"/>
                          <a:cs typeface="Times New Roman" panose="02020603050405020304" pitchFamily="18" charset="0"/>
                        </a:rPr>
                        <a:t>īpatsvars %</a:t>
                      </a:r>
                      <a:endParaRPr lang="lv-LV" sz="1600" b="1" i="0" u="none" strike="noStrike" dirty="0">
                        <a:solidFill>
                          <a:srgbClr val="000000"/>
                        </a:solidFill>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3666900372"/>
                  </a:ext>
                </a:extLst>
              </a:tr>
              <a:tr h="381972">
                <a:tc>
                  <a:txBody>
                    <a:bodyPr/>
                    <a:lstStyle/>
                    <a:p>
                      <a:pPr algn="ctr" fontAlgn="ctr"/>
                      <a:r>
                        <a:rPr lang="lv-LV" sz="1600" b="0" u="none" strike="noStrike" dirty="0">
                          <a:effectLst/>
                          <a:latin typeface="+mn-lt"/>
                          <a:cs typeface="Times New Roman" panose="02020603050405020304" pitchFamily="18" charset="0"/>
                        </a:rPr>
                        <a:t>13</a:t>
                      </a:r>
                      <a:endParaRPr lang="lv-LV" sz="1600" b="0" i="0" u="none" strike="noStrike" dirty="0">
                        <a:solidFill>
                          <a:srgbClr val="000000"/>
                        </a:solidFill>
                        <a:effectLst/>
                        <a:latin typeface="+mn-lt"/>
                        <a:cs typeface="Times New Roman" panose="02020603050405020304" pitchFamily="18" charset="0"/>
                      </a:endParaRPr>
                    </a:p>
                  </a:txBody>
                  <a:tcPr marL="85725" marR="9525" marT="9525" marB="0" anchor="ctr"/>
                </a:tc>
                <a:tc>
                  <a:txBody>
                    <a:bodyPr/>
                    <a:lstStyle/>
                    <a:p>
                      <a:pPr algn="ctr" fontAlgn="b"/>
                      <a:r>
                        <a:rPr lang="lv-LV" sz="1600" b="0" u="none" strike="noStrike" dirty="0">
                          <a:effectLst/>
                          <a:latin typeface="+mn-lt"/>
                          <a:cs typeface="Times New Roman" panose="02020603050405020304" pitchFamily="18" charset="0"/>
                        </a:rPr>
                        <a:t>299</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1600" b="0" u="none" strike="noStrike" dirty="0">
                          <a:effectLst/>
                          <a:latin typeface="+mn-lt"/>
                          <a:cs typeface="Times New Roman" panose="02020603050405020304" pitchFamily="18" charset="0"/>
                        </a:rPr>
                        <a:t>30</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1600" b="0" u="none" strike="noStrike">
                          <a:effectLst/>
                          <a:latin typeface="+mn-lt"/>
                          <a:cs typeface="Times New Roman" panose="02020603050405020304" pitchFamily="18" charset="0"/>
                        </a:rPr>
                        <a:t>10.03%</a:t>
                      </a:r>
                      <a:endParaRPr lang="lv-LV" sz="1600" b="0" i="0" u="none" strike="noStrike">
                        <a:solidFill>
                          <a:srgbClr val="000000"/>
                        </a:solidFill>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3474765764"/>
                  </a:ext>
                </a:extLst>
              </a:tr>
              <a:tr h="381972">
                <a:tc>
                  <a:txBody>
                    <a:bodyPr/>
                    <a:lstStyle/>
                    <a:p>
                      <a:pPr algn="ctr" fontAlgn="ctr"/>
                      <a:r>
                        <a:rPr lang="lv-LV" sz="1600" b="0" u="none" strike="noStrike" dirty="0">
                          <a:effectLst/>
                          <a:latin typeface="+mn-lt"/>
                          <a:cs typeface="Times New Roman" panose="02020603050405020304" pitchFamily="18" charset="0"/>
                        </a:rPr>
                        <a:t>14</a:t>
                      </a:r>
                      <a:endParaRPr lang="lv-LV" sz="1600" b="0" i="0" u="none" strike="noStrike" dirty="0">
                        <a:solidFill>
                          <a:srgbClr val="000000"/>
                        </a:solidFill>
                        <a:effectLst/>
                        <a:latin typeface="+mn-lt"/>
                        <a:cs typeface="Times New Roman" panose="02020603050405020304" pitchFamily="18" charset="0"/>
                      </a:endParaRPr>
                    </a:p>
                  </a:txBody>
                  <a:tcPr marL="85725" marR="9525" marT="9525" marB="0" anchor="ctr"/>
                </a:tc>
                <a:tc>
                  <a:txBody>
                    <a:bodyPr/>
                    <a:lstStyle/>
                    <a:p>
                      <a:pPr algn="ctr" fontAlgn="b"/>
                      <a:r>
                        <a:rPr lang="lv-LV" sz="1600" b="0" u="none" strike="noStrike" dirty="0">
                          <a:effectLst/>
                          <a:latin typeface="+mn-lt"/>
                          <a:cs typeface="Times New Roman" panose="02020603050405020304" pitchFamily="18" charset="0"/>
                        </a:rPr>
                        <a:t>329</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1600" b="0" u="none" strike="noStrike" dirty="0">
                          <a:effectLst/>
                          <a:latin typeface="+mn-lt"/>
                          <a:cs typeface="Times New Roman" panose="02020603050405020304" pitchFamily="18" charset="0"/>
                        </a:rPr>
                        <a:t>23</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1600" b="0" u="none" strike="noStrike" dirty="0">
                          <a:effectLst/>
                          <a:latin typeface="+mn-lt"/>
                          <a:cs typeface="Times New Roman" panose="02020603050405020304" pitchFamily="18" charset="0"/>
                        </a:rPr>
                        <a:t>6.99%</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2525502030"/>
                  </a:ext>
                </a:extLst>
              </a:tr>
              <a:tr h="381972">
                <a:tc>
                  <a:txBody>
                    <a:bodyPr/>
                    <a:lstStyle/>
                    <a:p>
                      <a:pPr algn="ctr" fontAlgn="ctr"/>
                      <a:r>
                        <a:rPr lang="lv-LV" sz="1600" b="0" u="none" strike="noStrike" dirty="0">
                          <a:effectLst/>
                          <a:latin typeface="+mn-lt"/>
                          <a:cs typeface="Times New Roman" panose="02020603050405020304" pitchFamily="18" charset="0"/>
                        </a:rPr>
                        <a:t>15</a:t>
                      </a:r>
                      <a:endParaRPr lang="lv-LV" sz="1600" b="0" i="0" u="none" strike="noStrike" dirty="0">
                        <a:solidFill>
                          <a:srgbClr val="000000"/>
                        </a:solidFill>
                        <a:effectLst/>
                        <a:latin typeface="+mn-lt"/>
                        <a:cs typeface="Times New Roman" panose="02020603050405020304" pitchFamily="18" charset="0"/>
                      </a:endParaRPr>
                    </a:p>
                  </a:txBody>
                  <a:tcPr marL="85725" marR="9525" marT="9525" marB="0" anchor="ctr"/>
                </a:tc>
                <a:tc>
                  <a:txBody>
                    <a:bodyPr/>
                    <a:lstStyle/>
                    <a:p>
                      <a:pPr algn="ctr" fontAlgn="b"/>
                      <a:r>
                        <a:rPr lang="lv-LV" sz="1600" b="0" u="none" strike="noStrike" dirty="0">
                          <a:effectLst/>
                          <a:latin typeface="+mn-lt"/>
                          <a:cs typeface="Times New Roman" panose="02020603050405020304" pitchFamily="18" charset="0"/>
                        </a:rPr>
                        <a:t>306</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1600" b="0" u="none" strike="noStrike" dirty="0">
                          <a:effectLst/>
                          <a:latin typeface="+mn-lt"/>
                          <a:cs typeface="Times New Roman" panose="02020603050405020304" pitchFamily="18" charset="0"/>
                        </a:rPr>
                        <a:t>7</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1600" b="0" u="none" strike="noStrike" dirty="0">
                          <a:effectLst/>
                          <a:latin typeface="+mn-lt"/>
                          <a:cs typeface="Times New Roman" panose="02020603050405020304" pitchFamily="18" charset="0"/>
                        </a:rPr>
                        <a:t>2.29%</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420627941"/>
                  </a:ext>
                </a:extLst>
              </a:tr>
              <a:tr h="381972">
                <a:tc>
                  <a:txBody>
                    <a:bodyPr/>
                    <a:lstStyle/>
                    <a:p>
                      <a:pPr algn="ctr" fontAlgn="b"/>
                      <a:r>
                        <a:rPr lang="lv-LV" sz="2000" b="1" u="none" strike="noStrike" dirty="0">
                          <a:effectLst/>
                          <a:latin typeface="+mn-lt"/>
                          <a:cs typeface="Times New Roman" panose="02020603050405020304" pitchFamily="18" charset="0"/>
                        </a:rPr>
                        <a:t>Kopā</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2000" b="1" u="none" strike="noStrike" dirty="0">
                          <a:effectLst/>
                          <a:latin typeface="+mn-lt"/>
                          <a:cs typeface="Times New Roman" panose="02020603050405020304" pitchFamily="18" charset="0"/>
                        </a:rPr>
                        <a:t>934</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2000" b="1" u="none" strike="noStrike" dirty="0">
                          <a:effectLst/>
                          <a:latin typeface="+mn-lt"/>
                          <a:cs typeface="Times New Roman" panose="02020603050405020304" pitchFamily="18" charset="0"/>
                        </a:rPr>
                        <a:t>60</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fontAlgn="b"/>
                      <a:r>
                        <a:rPr lang="lv-LV" sz="2000" b="1" u="none" strike="noStrike" dirty="0">
                          <a:effectLst/>
                          <a:latin typeface="+mn-lt"/>
                          <a:cs typeface="Times New Roman" panose="02020603050405020304" pitchFamily="18" charset="0"/>
                        </a:rPr>
                        <a:t>6.42%</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100807029"/>
                  </a:ext>
                </a:extLst>
              </a:tr>
            </a:tbl>
          </a:graphicData>
        </a:graphic>
      </p:graphicFrame>
      <p:sp>
        <p:nvSpPr>
          <p:cNvPr id="6" name="Title 5">
            <a:extLst>
              <a:ext uri="{FF2B5EF4-FFF2-40B4-BE49-F238E27FC236}">
                <a16:creationId xmlns:a16="http://schemas.microsoft.com/office/drawing/2014/main" id="{C5AEE0F3-969A-4AB0-5B3B-315EBAD9D0A4}"/>
              </a:ext>
            </a:extLst>
          </p:cNvPr>
          <p:cNvSpPr>
            <a:spLocks noGrp="1"/>
          </p:cNvSpPr>
          <p:nvPr>
            <p:ph type="title"/>
          </p:nvPr>
        </p:nvSpPr>
        <p:spPr>
          <a:xfrm>
            <a:off x="1800225" y="245268"/>
            <a:ext cx="8432801" cy="1577436"/>
          </a:xfrm>
        </p:spPr>
        <p:txBody>
          <a:bodyPr>
            <a:normAutofit/>
          </a:bodyPr>
          <a:lstStyle/>
          <a:p>
            <a:r>
              <a:rPr lang="lv-LV" sz="3200" b="1" kern="0" dirty="0">
                <a:effectLst/>
                <a:latin typeface="Times New Roman" panose="02020603050405020304" pitchFamily="18" charset="0"/>
                <a:ea typeface="Times New Roman" panose="02020603050405020304" pitchFamily="18" charset="0"/>
                <a:cs typeface="Times New Roman" panose="02020603050405020304" pitchFamily="18" charset="0"/>
              </a:rPr>
              <a:t>Nodarbināto skolēnu īpatsvars 2022.,2023. un 2024.gada vasarā: </a:t>
            </a:r>
            <a:endParaRPr lang="lv-LV" sz="32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2FDEEE67-2471-2588-C3D7-E72AB3377160}"/>
              </a:ext>
            </a:extLst>
          </p:cNvPr>
          <p:cNvGraphicFramePr>
            <a:graphicFrameLocks noChangeAspect="1"/>
          </p:cNvGraphicFramePr>
          <p:nvPr>
            <p:extLst>
              <p:ext uri="{D42A27DB-BD31-4B8C-83A1-F6EECF244321}">
                <p14:modId xmlns:p14="http://schemas.microsoft.com/office/powerpoint/2010/main" val="3637908425"/>
              </p:ext>
            </p:extLst>
          </p:nvPr>
        </p:nvGraphicFramePr>
        <p:xfrm>
          <a:off x="276075" y="300037"/>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2" name="Object 1">
                        <a:extLst>
                          <a:ext uri="{FF2B5EF4-FFF2-40B4-BE49-F238E27FC236}">
                            <a16:creationId xmlns:a16="http://schemas.microsoft.com/office/drawing/2014/main" id="{2FDEEE67-2471-2588-C3D7-E72AB3377160}"/>
                          </a:ext>
                        </a:extLst>
                      </p:cNvPr>
                      <p:cNvPicPr/>
                      <p:nvPr/>
                    </p:nvPicPr>
                    <p:blipFill>
                      <a:blip r:embed="rId3"/>
                      <a:stretch>
                        <a:fillRect/>
                      </a:stretch>
                    </p:blipFill>
                    <p:spPr>
                      <a:xfrm>
                        <a:off x="276075" y="300037"/>
                        <a:ext cx="1141501" cy="1141501"/>
                      </a:xfrm>
                      <a:prstGeom prst="rect">
                        <a:avLst/>
                      </a:prstGeom>
                    </p:spPr>
                  </p:pic>
                </p:oleObj>
              </mc:Fallback>
            </mc:AlternateContent>
          </a:graphicData>
        </a:graphic>
      </p:graphicFrame>
      <p:graphicFrame>
        <p:nvGraphicFramePr>
          <p:cNvPr id="3" name="Table 2">
            <a:extLst>
              <a:ext uri="{FF2B5EF4-FFF2-40B4-BE49-F238E27FC236}">
                <a16:creationId xmlns:a16="http://schemas.microsoft.com/office/drawing/2014/main" id="{A67D6FB1-BDE3-851B-79BB-F8B4F39653FB}"/>
              </a:ext>
            </a:extLst>
          </p:cNvPr>
          <p:cNvGraphicFramePr>
            <a:graphicFrameLocks noGrp="1"/>
          </p:cNvGraphicFramePr>
          <p:nvPr>
            <p:extLst>
              <p:ext uri="{D42A27DB-BD31-4B8C-83A1-F6EECF244321}">
                <p14:modId xmlns:p14="http://schemas.microsoft.com/office/powerpoint/2010/main" val="1414183098"/>
              </p:ext>
            </p:extLst>
          </p:nvPr>
        </p:nvGraphicFramePr>
        <p:xfrm>
          <a:off x="4156074" y="3352799"/>
          <a:ext cx="3879851" cy="2200195"/>
        </p:xfrm>
        <a:graphic>
          <a:graphicData uri="http://schemas.openxmlformats.org/drawingml/2006/table">
            <a:tbl>
              <a:tblPr>
                <a:tableStyleId>{5C22544A-7EE6-4342-B048-85BDC9FD1C3A}</a:tableStyleId>
              </a:tblPr>
              <a:tblGrid>
                <a:gridCol w="878456">
                  <a:extLst>
                    <a:ext uri="{9D8B030D-6E8A-4147-A177-3AD203B41FA5}">
                      <a16:colId xmlns:a16="http://schemas.microsoft.com/office/drawing/2014/main" val="930028918"/>
                    </a:ext>
                  </a:extLst>
                </a:gridCol>
                <a:gridCol w="1127353">
                  <a:extLst>
                    <a:ext uri="{9D8B030D-6E8A-4147-A177-3AD203B41FA5}">
                      <a16:colId xmlns:a16="http://schemas.microsoft.com/office/drawing/2014/main" val="1759420644"/>
                    </a:ext>
                  </a:extLst>
                </a:gridCol>
                <a:gridCol w="1039508">
                  <a:extLst>
                    <a:ext uri="{9D8B030D-6E8A-4147-A177-3AD203B41FA5}">
                      <a16:colId xmlns:a16="http://schemas.microsoft.com/office/drawing/2014/main" val="1523494755"/>
                    </a:ext>
                  </a:extLst>
                </a:gridCol>
                <a:gridCol w="834534">
                  <a:extLst>
                    <a:ext uri="{9D8B030D-6E8A-4147-A177-3AD203B41FA5}">
                      <a16:colId xmlns:a16="http://schemas.microsoft.com/office/drawing/2014/main" val="2111193052"/>
                    </a:ext>
                  </a:extLst>
                </a:gridCol>
              </a:tblGrid>
              <a:tr h="551832">
                <a:tc>
                  <a:txBody>
                    <a:bodyPr/>
                    <a:lstStyle/>
                    <a:p>
                      <a:pPr algn="ctr" rtl="0" fontAlgn="b"/>
                      <a:r>
                        <a:rPr lang="lv-LV" sz="1600" b="1" u="none" strike="noStrike" dirty="0">
                          <a:effectLst/>
                          <a:latin typeface="+mn-lt"/>
                          <a:cs typeface="Times New Roman" panose="02020603050405020304" pitchFamily="18" charset="0"/>
                        </a:rPr>
                        <a:t>Vecums gados</a:t>
                      </a:r>
                      <a:endParaRPr lang="lv-LV" sz="16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b="1" u="none" strike="noStrike" dirty="0">
                          <a:effectLst/>
                          <a:latin typeface="+mn-lt"/>
                          <a:cs typeface="Times New Roman" panose="02020603050405020304" pitchFamily="18" charset="0"/>
                        </a:rPr>
                        <a:t>Deklarēto skaits novadā</a:t>
                      </a:r>
                      <a:endParaRPr lang="lv-LV" sz="16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b="1" u="none" strike="noStrike">
                          <a:effectLst/>
                          <a:latin typeface="+mn-lt"/>
                          <a:cs typeface="Times New Roman" panose="02020603050405020304" pitchFamily="18" charset="0"/>
                        </a:rPr>
                        <a:t>Nodarbināto skaits</a:t>
                      </a:r>
                      <a:endParaRPr lang="lv-LV" sz="1600" b="1" i="0" u="none" strike="noStrike">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b="1" u="none" strike="noStrike" dirty="0">
                          <a:effectLst/>
                          <a:latin typeface="+mn-lt"/>
                          <a:cs typeface="Times New Roman" panose="02020603050405020304" pitchFamily="18" charset="0"/>
                        </a:rPr>
                        <a:t>īpatsvars %</a:t>
                      </a:r>
                      <a:endParaRPr lang="lv-LV" sz="1600" b="1" i="0" u="none" strike="noStrike" dirty="0">
                        <a:solidFill>
                          <a:srgbClr val="000000"/>
                        </a:solidFill>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4246306517"/>
                  </a:ext>
                </a:extLst>
              </a:tr>
              <a:tr h="480827">
                <a:tc>
                  <a:txBody>
                    <a:bodyPr/>
                    <a:lstStyle/>
                    <a:p>
                      <a:pPr algn="ctr" rtl="0" fontAlgn="ctr"/>
                      <a:r>
                        <a:rPr lang="lv-LV" sz="1600" u="none" strike="noStrike">
                          <a:effectLst/>
                          <a:latin typeface="+mn-lt"/>
                          <a:cs typeface="Times New Roman" panose="02020603050405020304" pitchFamily="18" charset="0"/>
                        </a:rPr>
                        <a:t>13</a:t>
                      </a:r>
                      <a:endParaRPr lang="lv-LV" sz="16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rtl="0" fontAlgn="b"/>
                      <a:r>
                        <a:rPr lang="lv-LV" sz="1600" u="none" strike="noStrike" dirty="0">
                          <a:effectLst/>
                          <a:latin typeface="+mn-lt"/>
                          <a:cs typeface="Times New Roman" panose="02020603050405020304" pitchFamily="18" charset="0"/>
                        </a:rPr>
                        <a:t>313</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u="none" strike="noStrike" dirty="0">
                          <a:effectLst/>
                          <a:latin typeface="+mn-lt"/>
                          <a:cs typeface="Times New Roman" panose="02020603050405020304" pitchFamily="18" charset="0"/>
                        </a:rPr>
                        <a:t>21</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u="none" strike="noStrike">
                          <a:effectLst/>
                          <a:latin typeface="+mn-lt"/>
                          <a:cs typeface="Times New Roman" panose="02020603050405020304" pitchFamily="18" charset="0"/>
                        </a:rPr>
                        <a:t>6.70%</a:t>
                      </a:r>
                      <a:endParaRPr lang="lv-LV" sz="1600" b="0" i="0" u="none" strike="noStrike">
                        <a:solidFill>
                          <a:srgbClr val="000000"/>
                        </a:solidFill>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1975310658"/>
                  </a:ext>
                </a:extLst>
              </a:tr>
              <a:tr h="337019">
                <a:tc>
                  <a:txBody>
                    <a:bodyPr/>
                    <a:lstStyle/>
                    <a:p>
                      <a:pPr algn="ctr" rtl="0" fontAlgn="ctr"/>
                      <a:r>
                        <a:rPr lang="lv-LV" sz="1600" u="none" strike="noStrike" dirty="0">
                          <a:effectLst/>
                          <a:latin typeface="+mn-lt"/>
                          <a:cs typeface="Times New Roman" panose="02020603050405020304" pitchFamily="18" charset="0"/>
                        </a:rPr>
                        <a:t>14</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rtl="0" fontAlgn="b"/>
                      <a:r>
                        <a:rPr lang="lv-LV" sz="1600" u="none" strike="noStrike" dirty="0">
                          <a:effectLst/>
                          <a:latin typeface="+mn-lt"/>
                          <a:cs typeface="Times New Roman" panose="02020603050405020304" pitchFamily="18" charset="0"/>
                        </a:rPr>
                        <a:t>315</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u="none" strike="noStrike" dirty="0">
                          <a:effectLst/>
                          <a:latin typeface="+mn-lt"/>
                          <a:cs typeface="Times New Roman" panose="02020603050405020304" pitchFamily="18" charset="0"/>
                        </a:rPr>
                        <a:t>22</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u="none" strike="noStrike" dirty="0">
                          <a:effectLst/>
                          <a:latin typeface="+mn-lt"/>
                          <a:cs typeface="Times New Roman" panose="02020603050405020304" pitchFamily="18" charset="0"/>
                        </a:rPr>
                        <a:t>6.98%</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1682857090"/>
                  </a:ext>
                </a:extLst>
              </a:tr>
              <a:tr h="320652">
                <a:tc>
                  <a:txBody>
                    <a:bodyPr/>
                    <a:lstStyle/>
                    <a:p>
                      <a:pPr algn="ctr" rtl="0" fontAlgn="ctr"/>
                      <a:r>
                        <a:rPr lang="lv-LV" sz="1600" u="none" strike="noStrike">
                          <a:effectLst/>
                          <a:latin typeface="+mn-lt"/>
                          <a:cs typeface="Times New Roman" panose="02020603050405020304" pitchFamily="18" charset="0"/>
                        </a:rPr>
                        <a:t>15</a:t>
                      </a:r>
                      <a:endParaRPr lang="lv-LV" sz="16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rtl="0" fontAlgn="b"/>
                      <a:r>
                        <a:rPr lang="lv-LV" sz="1600" u="none" strike="noStrike" dirty="0">
                          <a:effectLst/>
                          <a:latin typeface="+mn-lt"/>
                          <a:cs typeface="Times New Roman" panose="02020603050405020304" pitchFamily="18" charset="0"/>
                        </a:rPr>
                        <a:t>344</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u="none" strike="noStrike" dirty="0">
                          <a:effectLst/>
                          <a:latin typeface="+mn-lt"/>
                          <a:cs typeface="Times New Roman" panose="02020603050405020304" pitchFamily="18" charset="0"/>
                        </a:rPr>
                        <a:t>17</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u="none" strike="noStrike" dirty="0">
                          <a:effectLst/>
                          <a:latin typeface="+mn-lt"/>
                          <a:cs typeface="Times New Roman" panose="02020603050405020304" pitchFamily="18" charset="0"/>
                        </a:rPr>
                        <a:t>4.94%</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711106939"/>
                  </a:ext>
                </a:extLst>
              </a:tr>
              <a:tr h="320652">
                <a:tc>
                  <a:txBody>
                    <a:bodyPr/>
                    <a:lstStyle/>
                    <a:p>
                      <a:pPr algn="ctr" rtl="0" fontAlgn="b"/>
                      <a:r>
                        <a:rPr lang="lv-LV" sz="2000" b="1" u="none" strike="noStrike" dirty="0">
                          <a:effectLst/>
                          <a:latin typeface="+mn-lt"/>
                          <a:cs typeface="Times New Roman" panose="02020603050405020304" pitchFamily="18" charset="0"/>
                        </a:rPr>
                        <a:t>Kopā</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2000" b="1" u="none" strike="noStrike" dirty="0">
                          <a:effectLst/>
                          <a:latin typeface="+mn-lt"/>
                          <a:cs typeface="Times New Roman" panose="02020603050405020304" pitchFamily="18" charset="0"/>
                        </a:rPr>
                        <a:t>972</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2000" b="1" u="none" strike="noStrike" dirty="0">
                          <a:effectLst/>
                          <a:latin typeface="+mn-lt"/>
                          <a:cs typeface="Times New Roman" panose="02020603050405020304" pitchFamily="18" charset="0"/>
                        </a:rPr>
                        <a:t>60</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2000" b="1" u="none" strike="noStrike" dirty="0">
                          <a:effectLst/>
                          <a:latin typeface="+mn-lt"/>
                          <a:cs typeface="Times New Roman" panose="02020603050405020304" pitchFamily="18" charset="0"/>
                        </a:rPr>
                        <a:t>6.17%</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4024821453"/>
                  </a:ext>
                </a:extLst>
              </a:tr>
            </a:tbl>
          </a:graphicData>
        </a:graphic>
      </p:graphicFrame>
      <p:sp>
        <p:nvSpPr>
          <p:cNvPr id="4" name="TextBox 3">
            <a:extLst>
              <a:ext uri="{FF2B5EF4-FFF2-40B4-BE49-F238E27FC236}">
                <a16:creationId xmlns:a16="http://schemas.microsoft.com/office/drawing/2014/main" id="{94A78778-1642-1512-53B4-EA89F9C1B999}"/>
              </a:ext>
            </a:extLst>
          </p:cNvPr>
          <p:cNvSpPr txBox="1"/>
          <p:nvPr/>
        </p:nvSpPr>
        <p:spPr>
          <a:xfrm>
            <a:off x="810184" y="1742205"/>
            <a:ext cx="1473609" cy="461665"/>
          </a:xfrm>
          <a:prstGeom prst="rect">
            <a:avLst/>
          </a:prstGeom>
          <a:noFill/>
        </p:spPr>
        <p:txBody>
          <a:bodyPr wrap="none" rtlCol="0">
            <a:spAutoFit/>
          </a:bodyPr>
          <a:lstStyle/>
          <a:p>
            <a:r>
              <a:rPr lang="lv-LV" sz="2400" b="1" dirty="0"/>
              <a:t>2022.gads</a:t>
            </a:r>
          </a:p>
        </p:txBody>
      </p:sp>
      <p:sp>
        <p:nvSpPr>
          <p:cNvPr id="7" name="TextBox 6">
            <a:extLst>
              <a:ext uri="{FF2B5EF4-FFF2-40B4-BE49-F238E27FC236}">
                <a16:creationId xmlns:a16="http://schemas.microsoft.com/office/drawing/2014/main" id="{5B92218C-E077-ABF0-20A9-A75E6977A744}"/>
              </a:ext>
            </a:extLst>
          </p:cNvPr>
          <p:cNvSpPr txBox="1"/>
          <p:nvPr/>
        </p:nvSpPr>
        <p:spPr>
          <a:xfrm>
            <a:off x="4972609" y="2861706"/>
            <a:ext cx="1473609" cy="461665"/>
          </a:xfrm>
          <a:prstGeom prst="rect">
            <a:avLst/>
          </a:prstGeom>
          <a:noFill/>
        </p:spPr>
        <p:txBody>
          <a:bodyPr wrap="none" rtlCol="0">
            <a:spAutoFit/>
          </a:bodyPr>
          <a:lstStyle/>
          <a:p>
            <a:r>
              <a:rPr lang="lv-LV" sz="2400" b="1" dirty="0"/>
              <a:t>2023.gads</a:t>
            </a:r>
          </a:p>
        </p:txBody>
      </p:sp>
      <p:sp>
        <p:nvSpPr>
          <p:cNvPr id="8" name="TextBox 7">
            <a:extLst>
              <a:ext uri="{FF2B5EF4-FFF2-40B4-BE49-F238E27FC236}">
                <a16:creationId xmlns:a16="http://schemas.microsoft.com/office/drawing/2014/main" id="{FE77F54C-A289-6A18-6CAF-DF91591A806D}"/>
              </a:ext>
            </a:extLst>
          </p:cNvPr>
          <p:cNvSpPr txBox="1"/>
          <p:nvPr/>
        </p:nvSpPr>
        <p:spPr>
          <a:xfrm>
            <a:off x="9182659" y="3991231"/>
            <a:ext cx="1473609" cy="461665"/>
          </a:xfrm>
          <a:prstGeom prst="rect">
            <a:avLst/>
          </a:prstGeom>
          <a:noFill/>
        </p:spPr>
        <p:txBody>
          <a:bodyPr wrap="none" rtlCol="0">
            <a:spAutoFit/>
          </a:bodyPr>
          <a:lstStyle/>
          <a:p>
            <a:r>
              <a:rPr lang="lv-LV" sz="2400" b="1" dirty="0"/>
              <a:t>2024.gads</a:t>
            </a:r>
          </a:p>
        </p:txBody>
      </p:sp>
      <p:graphicFrame>
        <p:nvGraphicFramePr>
          <p:cNvPr id="10" name="Table 9">
            <a:extLst>
              <a:ext uri="{FF2B5EF4-FFF2-40B4-BE49-F238E27FC236}">
                <a16:creationId xmlns:a16="http://schemas.microsoft.com/office/drawing/2014/main" id="{3BF582C4-2023-28F3-40D7-13BAC67E43D6}"/>
              </a:ext>
            </a:extLst>
          </p:cNvPr>
          <p:cNvGraphicFramePr>
            <a:graphicFrameLocks noGrp="1"/>
          </p:cNvGraphicFramePr>
          <p:nvPr>
            <p:extLst>
              <p:ext uri="{D42A27DB-BD31-4B8C-83A1-F6EECF244321}">
                <p14:modId xmlns:p14="http://schemas.microsoft.com/office/powerpoint/2010/main" val="2160938444"/>
              </p:ext>
            </p:extLst>
          </p:nvPr>
        </p:nvGraphicFramePr>
        <p:xfrm>
          <a:off x="8169275" y="4452896"/>
          <a:ext cx="3879851" cy="2200195"/>
        </p:xfrm>
        <a:graphic>
          <a:graphicData uri="http://schemas.openxmlformats.org/drawingml/2006/table">
            <a:tbl>
              <a:tblPr>
                <a:tableStyleId>{5C22544A-7EE6-4342-B048-85BDC9FD1C3A}</a:tableStyleId>
              </a:tblPr>
              <a:tblGrid>
                <a:gridCol w="878456">
                  <a:extLst>
                    <a:ext uri="{9D8B030D-6E8A-4147-A177-3AD203B41FA5}">
                      <a16:colId xmlns:a16="http://schemas.microsoft.com/office/drawing/2014/main" val="930028918"/>
                    </a:ext>
                  </a:extLst>
                </a:gridCol>
                <a:gridCol w="1127353">
                  <a:extLst>
                    <a:ext uri="{9D8B030D-6E8A-4147-A177-3AD203B41FA5}">
                      <a16:colId xmlns:a16="http://schemas.microsoft.com/office/drawing/2014/main" val="1759420644"/>
                    </a:ext>
                  </a:extLst>
                </a:gridCol>
                <a:gridCol w="1039508">
                  <a:extLst>
                    <a:ext uri="{9D8B030D-6E8A-4147-A177-3AD203B41FA5}">
                      <a16:colId xmlns:a16="http://schemas.microsoft.com/office/drawing/2014/main" val="1523494755"/>
                    </a:ext>
                  </a:extLst>
                </a:gridCol>
                <a:gridCol w="834534">
                  <a:extLst>
                    <a:ext uri="{9D8B030D-6E8A-4147-A177-3AD203B41FA5}">
                      <a16:colId xmlns:a16="http://schemas.microsoft.com/office/drawing/2014/main" val="2111193052"/>
                    </a:ext>
                  </a:extLst>
                </a:gridCol>
              </a:tblGrid>
              <a:tr h="551832">
                <a:tc>
                  <a:txBody>
                    <a:bodyPr/>
                    <a:lstStyle/>
                    <a:p>
                      <a:pPr algn="ctr" rtl="0" fontAlgn="b"/>
                      <a:r>
                        <a:rPr lang="lv-LV" sz="1600" b="1" u="none" strike="noStrike" dirty="0">
                          <a:effectLst/>
                          <a:latin typeface="+mn-lt"/>
                          <a:cs typeface="Times New Roman" panose="02020603050405020304" pitchFamily="18" charset="0"/>
                        </a:rPr>
                        <a:t>Vecums gados</a:t>
                      </a:r>
                      <a:endParaRPr lang="lv-LV" sz="16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b="1" u="none" strike="noStrike" dirty="0">
                          <a:effectLst/>
                          <a:latin typeface="+mn-lt"/>
                          <a:cs typeface="Times New Roman" panose="02020603050405020304" pitchFamily="18" charset="0"/>
                        </a:rPr>
                        <a:t>Deklarēto skaits novadā</a:t>
                      </a:r>
                      <a:endParaRPr lang="lv-LV" sz="16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b="1" u="none" strike="noStrike">
                          <a:effectLst/>
                          <a:latin typeface="+mn-lt"/>
                          <a:cs typeface="Times New Roman" panose="02020603050405020304" pitchFamily="18" charset="0"/>
                        </a:rPr>
                        <a:t>Nodarbināto skaits</a:t>
                      </a:r>
                      <a:endParaRPr lang="lv-LV" sz="1600" b="1" i="0" u="none" strike="noStrike">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1600" b="1" u="none" strike="noStrike" dirty="0">
                          <a:effectLst/>
                          <a:latin typeface="+mn-lt"/>
                          <a:cs typeface="Times New Roman" panose="02020603050405020304" pitchFamily="18" charset="0"/>
                        </a:rPr>
                        <a:t>īpatsvars %</a:t>
                      </a:r>
                      <a:endParaRPr lang="lv-LV" sz="1600" b="1" i="0" u="none" strike="noStrike" dirty="0">
                        <a:solidFill>
                          <a:srgbClr val="000000"/>
                        </a:solidFill>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4246306517"/>
                  </a:ext>
                </a:extLst>
              </a:tr>
              <a:tr h="480827">
                <a:tc>
                  <a:txBody>
                    <a:bodyPr/>
                    <a:lstStyle/>
                    <a:p>
                      <a:pPr algn="ctr" rtl="0" fontAlgn="ctr"/>
                      <a:r>
                        <a:rPr lang="lv-LV" sz="1600" u="none" strike="noStrike">
                          <a:effectLst/>
                          <a:latin typeface="+mn-lt"/>
                          <a:cs typeface="Times New Roman" panose="02020603050405020304" pitchFamily="18" charset="0"/>
                        </a:rPr>
                        <a:t>13</a:t>
                      </a:r>
                      <a:endParaRPr lang="lv-LV" sz="16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rtl="0" fontAlgn="b"/>
                      <a:r>
                        <a:rPr lang="lv-LV" sz="1600" b="0" i="0" u="none" strike="noStrike" dirty="0">
                          <a:solidFill>
                            <a:srgbClr val="000000"/>
                          </a:solidFill>
                          <a:effectLst/>
                          <a:latin typeface="+mn-lt"/>
                          <a:cs typeface="Times New Roman" panose="02020603050405020304" pitchFamily="18" charset="0"/>
                        </a:rPr>
                        <a:t>315</a:t>
                      </a:r>
                    </a:p>
                  </a:txBody>
                  <a:tcPr marL="9525" marR="9525" marT="9525" marB="0" anchor="b"/>
                </a:tc>
                <a:tc>
                  <a:txBody>
                    <a:bodyPr/>
                    <a:lstStyle/>
                    <a:p>
                      <a:pPr algn="ctr" rtl="0" fontAlgn="b"/>
                      <a:r>
                        <a:rPr lang="lv-LV" sz="1600" b="0" i="0" u="none" strike="noStrike" dirty="0">
                          <a:solidFill>
                            <a:srgbClr val="000000"/>
                          </a:solidFill>
                          <a:effectLst/>
                          <a:latin typeface="+mn-lt"/>
                          <a:cs typeface="Times New Roman" panose="02020603050405020304" pitchFamily="18" charset="0"/>
                        </a:rPr>
                        <a:t>34</a:t>
                      </a:r>
                    </a:p>
                  </a:txBody>
                  <a:tcPr marL="9525" marR="9525" marT="9525" marB="0" anchor="b"/>
                </a:tc>
                <a:tc>
                  <a:txBody>
                    <a:bodyPr/>
                    <a:lstStyle/>
                    <a:p>
                      <a:pPr algn="ctr" rtl="0" fontAlgn="b"/>
                      <a:r>
                        <a:rPr lang="lv-LV" sz="1600" b="0" i="0" u="none" strike="noStrike" dirty="0">
                          <a:solidFill>
                            <a:srgbClr val="000000"/>
                          </a:solidFill>
                          <a:effectLst/>
                          <a:latin typeface="+mn-lt"/>
                          <a:cs typeface="Times New Roman" panose="02020603050405020304" pitchFamily="18" charset="0"/>
                        </a:rPr>
                        <a:t>10,79%</a:t>
                      </a:r>
                    </a:p>
                  </a:txBody>
                  <a:tcPr marL="9525" marR="9525" marT="9525" marB="0" anchor="b"/>
                </a:tc>
                <a:extLst>
                  <a:ext uri="{0D108BD9-81ED-4DB2-BD59-A6C34878D82A}">
                    <a16:rowId xmlns:a16="http://schemas.microsoft.com/office/drawing/2014/main" val="1975310658"/>
                  </a:ext>
                </a:extLst>
              </a:tr>
              <a:tr h="337019">
                <a:tc>
                  <a:txBody>
                    <a:bodyPr/>
                    <a:lstStyle/>
                    <a:p>
                      <a:pPr algn="ctr" rtl="0" fontAlgn="ctr"/>
                      <a:r>
                        <a:rPr lang="lv-LV" sz="1600" u="none" strike="noStrike" dirty="0">
                          <a:effectLst/>
                          <a:latin typeface="+mn-lt"/>
                          <a:cs typeface="Times New Roman" panose="02020603050405020304" pitchFamily="18" charset="0"/>
                        </a:rPr>
                        <a:t>14</a:t>
                      </a:r>
                      <a:endParaRPr lang="lv-LV"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rtl="0" fontAlgn="b"/>
                      <a:r>
                        <a:rPr lang="lv-LV" sz="1600" b="0" i="0" u="none" strike="noStrike" dirty="0">
                          <a:solidFill>
                            <a:srgbClr val="000000"/>
                          </a:solidFill>
                          <a:effectLst/>
                          <a:latin typeface="+mn-lt"/>
                          <a:cs typeface="Times New Roman" panose="02020603050405020304" pitchFamily="18" charset="0"/>
                        </a:rPr>
                        <a:t>309</a:t>
                      </a:r>
                    </a:p>
                  </a:txBody>
                  <a:tcPr marL="9525" marR="9525" marT="9525" marB="0" anchor="b"/>
                </a:tc>
                <a:tc>
                  <a:txBody>
                    <a:bodyPr/>
                    <a:lstStyle/>
                    <a:p>
                      <a:pPr algn="ctr" rtl="0" fontAlgn="b"/>
                      <a:r>
                        <a:rPr lang="lv-LV" sz="1600" b="0" i="0" u="none" strike="noStrike" dirty="0">
                          <a:solidFill>
                            <a:srgbClr val="000000"/>
                          </a:solidFill>
                          <a:effectLst/>
                          <a:latin typeface="+mn-lt"/>
                          <a:cs typeface="Times New Roman" panose="02020603050405020304" pitchFamily="18" charset="0"/>
                        </a:rPr>
                        <a:t>27</a:t>
                      </a:r>
                    </a:p>
                  </a:txBody>
                  <a:tcPr marL="9525" marR="9525" marT="9525" marB="0" anchor="b"/>
                </a:tc>
                <a:tc>
                  <a:txBody>
                    <a:bodyPr/>
                    <a:lstStyle/>
                    <a:p>
                      <a:pPr algn="ctr" rtl="0" fontAlgn="b"/>
                      <a:r>
                        <a:rPr lang="lv-LV" sz="1600" b="0" i="0" u="none" strike="noStrike" dirty="0">
                          <a:solidFill>
                            <a:srgbClr val="000000"/>
                          </a:solidFill>
                          <a:effectLst/>
                          <a:latin typeface="+mn-lt"/>
                          <a:cs typeface="Times New Roman" panose="02020603050405020304" pitchFamily="18" charset="0"/>
                        </a:rPr>
                        <a:t>8,74%</a:t>
                      </a:r>
                    </a:p>
                  </a:txBody>
                  <a:tcPr marL="9525" marR="9525" marT="9525" marB="0" anchor="b"/>
                </a:tc>
                <a:extLst>
                  <a:ext uri="{0D108BD9-81ED-4DB2-BD59-A6C34878D82A}">
                    <a16:rowId xmlns:a16="http://schemas.microsoft.com/office/drawing/2014/main" val="1682857090"/>
                  </a:ext>
                </a:extLst>
              </a:tr>
              <a:tr h="320652">
                <a:tc>
                  <a:txBody>
                    <a:bodyPr/>
                    <a:lstStyle/>
                    <a:p>
                      <a:pPr algn="ctr" rtl="0" fontAlgn="ctr"/>
                      <a:r>
                        <a:rPr lang="lv-LV" sz="1600" u="none" strike="noStrike">
                          <a:effectLst/>
                          <a:latin typeface="+mn-lt"/>
                          <a:cs typeface="Times New Roman" panose="02020603050405020304" pitchFamily="18" charset="0"/>
                        </a:rPr>
                        <a:t>15</a:t>
                      </a:r>
                      <a:endParaRPr lang="lv-LV" sz="16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rtl="0" fontAlgn="b"/>
                      <a:r>
                        <a:rPr lang="lv-LV" sz="1600" b="0" i="0" u="none" strike="noStrike" dirty="0">
                          <a:solidFill>
                            <a:srgbClr val="000000"/>
                          </a:solidFill>
                          <a:effectLst/>
                          <a:latin typeface="+mn-lt"/>
                          <a:cs typeface="Times New Roman" panose="02020603050405020304" pitchFamily="18" charset="0"/>
                        </a:rPr>
                        <a:t>301</a:t>
                      </a:r>
                    </a:p>
                  </a:txBody>
                  <a:tcPr marL="9525" marR="9525" marT="9525" marB="0" anchor="b"/>
                </a:tc>
                <a:tc>
                  <a:txBody>
                    <a:bodyPr/>
                    <a:lstStyle/>
                    <a:p>
                      <a:pPr algn="ctr" rtl="0" fontAlgn="b"/>
                      <a:r>
                        <a:rPr lang="lv-LV" sz="1600" b="0" i="0" u="none" strike="noStrike" dirty="0">
                          <a:solidFill>
                            <a:srgbClr val="000000"/>
                          </a:solidFill>
                          <a:effectLst/>
                          <a:latin typeface="+mn-lt"/>
                          <a:cs typeface="Times New Roman" panose="02020603050405020304" pitchFamily="18" charset="0"/>
                        </a:rPr>
                        <a:t>9</a:t>
                      </a:r>
                    </a:p>
                  </a:txBody>
                  <a:tcPr marL="9525" marR="9525" marT="9525" marB="0" anchor="b"/>
                </a:tc>
                <a:tc>
                  <a:txBody>
                    <a:bodyPr/>
                    <a:lstStyle/>
                    <a:p>
                      <a:pPr algn="ctr" rtl="0" fontAlgn="b"/>
                      <a:r>
                        <a:rPr lang="lv-LV" sz="1600" b="0" i="0" u="none" strike="noStrike" dirty="0">
                          <a:solidFill>
                            <a:srgbClr val="000000"/>
                          </a:solidFill>
                          <a:effectLst/>
                          <a:latin typeface="+mn-lt"/>
                          <a:cs typeface="Times New Roman" panose="02020603050405020304" pitchFamily="18" charset="0"/>
                        </a:rPr>
                        <a:t>2,99%</a:t>
                      </a:r>
                    </a:p>
                  </a:txBody>
                  <a:tcPr marL="9525" marR="9525" marT="9525" marB="0" anchor="b"/>
                </a:tc>
                <a:extLst>
                  <a:ext uri="{0D108BD9-81ED-4DB2-BD59-A6C34878D82A}">
                    <a16:rowId xmlns:a16="http://schemas.microsoft.com/office/drawing/2014/main" val="711106939"/>
                  </a:ext>
                </a:extLst>
              </a:tr>
              <a:tr h="320652">
                <a:tc>
                  <a:txBody>
                    <a:bodyPr/>
                    <a:lstStyle/>
                    <a:p>
                      <a:pPr algn="ctr" rtl="0" fontAlgn="b"/>
                      <a:r>
                        <a:rPr lang="lv-LV" sz="2000" b="1" u="none" strike="noStrike" dirty="0">
                          <a:effectLst/>
                          <a:latin typeface="+mn-lt"/>
                          <a:cs typeface="Times New Roman" panose="02020603050405020304" pitchFamily="18" charset="0"/>
                        </a:rPr>
                        <a:t>Kopā</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b"/>
                </a:tc>
                <a:tc>
                  <a:txBody>
                    <a:bodyPr/>
                    <a:lstStyle/>
                    <a:p>
                      <a:pPr algn="ctr" rtl="0" fontAlgn="b"/>
                      <a:r>
                        <a:rPr lang="lv-LV" sz="2000" b="1" i="0" u="none" strike="noStrike" dirty="0">
                          <a:solidFill>
                            <a:srgbClr val="000000"/>
                          </a:solidFill>
                          <a:effectLst/>
                          <a:latin typeface="+mn-lt"/>
                          <a:cs typeface="Times New Roman" panose="02020603050405020304" pitchFamily="18" charset="0"/>
                        </a:rPr>
                        <a:t>925</a:t>
                      </a:r>
                    </a:p>
                  </a:txBody>
                  <a:tcPr marL="9525" marR="9525" marT="9525" marB="0" anchor="b"/>
                </a:tc>
                <a:tc>
                  <a:txBody>
                    <a:bodyPr/>
                    <a:lstStyle/>
                    <a:p>
                      <a:pPr algn="ctr" rtl="0" fontAlgn="b"/>
                      <a:r>
                        <a:rPr lang="lv-LV" sz="2000" b="1" i="0" u="none" strike="noStrike" dirty="0">
                          <a:solidFill>
                            <a:srgbClr val="000000"/>
                          </a:solidFill>
                          <a:effectLst/>
                          <a:latin typeface="+mn-lt"/>
                          <a:cs typeface="Times New Roman" panose="02020603050405020304" pitchFamily="18" charset="0"/>
                        </a:rPr>
                        <a:t>70</a:t>
                      </a:r>
                    </a:p>
                  </a:txBody>
                  <a:tcPr marL="9525" marR="9525" marT="9525" marB="0" anchor="b"/>
                </a:tc>
                <a:tc>
                  <a:txBody>
                    <a:bodyPr/>
                    <a:lstStyle/>
                    <a:p>
                      <a:pPr algn="ctr" rtl="0" fontAlgn="b"/>
                      <a:r>
                        <a:rPr lang="lv-LV" sz="2000" b="1" i="0" u="none" strike="noStrike" dirty="0">
                          <a:solidFill>
                            <a:srgbClr val="000000"/>
                          </a:solidFill>
                          <a:effectLst/>
                          <a:latin typeface="+mn-lt"/>
                          <a:cs typeface="Times New Roman" panose="02020603050405020304" pitchFamily="18" charset="0"/>
                        </a:rPr>
                        <a:t>7,57%</a:t>
                      </a:r>
                    </a:p>
                  </a:txBody>
                  <a:tcPr marL="9525" marR="9525" marT="9525" marB="0" anchor="b"/>
                </a:tc>
                <a:extLst>
                  <a:ext uri="{0D108BD9-81ED-4DB2-BD59-A6C34878D82A}">
                    <a16:rowId xmlns:a16="http://schemas.microsoft.com/office/drawing/2014/main" val="4024821453"/>
                  </a:ext>
                </a:extLst>
              </a:tr>
            </a:tbl>
          </a:graphicData>
        </a:graphic>
      </p:graphicFrame>
      <p:sp>
        <p:nvSpPr>
          <p:cNvPr id="11" name="Title 1">
            <a:extLst>
              <a:ext uri="{FF2B5EF4-FFF2-40B4-BE49-F238E27FC236}">
                <a16:creationId xmlns:a16="http://schemas.microsoft.com/office/drawing/2014/main" id="{838A43C5-F9C2-E85D-A0BE-BDCCC4149818}"/>
              </a:ext>
            </a:extLst>
          </p:cNvPr>
          <p:cNvSpPr txBox="1">
            <a:spLocks/>
          </p:cNvSpPr>
          <p:nvPr/>
        </p:nvSpPr>
        <p:spPr>
          <a:xfrm>
            <a:off x="54833" y="5721195"/>
            <a:ext cx="7012717" cy="1055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lv-LV" sz="2000" b="1" dirty="0">
                <a:latin typeface="Times New Roman" panose="02020603050405020304" pitchFamily="18" charset="0"/>
                <a:cs typeface="Times New Roman" panose="02020603050405020304" pitchFamily="18" charset="0"/>
              </a:rPr>
              <a:t>Abās nodarbinātībās kopumā piedalījās 19 nodarbinātie 15 gadu vecumā,  īpatsvars % šajā vecumā grupā ir 6,31%</a:t>
            </a:r>
          </a:p>
        </p:txBody>
      </p:sp>
    </p:spTree>
    <p:extLst>
      <p:ext uri="{BB962C8B-B14F-4D97-AF65-F5344CB8AC3E}">
        <p14:creationId xmlns:p14="http://schemas.microsoft.com/office/powerpoint/2010/main" val="180354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4EF9-E8C6-F7A4-CAA3-6B7BD6CC8324}"/>
              </a:ext>
            </a:extLst>
          </p:cNvPr>
          <p:cNvSpPr>
            <a:spLocks noGrp="1"/>
          </p:cNvSpPr>
          <p:nvPr>
            <p:ph type="title"/>
          </p:nvPr>
        </p:nvSpPr>
        <p:spPr>
          <a:xfrm>
            <a:off x="202840" y="148126"/>
            <a:ext cx="10619508" cy="1454438"/>
          </a:xfrm>
        </p:spPr>
        <p:txBody>
          <a:bodyPr>
            <a:normAutofit/>
          </a:bodyPr>
          <a:lstStyle/>
          <a:p>
            <a:pPr algn="ctr"/>
            <a:r>
              <a:rPr lang="lv-LV" sz="3200" b="1" dirty="0">
                <a:latin typeface="Times New Roman" panose="02020603050405020304" pitchFamily="18" charset="0"/>
                <a:cs typeface="Times New Roman" panose="02020603050405020304" pitchFamily="18" charset="0"/>
              </a:rPr>
              <a:t>Nodarbinātības vietas</a:t>
            </a:r>
          </a:p>
        </p:txBody>
      </p:sp>
      <p:graphicFrame>
        <p:nvGraphicFramePr>
          <p:cNvPr id="7" name="Object 6">
            <a:extLst>
              <a:ext uri="{FF2B5EF4-FFF2-40B4-BE49-F238E27FC236}">
                <a16:creationId xmlns:a16="http://schemas.microsoft.com/office/drawing/2014/main" id="{AE45D06C-F896-F530-3629-7777EFA0A718}"/>
              </a:ext>
            </a:extLst>
          </p:cNvPr>
          <p:cNvGraphicFramePr>
            <a:graphicFrameLocks noChangeAspect="1"/>
          </p:cNvGraphicFramePr>
          <p:nvPr>
            <p:extLst>
              <p:ext uri="{D42A27DB-BD31-4B8C-83A1-F6EECF244321}">
                <p14:modId xmlns:p14="http://schemas.microsoft.com/office/powerpoint/2010/main" val="2078121369"/>
              </p:ext>
            </p:extLst>
          </p:nvPr>
        </p:nvGraphicFramePr>
        <p:xfrm>
          <a:off x="284190" y="212925"/>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7" name="Object 6">
                        <a:extLst>
                          <a:ext uri="{FF2B5EF4-FFF2-40B4-BE49-F238E27FC236}">
                            <a16:creationId xmlns:a16="http://schemas.microsoft.com/office/drawing/2014/main" id="{AE45D06C-F896-F530-3629-7777EFA0A718}"/>
                          </a:ext>
                        </a:extLst>
                      </p:cNvPr>
                      <p:cNvPicPr/>
                      <p:nvPr/>
                    </p:nvPicPr>
                    <p:blipFill>
                      <a:blip r:embed="rId3"/>
                      <a:stretch>
                        <a:fillRect/>
                      </a:stretch>
                    </p:blipFill>
                    <p:spPr>
                      <a:xfrm>
                        <a:off x="284190" y="212925"/>
                        <a:ext cx="1141501" cy="1141501"/>
                      </a:xfrm>
                      <a:prstGeom prst="rect">
                        <a:avLst/>
                      </a:prstGeom>
                    </p:spPr>
                  </p:pic>
                </p:oleObj>
              </mc:Fallback>
            </mc:AlternateContent>
          </a:graphicData>
        </a:graphic>
      </p:graphicFrame>
      <p:graphicFrame>
        <p:nvGraphicFramePr>
          <p:cNvPr id="8" name="Chart 7">
            <a:extLst>
              <a:ext uri="{FF2B5EF4-FFF2-40B4-BE49-F238E27FC236}">
                <a16:creationId xmlns:a16="http://schemas.microsoft.com/office/drawing/2014/main" id="{B0B0CB17-0324-4C3D-4C35-03A6AF3519B0}"/>
              </a:ext>
            </a:extLst>
          </p:cNvPr>
          <p:cNvGraphicFramePr>
            <a:graphicFrameLocks/>
          </p:cNvGraphicFramePr>
          <p:nvPr>
            <p:extLst>
              <p:ext uri="{D42A27DB-BD31-4B8C-83A1-F6EECF244321}">
                <p14:modId xmlns:p14="http://schemas.microsoft.com/office/powerpoint/2010/main" val="3824985549"/>
              </p:ext>
            </p:extLst>
          </p:nvPr>
        </p:nvGraphicFramePr>
        <p:xfrm>
          <a:off x="7343775" y="2057400"/>
          <a:ext cx="4383060" cy="2499997"/>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5C6039E5-5952-B236-73F3-BF36E4490587}"/>
              </a:ext>
            </a:extLst>
          </p:cNvPr>
          <p:cNvSpPr txBox="1"/>
          <p:nvPr/>
        </p:nvSpPr>
        <p:spPr>
          <a:xfrm>
            <a:off x="800100" y="1667363"/>
            <a:ext cx="6305549" cy="4524315"/>
          </a:xfrm>
          <a:prstGeom prst="rect">
            <a:avLst/>
          </a:prstGeom>
          <a:noFill/>
        </p:spPr>
        <p:txBody>
          <a:bodyPr wrap="square" rtlCol="0">
            <a:spAutoFit/>
          </a:bodyPr>
          <a:lstStyle/>
          <a:p>
            <a:pPr algn="ctr"/>
            <a:r>
              <a:rPr lang="lv-LV" sz="2400" b="0" i="0" dirty="0">
                <a:solidFill>
                  <a:srgbClr val="202124"/>
                </a:solidFill>
                <a:effectLst/>
              </a:rPr>
              <a:t>Jaunieši tika nodarbināti «Carnikavas komunālserviss» organizētajos darbos gan Ādažu gan Carnikavas pusē (pēc vecāku izvēles)!</a:t>
            </a:r>
          </a:p>
          <a:p>
            <a:pPr marL="285750" indent="-285750">
              <a:buFont typeface="Arial" panose="020B0604020202020204" pitchFamily="34" charset="0"/>
              <a:buChar char="•"/>
            </a:pPr>
            <a:endParaRPr lang="lv-LV" dirty="0">
              <a:solidFill>
                <a:srgbClr val="202124"/>
              </a:solidFill>
            </a:endParaRPr>
          </a:p>
          <a:p>
            <a:pPr marL="285750" indent="-285750">
              <a:buFont typeface="Arial" panose="020B0604020202020204" pitchFamily="34" charset="0"/>
              <a:buChar char="•"/>
            </a:pPr>
            <a:endParaRPr lang="lv-LV" b="0" i="0" dirty="0">
              <a:solidFill>
                <a:srgbClr val="202124"/>
              </a:solidFill>
              <a:effectLst/>
            </a:endParaRPr>
          </a:p>
          <a:p>
            <a:endParaRPr lang="lv-LV" b="0" i="0" dirty="0">
              <a:solidFill>
                <a:srgbClr val="202124"/>
              </a:solidFill>
              <a:effectLst/>
            </a:endParaRPr>
          </a:p>
          <a:p>
            <a:pPr algn="just"/>
            <a:r>
              <a:rPr lang="lv-LV" b="1" dirty="0">
                <a:solidFill>
                  <a:srgbClr val="202124"/>
                </a:solidFill>
              </a:rPr>
              <a:t>Kā piemēram: </a:t>
            </a:r>
          </a:p>
          <a:p>
            <a:pPr marL="285750" indent="-285750" algn="just">
              <a:buFont typeface="Arial" panose="020B0604020202020204" pitchFamily="34" charset="0"/>
              <a:buChar char="•"/>
            </a:pPr>
            <a:r>
              <a:rPr lang="lv-LV" dirty="0">
                <a:solidFill>
                  <a:srgbClr val="202124"/>
                </a:solidFill>
              </a:rPr>
              <a:t>Carnikavas stadiona labiekārtošanas darbi</a:t>
            </a:r>
          </a:p>
          <a:p>
            <a:pPr marL="285750" indent="-285750" algn="just">
              <a:buFont typeface="Arial" panose="020B0604020202020204" pitchFamily="34" charset="0"/>
              <a:buChar char="•"/>
            </a:pPr>
            <a:r>
              <a:rPr lang="lv-LV" dirty="0">
                <a:solidFill>
                  <a:srgbClr val="202124"/>
                </a:solidFill>
              </a:rPr>
              <a:t>Muzeja teritorijas uzkopšana</a:t>
            </a:r>
          </a:p>
          <a:p>
            <a:pPr marL="285750" indent="-285750" algn="just">
              <a:buFont typeface="Arial" panose="020B0604020202020204" pitchFamily="34" charset="0"/>
              <a:buChar char="•"/>
            </a:pPr>
            <a:r>
              <a:rPr lang="lv-LV" dirty="0">
                <a:solidFill>
                  <a:srgbClr val="202124"/>
                </a:solidFill>
              </a:rPr>
              <a:t>Labiekārtošanā pirmsskolas pašvaldības izglītības iestādēs</a:t>
            </a:r>
          </a:p>
          <a:p>
            <a:pPr marL="285750" indent="-285750" algn="just">
              <a:buFont typeface="Arial" panose="020B0604020202020204" pitchFamily="34" charset="0"/>
              <a:buChar char="•"/>
            </a:pPr>
            <a:r>
              <a:rPr lang="lv-LV" dirty="0">
                <a:solidFill>
                  <a:srgbClr val="202124"/>
                </a:solidFill>
              </a:rPr>
              <a:t>Ādažu vidusskolas un sākumskolas saimnieciskie darbi</a:t>
            </a:r>
          </a:p>
          <a:p>
            <a:pPr marL="285750" indent="-285750" algn="just">
              <a:buFont typeface="Arial" panose="020B0604020202020204" pitchFamily="34" charset="0"/>
              <a:buChar char="•"/>
            </a:pPr>
            <a:r>
              <a:rPr lang="lv-LV" dirty="0">
                <a:solidFill>
                  <a:srgbClr val="202124"/>
                </a:solidFill>
              </a:rPr>
              <a:t>Vides labiekārtošana</a:t>
            </a:r>
          </a:p>
          <a:p>
            <a:pPr marL="285750" indent="-285750" algn="just">
              <a:buFont typeface="Arial" panose="020B0604020202020204" pitchFamily="34" charset="0"/>
              <a:buChar char="•"/>
            </a:pPr>
            <a:r>
              <a:rPr lang="lv-LV" dirty="0">
                <a:solidFill>
                  <a:srgbClr val="202124"/>
                </a:solidFill>
              </a:rPr>
              <a:t>Iesaistījās vētras seku likvidēšanā parkā </a:t>
            </a:r>
          </a:p>
          <a:p>
            <a:pPr marL="285750" indent="-285750" algn="just">
              <a:buFont typeface="Arial" panose="020B0604020202020204" pitchFamily="34" charset="0"/>
              <a:buChar char="•"/>
            </a:pPr>
            <a:r>
              <a:rPr lang="lv-LV" dirty="0">
                <a:solidFill>
                  <a:srgbClr val="202124"/>
                </a:solidFill>
              </a:rPr>
              <a:t>Citi Carnikavas </a:t>
            </a:r>
            <a:r>
              <a:rPr lang="lv-LV" dirty="0" err="1">
                <a:solidFill>
                  <a:srgbClr val="202124"/>
                </a:solidFill>
              </a:rPr>
              <a:t>komunālservisa</a:t>
            </a:r>
            <a:r>
              <a:rPr lang="lv-LV" dirty="0">
                <a:solidFill>
                  <a:srgbClr val="202124"/>
                </a:solidFill>
              </a:rPr>
              <a:t> organizētie saimnieciski lietderīgie darbi</a:t>
            </a:r>
            <a:endParaRPr lang="lv-LV" dirty="0"/>
          </a:p>
        </p:txBody>
      </p:sp>
    </p:spTree>
    <p:extLst>
      <p:ext uri="{BB962C8B-B14F-4D97-AF65-F5344CB8AC3E}">
        <p14:creationId xmlns:p14="http://schemas.microsoft.com/office/powerpoint/2010/main" val="90407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F2E0-5E01-3DD0-145D-FF833904820A}"/>
              </a:ext>
            </a:extLst>
          </p:cNvPr>
          <p:cNvSpPr>
            <a:spLocks noGrp="1"/>
          </p:cNvSpPr>
          <p:nvPr>
            <p:ph type="title"/>
          </p:nvPr>
        </p:nvSpPr>
        <p:spPr>
          <a:xfrm>
            <a:off x="1238250" y="365126"/>
            <a:ext cx="3171825" cy="806450"/>
          </a:xfrm>
        </p:spPr>
        <p:txBody>
          <a:bodyPr>
            <a:normAutofit/>
          </a:bodyPr>
          <a:lstStyle/>
          <a:p>
            <a:r>
              <a:rPr lang="lv-LV" sz="3200" b="1" dirty="0">
                <a:latin typeface="Times New Roman" panose="02020603050405020304" pitchFamily="18" charset="0"/>
                <a:cs typeface="Times New Roman" panose="02020603050405020304" pitchFamily="18" charset="0"/>
              </a:rPr>
              <a:t>Pieteikšanās</a:t>
            </a:r>
          </a:p>
        </p:txBody>
      </p:sp>
      <p:graphicFrame>
        <p:nvGraphicFramePr>
          <p:cNvPr id="3" name="Object 2">
            <a:extLst>
              <a:ext uri="{FF2B5EF4-FFF2-40B4-BE49-F238E27FC236}">
                <a16:creationId xmlns:a16="http://schemas.microsoft.com/office/drawing/2014/main" id="{0C7A2EEE-DB9F-9332-E61F-C136A18C7415}"/>
              </a:ext>
            </a:extLst>
          </p:cNvPr>
          <p:cNvGraphicFramePr>
            <a:graphicFrameLocks noChangeAspect="1"/>
          </p:cNvGraphicFramePr>
          <p:nvPr/>
        </p:nvGraphicFramePr>
        <p:xfrm>
          <a:off x="170249" y="177233"/>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3" name="Object 2">
                        <a:extLst>
                          <a:ext uri="{FF2B5EF4-FFF2-40B4-BE49-F238E27FC236}">
                            <a16:creationId xmlns:a16="http://schemas.microsoft.com/office/drawing/2014/main" id="{0C7A2EEE-DB9F-9332-E61F-C136A18C7415}"/>
                          </a:ext>
                        </a:extLst>
                      </p:cNvPr>
                      <p:cNvPicPr/>
                      <p:nvPr/>
                    </p:nvPicPr>
                    <p:blipFill>
                      <a:blip r:embed="rId3"/>
                      <a:stretch>
                        <a:fillRect/>
                      </a:stretch>
                    </p:blipFill>
                    <p:spPr>
                      <a:xfrm>
                        <a:off x="170249" y="177233"/>
                        <a:ext cx="1141501" cy="114150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EB6EB30-4107-9C97-4E06-026DD7A3AB6B}"/>
              </a:ext>
            </a:extLst>
          </p:cNvPr>
          <p:cNvSpPr txBox="1"/>
          <p:nvPr/>
        </p:nvSpPr>
        <p:spPr>
          <a:xfrm>
            <a:off x="350521" y="3254268"/>
            <a:ext cx="6096000" cy="3785652"/>
          </a:xfrm>
          <a:prstGeom prst="rect">
            <a:avLst/>
          </a:prstGeom>
          <a:noFill/>
        </p:spPr>
        <p:txBody>
          <a:bodyPr wrap="square">
            <a:spAutoFit/>
          </a:bodyPr>
          <a:lstStyle/>
          <a:p>
            <a:pPr marL="285750" indent="-285750">
              <a:buFont typeface="Arial" panose="020B0604020202020204" pitchFamily="34" charset="0"/>
              <a:buChar char="•"/>
            </a:pPr>
            <a:r>
              <a:rPr lang="lv-LV" sz="2400" b="1" kern="100" dirty="0">
                <a:effectLst/>
                <a:ea typeface="Calibri" panose="020F0502020204030204" pitchFamily="34" charset="0"/>
                <a:cs typeface="Times New Roman" panose="02020603050405020304" pitchFamily="18" charset="0"/>
              </a:rPr>
              <a:t>Pietiekšanās notiek caur </a:t>
            </a:r>
            <a:r>
              <a:rPr lang="lv-LV" sz="2400" b="1" kern="100" dirty="0" err="1">
                <a:effectLst/>
                <a:ea typeface="Calibri" panose="020F0502020204030204" pitchFamily="34" charset="0"/>
                <a:cs typeface="Times New Roman" panose="02020603050405020304" pitchFamily="18" charset="0"/>
              </a:rPr>
              <a:t>google</a:t>
            </a:r>
            <a:r>
              <a:rPr lang="lv-LV" sz="2400" b="1" kern="100" dirty="0">
                <a:effectLst/>
                <a:ea typeface="Calibri" panose="020F0502020204030204" pitchFamily="34" charset="0"/>
                <a:cs typeface="Times New Roman" panose="02020603050405020304" pitchFamily="18" charset="0"/>
              </a:rPr>
              <a:t> </a:t>
            </a:r>
            <a:r>
              <a:rPr lang="lv-LV" sz="2400" b="1" kern="100" dirty="0" err="1">
                <a:effectLst/>
                <a:ea typeface="Calibri" panose="020F0502020204030204" pitchFamily="34" charset="0"/>
                <a:cs typeface="Times New Roman" panose="02020603050405020304" pitchFamily="18" charset="0"/>
              </a:rPr>
              <a:t>forms</a:t>
            </a:r>
            <a:r>
              <a:rPr lang="lv-LV" sz="2400" b="1" kern="100" dirty="0">
                <a:effectLst/>
                <a:ea typeface="Calibri" panose="020F0502020204030204" pitchFamily="34" charset="0"/>
                <a:cs typeface="Times New Roman" panose="02020603050405020304" pitchFamily="18" charset="0"/>
              </a:rPr>
              <a:t> no </a:t>
            </a:r>
            <a:r>
              <a:rPr lang="lv-LV" sz="2400" b="0" i="0" dirty="0">
                <a:solidFill>
                  <a:srgbClr val="212529"/>
                </a:solidFill>
                <a:effectLst/>
              </a:rPr>
              <a:t>9.05.2024. plkst.10:00!</a:t>
            </a:r>
          </a:p>
          <a:p>
            <a:pPr marL="285750" indent="-285750">
              <a:buFont typeface="Arial" panose="020B0604020202020204" pitchFamily="34" charset="0"/>
              <a:buChar char="•"/>
            </a:pPr>
            <a:r>
              <a:rPr lang="lv-LV" sz="2400" dirty="0">
                <a:solidFill>
                  <a:srgbClr val="212529"/>
                </a:solidFill>
              </a:rPr>
              <a:t>Tiek uzņemti rindas kārtībā pēc anketas iesūtīšanas laika</a:t>
            </a:r>
          </a:p>
          <a:p>
            <a:pPr marL="285750" indent="-285750">
              <a:buFont typeface="Arial" panose="020B0604020202020204" pitchFamily="34" charset="0"/>
              <a:buChar char="•"/>
            </a:pPr>
            <a:r>
              <a:rPr lang="lv-LV" sz="2400" dirty="0">
                <a:solidFill>
                  <a:srgbClr val="212529"/>
                </a:solidFill>
              </a:rPr>
              <a:t>Pieteikšanās tiek aizvērta, tiklīdz sasniegts maksimālais skaits konkrētajā periodā (katrā periodā kopumā pieejamas 14 darba vietas)</a:t>
            </a:r>
          </a:p>
          <a:p>
            <a:pPr marL="285750" indent="-285750">
              <a:buFont typeface="Arial" panose="020B0604020202020204" pitchFamily="34" charset="0"/>
              <a:buChar char="•"/>
            </a:pPr>
            <a:r>
              <a:rPr lang="lv-LV" sz="2400" dirty="0">
                <a:solidFill>
                  <a:srgbClr val="212529"/>
                </a:solidFill>
              </a:rPr>
              <a:t>Prioritāri nodarbinātību nodrošina sociālā dienesta redzeslokā esošajiem skolēniem! </a:t>
            </a:r>
          </a:p>
          <a:p>
            <a:pPr marL="285750" indent="-285750">
              <a:buFont typeface="Arial" panose="020B0604020202020204" pitchFamily="34" charset="0"/>
              <a:buChar char="•"/>
            </a:pPr>
            <a:endParaRPr lang="lv-LV" sz="2400" dirty="0"/>
          </a:p>
        </p:txBody>
      </p:sp>
      <p:sp>
        <p:nvSpPr>
          <p:cNvPr id="10" name="Content Placeholder 3">
            <a:extLst>
              <a:ext uri="{FF2B5EF4-FFF2-40B4-BE49-F238E27FC236}">
                <a16:creationId xmlns:a16="http://schemas.microsoft.com/office/drawing/2014/main" id="{2525C4CF-AEF9-3B98-E269-6DAF8B1EB72C}"/>
              </a:ext>
            </a:extLst>
          </p:cNvPr>
          <p:cNvSpPr txBox="1">
            <a:spLocks/>
          </p:cNvSpPr>
          <p:nvPr/>
        </p:nvSpPr>
        <p:spPr>
          <a:xfrm>
            <a:off x="488156" y="1349802"/>
            <a:ext cx="5493543" cy="1865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sz="2400" b="1" dirty="0"/>
              <a:t>Uzsaukums 7.03.2024. </a:t>
            </a:r>
            <a:r>
              <a:rPr lang="lv-LV" sz="2400" dirty="0"/>
              <a:t>«Pieteikšanās skolēnu vasaras nodarbinātībai tiks publicēta aprīļa otrajā nedēļā!»</a:t>
            </a:r>
          </a:p>
          <a:p>
            <a:pPr algn="just"/>
            <a:r>
              <a:rPr lang="lv-LV" sz="2400" b="1" dirty="0"/>
              <a:t>11.04.2024. </a:t>
            </a:r>
            <a:r>
              <a:rPr lang="lv-LV" sz="2400" dirty="0"/>
              <a:t>publikācija par pieteikšanās kārtību un nosacījumiem</a:t>
            </a:r>
          </a:p>
        </p:txBody>
      </p:sp>
      <p:sp>
        <p:nvSpPr>
          <p:cNvPr id="12" name="Content Placeholder 3">
            <a:extLst>
              <a:ext uri="{FF2B5EF4-FFF2-40B4-BE49-F238E27FC236}">
                <a16:creationId xmlns:a16="http://schemas.microsoft.com/office/drawing/2014/main" id="{EF05B6BF-5785-9F73-B92F-774BF662AF9C}"/>
              </a:ext>
            </a:extLst>
          </p:cNvPr>
          <p:cNvSpPr txBox="1">
            <a:spLocks/>
          </p:cNvSpPr>
          <p:nvPr/>
        </p:nvSpPr>
        <p:spPr>
          <a:xfrm>
            <a:off x="488156" y="3944610"/>
            <a:ext cx="5493543" cy="1865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2400" dirty="0"/>
              <a:t> </a:t>
            </a:r>
          </a:p>
        </p:txBody>
      </p:sp>
      <p:pic>
        <p:nvPicPr>
          <p:cNvPr id="14" name="Picture 13">
            <a:extLst>
              <a:ext uri="{FF2B5EF4-FFF2-40B4-BE49-F238E27FC236}">
                <a16:creationId xmlns:a16="http://schemas.microsoft.com/office/drawing/2014/main" id="{EFD39A04-5733-ED1E-B8BD-FAF121FFC0FE}"/>
              </a:ext>
            </a:extLst>
          </p:cNvPr>
          <p:cNvPicPr>
            <a:picLocks noChangeAspect="1"/>
          </p:cNvPicPr>
          <p:nvPr/>
        </p:nvPicPr>
        <p:blipFill>
          <a:blip r:embed="rId4"/>
          <a:stretch>
            <a:fillRect/>
          </a:stretch>
        </p:blipFill>
        <p:spPr>
          <a:xfrm>
            <a:off x="6446521" y="148262"/>
            <a:ext cx="5663722" cy="6674795"/>
          </a:xfrm>
          <a:prstGeom prst="rect">
            <a:avLst/>
          </a:prstGeom>
        </p:spPr>
      </p:pic>
    </p:spTree>
    <p:extLst>
      <p:ext uri="{BB962C8B-B14F-4D97-AF65-F5344CB8AC3E}">
        <p14:creationId xmlns:p14="http://schemas.microsoft.com/office/powerpoint/2010/main" val="311376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9D96624-113D-28D8-445D-FAA20D0FEE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53743" y="283927"/>
            <a:ext cx="2900007" cy="6448661"/>
          </a:xfrm>
        </p:spPr>
      </p:pic>
      <p:sp>
        <p:nvSpPr>
          <p:cNvPr id="6" name="Content Placeholder 5">
            <a:extLst>
              <a:ext uri="{FF2B5EF4-FFF2-40B4-BE49-F238E27FC236}">
                <a16:creationId xmlns:a16="http://schemas.microsoft.com/office/drawing/2014/main" id="{46AC2E89-9C1D-27B2-4EF7-67383C4D3B5D}"/>
              </a:ext>
            </a:extLst>
          </p:cNvPr>
          <p:cNvSpPr>
            <a:spLocks noGrp="1"/>
          </p:cNvSpPr>
          <p:nvPr>
            <p:ph sz="quarter" idx="4"/>
          </p:nvPr>
        </p:nvSpPr>
        <p:spPr>
          <a:xfrm>
            <a:off x="971551" y="1447800"/>
            <a:ext cx="5124450" cy="4324350"/>
          </a:xfrm>
        </p:spPr>
        <p:txBody>
          <a:bodyPr>
            <a:normAutofit lnSpcReduction="10000"/>
          </a:bodyPr>
          <a:lstStyle/>
          <a:p>
            <a:r>
              <a:rPr lang="lv-LV" dirty="0"/>
              <a:t>1.perioda </a:t>
            </a:r>
            <a:r>
              <a:rPr lang="lv-LV" i="1" dirty="0"/>
              <a:t>pēdējais</a:t>
            </a:r>
            <a:r>
              <a:rPr lang="lv-LV" dirty="0"/>
              <a:t> pieteikums:</a:t>
            </a:r>
          </a:p>
          <a:p>
            <a:r>
              <a:rPr lang="lv-LV" sz="1800" i="0" dirty="0">
                <a:effectLst/>
                <a:latin typeface="Arial" panose="020B0604020202020204" pitchFamily="34" charset="0"/>
              </a:rPr>
              <a:t>Laika zīmogs: 2024.9.5 </a:t>
            </a:r>
            <a:r>
              <a:rPr lang="lv-LV" sz="1800" b="1" i="0" dirty="0">
                <a:effectLst/>
                <a:latin typeface="Arial" panose="020B0604020202020204" pitchFamily="34" charset="0"/>
              </a:rPr>
              <a:t>10:01:45</a:t>
            </a:r>
            <a:endParaRPr lang="lv-LV" b="1" dirty="0"/>
          </a:p>
          <a:p>
            <a:r>
              <a:rPr lang="lv-LV" dirty="0"/>
              <a:t>2.periods </a:t>
            </a:r>
            <a:r>
              <a:rPr lang="lv-LV" i="1" dirty="0"/>
              <a:t>pēdējais</a:t>
            </a:r>
            <a:r>
              <a:rPr lang="lv-LV" dirty="0"/>
              <a:t> pieteikums:</a:t>
            </a:r>
          </a:p>
          <a:p>
            <a:r>
              <a:rPr lang="lv-LV" sz="1800" i="0" dirty="0">
                <a:effectLst/>
                <a:latin typeface="Arial" panose="020B0604020202020204" pitchFamily="34" charset="0"/>
              </a:rPr>
              <a:t>Laika zīmogs: 2024.9.5 </a:t>
            </a:r>
            <a:r>
              <a:rPr lang="lv-LV" sz="1800" b="1" i="0" dirty="0">
                <a:effectLst/>
                <a:latin typeface="Arial" panose="020B0604020202020204" pitchFamily="34" charset="0"/>
              </a:rPr>
              <a:t>10:01:16</a:t>
            </a:r>
            <a:endParaRPr lang="lv-LV" b="1" dirty="0"/>
          </a:p>
          <a:p>
            <a:r>
              <a:rPr lang="lv-LV" dirty="0"/>
              <a:t>3.periods </a:t>
            </a:r>
            <a:r>
              <a:rPr lang="lv-LV" i="1" dirty="0"/>
              <a:t>pēdējais</a:t>
            </a:r>
            <a:r>
              <a:rPr lang="lv-LV" dirty="0"/>
              <a:t> pieteikums:</a:t>
            </a:r>
          </a:p>
          <a:p>
            <a:r>
              <a:rPr lang="lv-LV" sz="1800" i="0" dirty="0">
                <a:effectLst/>
                <a:latin typeface="Arial" panose="020B0604020202020204" pitchFamily="34" charset="0"/>
              </a:rPr>
              <a:t>Laika zīmogs: 2024.9.5 </a:t>
            </a:r>
            <a:r>
              <a:rPr lang="lv-LV" sz="1800" b="1" i="0" dirty="0">
                <a:effectLst/>
                <a:latin typeface="Arial" panose="020B0604020202020204" pitchFamily="34" charset="0"/>
              </a:rPr>
              <a:t>10:03:26</a:t>
            </a:r>
            <a:endParaRPr lang="lv-LV" b="1" dirty="0"/>
          </a:p>
          <a:p>
            <a:r>
              <a:rPr lang="lv-LV" dirty="0"/>
              <a:t>4.periods </a:t>
            </a:r>
            <a:r>
              <a:rPr lang="lv-LV" i="1" dirty="0"/>
              <a:t>pēdējais</a:t>
            </a:r>
            <a:r>
              <a:rPr lang="lv-LV" dirty="0"/>
              <a:t> pieteikums:</a:t>
            </a:r>
          </a:p>
          <a:p>
            <a:r>
              <a:rPr lang="lv-LV" sz="1800" i="0" dirty="0">
                <a:effectLst/>
                <a:latin typeface="Arial" panose="020B0604020202020204" pitchFamily="34" charset="0"/>
              </a:rPr>
              <a:t>Laika zīmogs: 2024.9.5 </a:t>
            </a:r>
            <a:r>
              <a:rPr lang="lv-LV" sz="1800" b="1" i="0" dirty="0">
                <a:effectLst/>
                <a:latin typeface="Arial" panose="020B0604020202020204" pitchFamily="34" charset="0"/>
              </a:rPr>
              <a:t>10:03:33</a:t>
            </a:r>
            <a:endParaRPr lang="lv-LV" b="1" dirty="0"/>
          </a:p>
          <a:p>
            <a:r>
              <a:rPr lang="lv-LV" dirty="0"/>
              <a:t>5.periods </a:t>
            </a:r>
            <a:r>
              <a:rPr lang="lv-LV" i="1" dirty="0"/>
              <a:t>pēdējais</a:t>
            </a:r>
            <a:r>
              <a:rPr lang="lv-LV" dirty="0"/>
              <a:t> pieteikums:</a:t>
            </a:r>
          </a:p>
          <a:p>
            <a:r>
              <a:rPr lang="lv-LV" sz="1900" b="0" i="0" dirty="0">
                <a:solidFill>
                  <a:srgbClr val="1F1F1F"/>
                </a:solidFill>
                <a:effectLst/>
                <a:latin typeface="Arial" panose="020B0604020202020204" pitchFamily="34" charset="0"/>
                <a:cs typeface="Arial" panose="020B0604020202020204" pitchFamily="34" charset="0"/>
              </a:rPr>
              <a:t>Laika zīmogs: 2024.9.5 10:04:40</a:t>
            </a:r>
            <a:endParaRPr lang="lv-LV" sz="19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76810A8-628C-B7A2-071B-33E61E1A9423}"/>
              </a:ext>
            </a:extLst>
          </p:cNvPr>
          <p:cNvSpPr>
            <a:spLocks noGrp="1"/>
          </p:cNvSpPr>
          <p:nvPr>
            <p:ph type="title"/>
          </p:nvPr>
        </p:nvSpPr>
        <p:spPr>
          <a:xfrm>
            <a:off x="1238250" y="365126"/>
            <a:ext cx="3171825" cy="806450"/>
          </a:xfrm>
        </p:spPr>
        <p:txBody>
          <a:bodyPr>
            <a:normAutofit fontScale="90000"/>
          </a:bodyPr>
          <a:lstStyle/>
          <a:p>
            <a:r>
              <a:rPr lang="lv-LV" sz="3200" b="1" dirty="0">
                <a:latin typeface="Times New Roman" panose="02020603050405020304" pitchFamily="18" charset="0"/>
                <a:cs typeface="Times New Roman" panose="02020603050405020304" pitchFamily="18" charset="0"/>
              </a:rPr>
              <a:t>Un pieprasījums!!!</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4D9B45F1-4F83-9100-45F3-0ACA2D2C207C}"/>
                  </a:ext>
                </a:extLst>
              </p14:cNvPr>
              <p14:cNvContentPartPr/>
              <p14:nvPr/>
            </p14:nvContentPartPr>
            <p14:xfrm>
              <a:off x="8151060" y="247215"/>
              <a:ext cx="993960" cy="316800"/>
            </p14:xfrm>
          </p:contentPart>
        </mc:Choice>
        <mc:Fallback xmlns="">
          <p:pic>
            <p:nvPicPr>
              <p:cNvPr id="10" name="Ink 9">
                <a:extLst>
                  <a:ext uri="{FF2B5EF4-FFF2-40B4-BE49-F238E27FC236}">
                    <a16:creationId xmlns:a16="http://schemas.microsoft.com/office/drawing/2014/main" id="{4D9B45F1-4F83-9100-45F3-0ACA2D2C207C}"/>
                  </a:ext>
                </a:extLst>
              </p:cNvPr>
              <p:cNvPicPr/>
              <p:nvPr/>
            </p:nvPicPr>
            <p:blipFill>
              <a:blip r:embed="rId4"/>
              <a:stretch>
                <a:fillRect/>
              </a:stretch>
            </p:blipFill>
            <p:spPr>
              <a:xfrm>
                <a:off x="8142060" y="238215"/>
                <a:ext cx="101160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BB8E094D-8942-EE9A-8B76-9D5672D0ABDB}"/>
                  </a:ext>
                </a:extLst>
              </p14:cNvPr>
              <p14:cNvContentPartPr/>
              <p14:nvPr/>
            </p14:nvContentPartPr>
            <p14:xfrm>
              <a:off x="8267700" y="1694415"/>
              <a:ext cx="713520" cy="39240"/>
            </p14:xfrm>
          </p:contentPart>
        </mc:Choice>
        <mc:Fallback xmlns="">
          <p:pic>
            <p:nvPicPr>
              <p:cNvPr id="11" name="Ink 10">
                <a:extLst>
                  <a:ext uri="{FF2B5EF4-FFF2-40B4-BE49-F238E27FC236}">
                    <a16:creationId xmlns:a16="http://schemas.microsoft.com/office/drawing/2014/main" id="{BB8E094D-8942-EE9A-8B76-9D5672D0ABDB}"/>
                  </a:ext>
                </a:extLst>
              </p:cNvPr>
              <p:cNvPicPr/>
              <p:nvPr/>
            </p:nvPicPr>
            <p:blipFill>
              <a:blip r:embed="rId6"/>
              <a:stretch>
                <a:fillRect/>
              </a:stretch>
            </p:blipFill>
            <p:spPr>
              <a:xfrm>
                <a:off x="8258700" y="1685775"/>
                <a:ext cx="731160" cy="56880"/>
              </a:xfrm>
              <a:prstGeom prst="rect">
                <a:avLst/>
              </a:prstGeom>
            </p:spPr>
          </p:pic>
        </mc:Fallback>
      </mc:AlternateContent>
      <p:pic>
        <p:nvPicPr>
          <p:cNvPr id="14" name="Picture 2" descr="Halaman Unduh untuk file Emoji Dari Tanda Baca yang ke 47">
            <a:extLst>
              <a:ext uri="{FF2B5EF4-FFF2-40B4-BE49-F238E27FC236}">
                <a16:creationId xmlns:a16="http://schemas.microsoft.com/office/drawing/2014/main" id="{C3F94907-3E5B-4FFD-3444-C7633E6B2B3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9412" r="30065"/>
          <a:stretch/>
        </p:blipFill>
        <p:spPr bwMode="auto">
          <a:xfrm>
            <a:off x="81675" y="125412"/>
            <a:ext cx="782897" cy="2045632"/>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9">
            <a:extLst>
              <a:ext uri="{FF2B5EF4-FFF2-40B4-BE49-F238E27FC236}">
                <a16:creationId xmlns:a16="http://schemas.microsoft.com/office/drawing/2014/main" id="{2C5C6673-1FCC-756D-6D54-3488922F9B9C}"/>
              </a:ext>
            </a:extLst>
          </p:cNvPr>
          <p:cNvPicPr>
            <a:picLocks noChangeAspect="1"/>
          </p:cNvPicPr>
          <p:nvPr/>
        </p:nvPicPr>
        <p:blipFill>
          <a:blip r:embed="rId8">
            <a:extLst>
              <a:ext uri="{28A0092B-C50C-407E-A947-70E740481C1C}">
                <a14:useLocalDpi xmlns:a14="http://schemas.microsoft.com/office/drawing/2010/main" val="0"/>
              </a:ext>
            </a:extLst>
          </a:blip>
          <a:srcRect b="41356"/>
          <a:stretch/>
        </p:blipFill>
        <p:spPr>
          <a:xfrm>
            <a:off x="5966740" y="4164141"/>
            <a:ext cx="1909578" cy="2492117"/>
          </a:xfrm>
          <a:prstGeom prst="rect">
            <a:avLst/>
          </a:prstGeom>
        </p:spPr>
      </p:pic>
      <p:sp>
        <p:nvSpPr>
          <p:cNvPr id="18" name="Content Placeholder 5">
            <a:extLst>
              <a:ext uri="{FF2B5EF4-FFF2-40B4-BE49-F238E27FC236}">
                <a16:creationId xmlns:a16="http://schemas.microsoft.com/office/drawing/2014/main" id="{43762A58-43B1-75FC-9128-B36F3D1FD345}"/>
              </a:ext>
            </a:extLst>
          </p:cNvPr>
          <p:cNvSpPr txBox="1">
            <a:spLocks/>
          </p:cNvSpPr>
          <p:nvPr/>
        </p:nvSpPr>
        <p:spPr>
          <a:xfrm>
            <a:off x="261937" y="5711781"/>
            <a:ext cx="5124450" cy="1020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900" dirty="0">
                <a:latin typeface="Arial" panose="020B0604020202020204" pitchFamily="34" charset="0"/>
                <a:cs typeface="Arial" panose="020B0604020202020204" pitchFamily="34" charset="0"/>
              </a:rPr>
              <a:t>Lielā pieprasījuma dēļ mājaslapa uzkārās! </a:t>
            </a:r>
          </a:p>
          <a:p>
            <a:pPr marL="0" indent="0">
              <a:buNone/>
            </a:pPr>
            <a:r>
              <a:rPr lang="lv-LV" sz="1900" dirty="0">
                <a:latin typeface="Arial" panose="020B0604020202020204" pitchFamily="34" charset="0"/>
                <a:cs typeface="Arial" panose="020B0604020202020204" pitchFamily="34" charset="0"/>
              </a:rPr>
              <a:t>…. klikšķi 09.05.2024. plkst.10:00 bija sadaļā «Skolēnu vasaras nodarbinātība»</a:t>
            </a:r>
          </a:p>
          <a:p>
            <a:endParaRPr lang="lv-LV" sz="1900" dirty="0">
              <a:latin typeface="Arial" panose="020B0604020202020204" pitchFamily="34" charset="0"/>
              <a:cs typeface="Arial" panose="020B0604020202020204" pitchFamily="34" charset="0"/>
            </a:endParaRPr>
          </a:p>
          <a:p>
            <a:endParaRPr lang="lv-LV"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158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36E49C-4285-EE07-0DFE-468CE70A2F82}"/>
              </a:ext>
            </a:extLst>
          </p:cNvPr>
          <p:cNvPicPr>
            <a:picLocks noChangeAspect="1"/>
          </p:cNvPicPr>
          <p:nvPr/>
        </p:nvPicPr>
        <p:blipFill>
          <a:blip r:embed="rId2"/>
          <a:stretch>
            <a:fillRect/>
          </a:stretch>
        </p:blipFill>
        <p:spPr>
          <a:xfrm>
            <a:off x="193867" y="797352"/>
            <a:ext cx="7139171" cy="5091415"/>
          </a:xfrm>
          <a:prstGeom prst="rect">
            <a:avLst/>
          </a:prstGeom>
        </p:spPr>
      </p:pic>
      <p:sp>
        <p:nvSpPr>
          <p:cNvPr id="20" name="Content Placeholder 3">
            <a:extLst>
              <a:ext uri="{FF2B5EF4-FFF2-40B4-BE49-F238E27FC236}">
                <a16:creationId xmlns:a16="http://schemas.microsoft.com/office/drawing/2014/main" id="{94F7F299-3E71-AFA8-4D74-6C0FC1E92DA5}"/>
              </a:ext>
            </a:extLst>
          </p:cNvPr>
          <p:cNvSpPr txBox="1">
            <a:spLocks/>
          </p:cNvSpPr>
          <p:nvPr/>
        </p:nvSpPr>
        <p:spPr>
          <a:xfrm>
            <a:off x="7696200" y="2026077"/>
            <a:ext cx="3838575" cy="42318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sz="2400" b="1" dirty="0"/>
              <a:t>Rezervistu rindā saņēmām 58 pieteikumus!</a:t>
            </a:r>
          </a:p>
          <a:p>
            <a:pPr algn="just"/>
            <a:endParaRPr lang="lv-LV" sz="2400" b="1" dirty="0"/>
          </a:p>
          <a:p>
            <a:pPr algn="just"/>
            <a:r>
              <a:rPr lang="lv-LV" sz="2400" b="1" dirty="0"/>
              <a:t>No rezervistiem  skolēnu nodarbinātībā kopumā rindas kārtībā uzņēmām 11 skolēnus!</a:t>
            </a:r>
            <a:endParaRPr lang="lv-LV" sz="2400" dirty="0"/>
          </a:p>
        </p:txBody>
      </p:sp>
    </p:spTree>
    <p:extLst>
      <p:ext uri="{BB962C8B-B14F-4D97-AF65-F5344CB8AC3E}">
        <p14:creationId xmlns:p14="http://schemas.microsoft.com/office/powerpoint/2010/main" val="280330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0F10-6E47-1D4B-8F3C-4238202E4202}"/>
              </a:ext>
            </a:extLst>
          </p:cNvPr>
          <p:cNvSpPr>
            <a:spLocks noGrp="1"/>
          </p:cNvSpPr>
          <p:nvPr>
            <p:ph type="title"/>
          </p:nvPr>
        </p:nvSpPr>
        <p:spPr>
          <a:xfrm>
            <a:off x="1483742" y="854234"/>
            <a:ext cx="9871645" cy="836454"/>
          </a:xfrm>
        </p:spPr>
        <p:txBody>
          <a:bodyPr>
            <a:normAutofit/>
          </a:bodyPr>
          <a:lstStyle/>
          <a:p>
            <a:pPr algn="ctr"/>
            <a:r>
              <a:rPr lang="lv-LV" sz="3600" b="1" dirty="0">
                <a:latin typeface="Times New Roman" panose="02020603050405020304" pitchFamily="18" charset="0"/>
                <a:cs typeface="Times New Roman" panose="02020603050405020304" pitchFamily="18" charset="0"/>
              </a:rPr>
              <a:t>SKOLĒNU NODARBINĀTĪBA</a:t>
            </a:r>
          </a:p>
        </p:txBody>
      </p:sp>
      <p:pic>
        <p:nvPicPr>
          <p:cNvPr id="2050" name="Picture 2" descr="Nodarbinātības valsts aģentūra">
            <a:extLst>
              <a:ext uri="{FF2B5EF4-FFF2-40B4-BE49-F238E27FC236}">
                <a16:creationId xmlns:a16="http://schemas.microsoft.com/office/drawing/2014/main" id="{FAC52557-00E9-0DF5-0C06-2B5B16F0E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076" y="4253942"/>
            <a:ext cx="1257038" cy="151914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3AEBD6D2-4E3C-A467-B070-ED5BEABE1874}"/>
              </a:ext>
            </a:extLst>
          </p:cNvPr>
          <p:cNvCxnSpPr/>
          <p:nvPr/>
        </p:nvCxnSpPr>
        <p:spPr>
          <a:xfrm flipH="1">
            <a:off x="3943927" y="1921164"/>
            <a:ext cx="1708728" cy="1357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FB7B0B-B22F-17BE-F292-D359B4735A20}"/>
              </a:ext>
            </a:extLst>
          </p:cNvPr>
          <p:cNvCxnSpPr>
            <a:cxnSpLocks/>
          </p:cNvCxnSpPr>
          <p:nvPr/>
        </p:nvCxnSpPr>
        <p:spPr>
          <a:xfrm>
            <a:off x="6620884" y="1923473"/>
            <a:ext cx="1664134" cy="1438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Ādaži">
            <a:extLst>
              <a:ext uri="{FF2B5EF4-FFF2-40B4-BE49-F238E27FC236}">
                <a16:creationId xmlns:a16="http://schemas.microsoft.com/office/drawing/2014/main" id="{AE3E4FD9-0D91-83C1-AA6B-3E4669CB3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23" y="4594596"/>
            <a:ext cx="2151451" cy="11173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Ādaži">
            <a:extLst>
              <a:ext uri="{FF2B5EF4-FFF2-40B4-BE49-F238E27FC236}">
                <a16:creationId xmlns:a16="http://schemas.microsoft.com/office/drawing/2014/main" id="{64791E98-C641-4460-16CD-0045022BF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56" y="4592951"/>
            <a:ext cx="2151451" cy="1117328"/>
          </a:xfrm>
          <a:prstGeom prst="rect">
            <a:avLst/>
          </a:prstGeom>
          <a:noFill/>
          <a:extLst>
            <a:ext uri="{909E8E84-426E-40DD-AFC4-6F175D3DCCD1}">
              <a14:hiddenFill xmlns:a14="http://schemas.microsoft.com/office/drawing/2010/main">
                <a:solidFill>
                  <a:srgbClr val="FFFFFF"/>
                </a:solidFill>
              </a14:hiddenFill>
            </a:ext>
          </a:extLst>
        </p:spPr>
      </p:pic>
      <p:sp>
        <p:nvSpPr>
          <p:cNvPr id="4" name="Plus Sign 3">
            <a:extLst>
              <a:ext uri="{FF2B5EF4-FFF2-40B4-BE49-F238E27FC236}">
                <a16:creationId xmlns:a16="http://schemas.microsoft.com/office/drawing/2014/main" id="{B2881A75-A5C6-550E-0ADE-DE5BF4C74AE4}"/>
              </a:ext>
            </a:extLst>
          </p:cNvPr>
          <p:cNvSpPr/>
          <p:nvPr/>
        </p:nvSpPr>
        <p:spPr>
          <a:xfrm>
            <a:off x="3043851" y="4901449"/>
            <a:ext cx="612475" cy="500332"/>
          </a:xfrm>
          <a:prstGeom prst="mathPl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lv-LV">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3ED48039-EA30-D344-DBA5-CC02B354921D}"/>
              </a:ext>
            </a:extLst>
          </p:cNvPr>
          <p:cNvSpPr txBox="1"/>
          <p:nvPr/>
        </p:nvSpPr>
        <p:spPr>
          <a:xfrm>
            <a:off x="1682151" y="3495965"/>
            <a:ext cx="3183147" cy="338554"/>
          </a:xfrm>
          <a:prstGeom prst="rect">
            <a:avLst/>
          </a:prstGeom>
          <a:noFill/>
        </p:spPr>
        <p:txBody>
          <a:bodyPr wrap="square" rtlCol="0">
            <a:spAutoFit/>
          </a:bodyPr>
          <a:lstStyle/>
          <a:p>
            <a:r>
              <a:rPr lang="lv-LV" sz="1600" dirty="0">
                <a:latin typeface="Times New Roman" panose="02020603050405020304" pitchFamily="18" charset="0"/>
                <a:cs typeface="Times New Roman" panose="02020603050405020304" pitchFamily="18" charset="0"/>
              </a:rPr>
              <a:t>Jauniešiem 15 – 20 gadiem</a:t>
            </a:r>
          </a:p>
        </p:txBody>
      </p:sp>
      <p:sp>
        <p:nvSpPr>
          <p:cNvPr id="8" name="TextBox 7">
            <a:extLst>
              <a:ext uri="{FF2B5EF4-FFF2-40B4-BE49-F238E27FC236}">
                <a16:creationId xmlns:a16="http://schemas.microsoft.com/office/drawing/2014/main" id="{07BC2264-647A-28E7-141D-90C58CD151A9}"/>
              </a:ext>
            </a:extLst>
          </p:cNvPr>
          <p:cNvSpPr txBox="1"/>
          <p:nvPr/>
        </p:nvSpPr>
        <p:spPr>
          <a:xfrm>
            <a:off x="7127021" y="3495965"/>
            <a:ext cx="3183147" cy="338554"/>
          </a:xfrm>
          <a:prstGeom prst="rect">
            <a:avLst/>
          </a:prstGeom>
          <a:noFill/>
        </p:spPr>
        <p:txBody>
          <a:bodyPr wrap="square" rtlCol="0">
            <a:spAutoFit/>
          </a:bodyPr>
          <a:lstStyle/>
          <a:p>
            <a:r>
              <a:rPr lang="lv-LV" sz="1600" dirty="0">
                <a:latin typeface="Times New Roman" panose="02020603050405020304" pitchFamily="18" charset="0"/>
                <a:cs typeface="Times New Roman" panose="02020603050405020304" pitchFamily="18" charset="0"/>
              </a:rPr>
              <a:t>Jauniešiem 13 – 15 gadiem</a:t>
            </a:r>
          </a:p>
        </p:txBody>
      </p:sp>
      <p:graphicFrame>
        <p:nvGraphicFramePr>
          <p:cNvPr id="11" name="Object 10">
            <a:extLst>
              <a:ext uri="{FF2B5EF4-FFF2-40B4-BE49-F238E27FC236}">
                <a16:creationId xmlns:a16="http://schemas.microsoft.com/office/drawing/2014/main" id="{5E5A569D-4C88-8EDC-C625-995A325F6A35}"/>
              </a:ext>
            </a:extLst>
          </p:cNvPr>
          <p:cNvGraphicFramePr>
            <a:graphicFrameLocks noChangeAspect="1"/>
          </p:cNvGraphicFramePr>
          <p:nvPr>
            <p:extLst>
              <p:ext uri="{D42A27DB-BD31-4B8C-83A1-F6EECF244321}">
                <p14:modId xmlns:p14="http://schemas.microsoft.com/office/powerpoint/2010/main" val="1876516483"/>
              </p:ext>
            </p:extLst>
          </p:nvPr>
        </p:nvGraphicFramePr>
        <p:xfrm>
          <a:off x="265861" y="287669"/>
          <a:ext cx="1141501" cy="1141501"/>
        </p:xfrm>
        <a:graphic>
          <a:graphicData uri="http://schemas.openxmlformats.org/presentationml/2006/ole">
            <mc:AlternateContent xmlns:mc="http://schemas.openxmlformats.org/markup-compatibility/2006">
              <mc:Choice xmlns:v="urn:schemas-microsoft-com:vml" Requires="v">
                <p:oleObj name="Acrobat Document" r:id="rId4" imgW="27260284" imgH="27260550" progId="Acrobat.Document.DC">
                  <p:embed/>
                </p:oleObj>
              </mc:Choice>
              <mc:Fallback>
                <p:oleObj name="Acrobat Document" r:id="rId4" imgW="27260284" imgH="27260550" progId="Acrobat.Document.DC">
                  <p:embed/>
                  <p:pic>
                    <p:nvPicPr>
                      <p:cNvPr id="11" name="Object 10">
                        <a:extLst>
                          <a:ext uri="{FF2B5EF4-FFF2-40B4-BE49-F238E27FC236}">
                            <a16:creationId xmlns:a16="http://schemas.microsoft.com/office/drawing/2014/main" id="{5E5A569D-4C88-8EDC-C625-995A325F6A35}"/>
                          </a:ext>
                        </a:extLst>
                      </p:cNvPr>
                      <p:cNvPicPr/>
                      <p:nvPr/>
                    </p:nvPicPr>
                    <p:blipFill>
                      <a:blip r:embed="rId5"/>
                      <a:stretch>
                        <a:fillRect/>
                      </a:stretch>
                    </p:blipFill>
                    <p:spPr>
                      <a:xfrm>
                        <a:off x="265861" y="287669"/>
                        <a:ext cx="1141501" cy="1141501"/>
                      </a:xfrm>
                      <a:prstGeom prst="rect">
                        <a:avLst/>
                      </a:prstGeom>
                    </p:spPr>
                  </p:pic>
                </p:oleObj>
              </mc:Fallback>
            </mc:AlternateContent>
          </a:graphicData>
        </a:graphic>
      </p:graphicFrame>
    </p:spTree>
    <p:extLst>
      <p:ext uri="{BB962C8B-B14F-4D97-AF65-F5344CB8AC3E}">
        <p14:creationId xmlns:p14="http://schemas.microsoft.com/office/powerpoint/2010/main" val="287952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5896-21E4-D2B2-BC5A-A59B0E475402}"/>
              </a:ext>
            </a:extLst>
          </p:cNvPr>
          <p:cNvSpPr>
            <a:spLocks noGrp="1"/>
          </p:cNvSpPr>
          <p:nvPr>
            <p:ph type="title"/>
          </p:nvPr>
        </p:nvSpPr>
        <p:spPr>
          <a:xfrm>
            <a:off x="1518249" y="365126"/>
            <a:ext cx="9835551" cy="654050"/>
          </a:xfrm>
        </p:spPr>
        <p:txBody>
          <a:bodyPr>
            <a:normAutofit/>
          </a:bodyPr>
          <a:lstStyle/>
          <a:p>
            <a:r>
              <a:rPr lang="lv-LV" sz="3200" b="1" dirty="0">
                <a:latin typeface="Times New Roman" panose="02020603050405020304" pitchFamily="18" charset="0"/>
                <a:cs typeface="Times New Roman" panose="02020603050405020304" pitchFamily="18" charset="0"/>
              </a:rPr>
              <a:t>Vecāku aptaujas rezultāti: 43 respondenti</a:t>
            </a:r>
          </a:p>
        </p:txBody>
      </p:sp>
      <p:graphicFrame>
        <p:nvGraphicFramePr>
          <p:cNvPr id="3" name="Object 2">
            <a:extLst>
              <a:ext uri="{FF2B5EF4-FFF2-40B4-BE49-F238E27FC236}">
                <a16:creationId xmlns:a16="http://schemas.microsoft.com/office/drawing/2014/main" id="{1C6900E6-5609-D578-C163-DA976E08449F}"/>
              </a:ext>
            </a:extLst>
          </p:cNvPr>
          <p:cNvGraphicFramePr>
            <a:graphicFrameLocks noChangeAspect="1"/>
          </p:cNvGraphicFramePr>
          <p:nvPr/>
        </p:nvGraphicFramePr>
        <p:xfrm>
          <a:off x="267449" y="203112"/>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3" name="Object 2">
                        <a:extLst>
                          <a:ext uri="{FF2B5EF4-FFF2-40B4-BE49-F238E27FC236}">
                            <a16:creationId xmlns:a16="http://schemas.microsoft.com/office/drawing/2014/main" id="{1C6900E6-5609-D578-C163-DA976E08449F}"/>
                          </a:ext>
                        </a:extLst>
                      </p:cNvPr>
                      <p:cNvPicPr/>
                      <p:nvPr/>
                    </p:nvPicPr>
                    <p:blipFill>
                      <a:blip r:embed="rId3"/>
                      <a:stretch>
                        <a:fillRect/>
                      </a:stretch>
                    </p:blipFill>
                    <p:spPr>
                      <a:xfrm>
                        <a:off x="267449" y="203112"/>
                        <a:ext cx="1141501" cy="1141501"/>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EEF9B551-32AA-AE1A-1231-561591C75844}"/>
              </a:ext>
            </a:extLst>
          </p:cNvPr>
          <p:cNvPicPr>
            <a:picLocks noChangeAspect="1"/>
          </p:cNvPicPr>
          <p:nvPr/>
        </p:nvPicPr>
        <p:blipFill>
          <a:blip r:embed="rId4"/>
          <a:srcRect l="1" r="583" b="32167"/>
          <a:stretch/>
        </p:blipFill>
        <p:spPr>
          <a:xfrm>
            <a:off x="386716" y="1480841"/>
            <a:ext cx="5499732" cy="3964673"/>
          </a:xfrm>
          <a:prstGeom prst="rect">
            <a:avLst/>
          </a:prstGeom>
        </p:spPr>
      </p:pic>
      <p:sp>
        <p:nvSpPr>
          <p:cNvPr id="4" name="TextBox 3">
            <a:extLst>
              <a:ext uri="{FF2B5EF4-FFF2-40B4-BE49-F238E27FC236}">
                <a16:creationId xmlns:a16="http://schemas.microsoft.com/office/drawing/2014/main" id="{AA2DA371-9D8A-3D17-C743-AB0D43AE243C}"/>
              </a:ext>
            </a:extLst>
          </p:cNvPr>
          <p:cNvSpPr txBox="1"/>
          <p:nvPr/>
        </p:nvSpPr>
        <p:spPr>
          <a:xfrm>
            <a:off x="1934556" y="1019176"/>
            <a:ext cx="1473609" cy="461665"/>
          </a:xfrm>
          <a:prstGeom prst="rect">
            <a:avLst/>
          </a:prstGeom>
          <a:noFill/>
        </p:spPr>
        <p:txBody>
          <a:bodyPr wrap="none" rtlCol="0">
            <a:spAutoFit/>
          </a:bodyPr>
          <a:lstStyle/>
          <a:p>
            <a:r>
              <a:rPr lang="lv-LV" sz="2400" b="1" dirty="0"/>
              <a:t>2023.gads</a:t>
            </a:r>
          </a:p>
        </p:txBody>
      </p:sp>
      <p:pic>
        <p:nvPicPr>
          <p:cNvPr id="7" name="Picture 6">
            <a:extLst>
              <a:ext uri="{FF2B5EF4-FFF2-40B4-BE49-F238E27FC236}">
                <a16:creationId xmlns:a16="http://schemas.microsoft.com/office/drawing/2014/main" id="{5B17ECC6-04D4-CD63-9302-98A973BE5D28}"/>
              </a:ext>
            </a:extLst>
          </p:cNvPr>
          <p:cNvPicPr>
            <a:picLocks noChangeAspect="1"/>
          </p:cNvPicPr>
          <p:nvPr/>
        </p:nvPicPr>
        <p:blipFill>
          <a:blip r:embed="rId5"/>
          <a:srcRect l="1907" r="3250" b="7225"/>
          <a:stretch/>
        </p:blipFill>
        <p:spPr>
          <a:xfrm>
            <a:off x="5991224" y="1362165"/>
            <a:ext cx="5276851" cy="2348083"/>
          </a:xfrm>
          <a:prstGeom prst="rect">
            <a:avLst/>
          </a:prstGeom>
        </p:spPr>
      </p:pic>
      <p:sp>
        <p:nvSpPr>
          <p:cNvPr id="8" name="TextBox 7">
            <a:extLst>
              <a:ext uri="{FF2B5EF4-FFF2-40B4-BE49-F238E27FC236}">
                <a16:creationId xmlns:a16="http://schemas.microsoft.com/office/drawing/2014/main" id="{EF641CCB-54CD-997D-4BEA-8825D860A3B8}"/>
              </a:ext>
            </a:extLst>
          </p:cNvPr>
          <p:cNvSpPr txBox="1"/>
          <p:nvPr/>
        </p:nvSpPr>
        <p:spPr>
          <a:xfrm>
            <a:off x="7449531" y="1019176"/>
            <a:ext cx="1473609" cy="461665"/>
          </a:xfrm>
          <a:prstGeom prst="rect">
            <a:avLst/>
          </a:prstGeom>
          <a:noFill/>
        </p:spPr>
        <p:txBody>
          <a:bodyPr wrap="none" rtlCol="0">
            <a:spAutoFit/>
          </a:bodyPr>
          <a:lstStyle/>
          <a:p>
            <a:r>
              <a:rPr lang="lv-LV" sz="2400" b="1" dirty="0"/>
              <a:t>2024.gads</a:t>
            </a:r>
          </a:p>
        </p:txBody>
      </p:sp>
      <p:pic>
        <p:nvPicPr>
          <p:cNvPr id="11" name="Picture 10">
            <a:extLst>
              <a:ext uri="{FF2B5EF4-FFF2-40B4-BE49-F238E27FC236}">
                <a16:creationId xmlns:a16="http://schemas.microsoft.com/office/drawing/2014/main" id="{F44A904A-2170-8746-7F3C-3108F87779D6}"/>
              </a:ext>
            </a:extLst>
          </p:cNvPr>
          <p:cNvPicPr>
            <a:picLocks noChangeAspect="1"/>
          </p:cNvPicPr>
          <p:nvPr/>
        </p:nvPicPr>
        <p:blipFill>
          <a:blip r:embed="rId6"/>
          <a:stretch>
            <a:fillRect/>
          </a:stretch>
        </p:blipFill>
        <p:spPr>
          <a:xfrm>
            <a:off x="5991223" y="3645391"/>
            <a:ext cx="5276851" cy="2193433"/>
          </a:xfrm>
          <a:prstGeom prst="rect">
            <a:avLst/>
          </a:prstGeom>
        </p:spPr>
      </p:pic>
      <p:sp>
        <p:nvSpPr>
          <p:cNvPr id="13" name="Title 1">
            <a:extLst>
              <a:ext uri="{FF2B5EF4-FFF2-40B4-BE49-F238E27FC236}">
                <a16:creationId xmlns:a16="http://schemas.microsoft.com/office/drawing/2014/main" id="{E098DCB1-399A-06CC-76A0-20587152D9F7}"/>
              </a:ext>
            </a:extLst>
          </p:cNvPr>
          <p:cNvSpPr txBox="1">
            <a:spLocks/>
          </p:cNvSpPr>
          <p:nvPr/>
        </p:nvSpPr>
        <p:spPr>
          <a:xfrm>
            <a:off x="267449" y="5735839"/>
            <a:ext cx="7012717" cy="1055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lv-LV" sz="2000" b="1" dirty="0">
                <a:latin typeface="Times New Roman" panose="02020603050405020304" pitchFamily="18" charset="0"/>
                <a:cs typeface="Times New Roman" panose="02020603050405020304" pitchFamily="18" charset="0"/>
              </a:rPr>
              <a:t>Notiek elektroniski, bet jāizvērtē pieteikšanās laiks! </a:t>
            </a:r>
          </a:p>
        </p:txBody>
      </p:sp>
    </p:spTree>
    <p:extLst>
      <p:ext uri="{BB962C8B-B14F-4D97-AF65-F5344CB8AC3E}">
        <p14:creationId xmlns:p14="http://schemas.microsoft.com/office/powerpoint/2010/main" val="313694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9A06158-99BD-8C22-65CF-A1D64D35D508}"/>
              </a:ext>
            </a:extLst>
          </p:cNvPr>
          <p:cNvPicPr>
            <a:picLocks noChangeAspect="1"/>
          </p:cNvPicPr>
          <p:nvPr/>
        </p:nvPicPr>
        <p:blipFill>
          <a:blip r:embed="rId2"/>
          <a:stretch>
            <a:fillRect/>
          </a:stretch>
        </p:blipFill>
        <p:spPr>
          <a:xfrm>
            <a:off x="458113" y="1076325"/>
            <a:ext cx="6104611" cy="4500859"/>
          </a:xfrm>
          <a:prstGeom prst="rect">
            <a:avLst/>
          </a:prstGeom>
        </p:spPr>
      </p:pic>
      <p:pic>
        <p:nvPicPr>
          <p:cNvPr id="4" name="Picture 3">
            <a:extLst>
              <a:ext uri="{FF2B5EF4-FFF2-40B4-BE49-F238E27FC236}">
                <a16:creationId xmlns:a16="http://schemas.microsoft.com/office/drawing/2014/main" id="{A1B65E3A-F069-8603-6882-13A8A5E76B00}"/>
              </a:ext>
            </a:extLst>
          </p:cNvPr>
          <p:cNvPicPr>
            <a:picLocks noChangeAspect="1"/>
          </p:cNvPicPr>
          <p:nvPr/>
        </p:nvPicPr>
        <p:blipFill>
          <a:blip r:embed="rId3"/>
          <a:stretch>
            <a:fillRect/>
          </a:stretch>
        </p:blipFill>
        <p:spPr>
          <a:xfrm>
            <a:off x="6096000" y="995088"/>
            <a:ext cx="5024935" cy="2086455"/>
          </a:xfrm>
          <a:prstGeom prst="rect">
            <a:avLst/>
          </a:prstGeom>
        </p:spPr>
      </p:pic>
      <p:sp>
        <p:nvSpPr>
          <p:cNvPr id="5" name="TextBox 4">
            <a:extLst>
              <a:ext uri="{FF2B5EF4-FFF2-40B4-BE49-F238E27FC236}">
                <a16:creationId xmlns:a16="http://schemas.microsoft.com/office/drawing/2014/main" id="{8F0CE3CA-FB78-735D-871F-D327CBDE0E16}"/>
              </a:ext>
            </a:extLst>
          </p:cNvPr>
          <p:cNvSpPr txBox="1"/>
          <p:nvPr/>
        </p:nvSpPr>
        <p:spPr>
          <a:xfrm>
            <a:off x="1803447" y="533423"/>
            <a:ext cx="1473609" cy="461665"/>
          </a:xfrm>
          <a:prstGeom prst="rect">
            <a:avLst/>
          </a:prstGeom>
          <a:noFill/>
        </p:spPr>
        <p:txBody>
          <a:bodyPr wrap="none" rtlCol="0">
            <a:spAutoFit/>
          </a:bodyPr>
          <a:lstStyle/>
          <a:p>
            <a:r>
              <a:rPr lang="lv-LV" sz="2400" b="1" dirty="0"/>
              <a:t>2023.gads</a:t>
            </a:r>
          </a:p>
        </p:txBody>
      </p:sp>
      <p:sp>
        <p:nvSpPr>
          <p:cNvPr id="6" name="TextBox 5">
            <a:extLst>
              <a:ext uri="{FF2B5EF4-FFF2-40B4-BE49-F238E27FC236}">
                <a16:creationId xmlns:a16="http://schemas.microsoft.com/office/drawing/2014/main" id="{56353461-0842-5D5C-C625-92CD15384446}"/>
              </a:ext>
            </a:extLst>
          </p:cNvPr>
          <p:cNvSpPr txBox="1"/>
          <p:nvPr/>
        </p:nvSpPr>
        <p:spPr>
          <a:xfrm>
            <a:off x="7516206" y="571523"/>
            <a:ext cx="1473609" cy="461665"/>
          </a:xfrm>
          <a:prstGeom prst="rect">
            <a:avLst/>
          </a:prstGeom>
          <a:noFill/>
        </p:spPr>
        <p:txBody>
          <a:bodyPr wrap="none" rtlCol="0">
            <a:spAutoFit/>
          </a:bodyPr>
          <a:lstStyle/>
          <a:p>
            <a:r>
              <a:rPr lang="lv-LV" sz="2400" b="1" dirty="0"/>
              <a:t>2024.gads</a:t>
            </a:r>
          </a:p>
        </p:txBody>
      </p:sp>
      <p:pic>
        <p:nvPicPr>
          <p:cNvPr id="8" name="Picture 7">
            <a:extLst>
              <a:ext uri="{FF2B5EF4-FFF2-40B4-BE49-F238E27FC236}">
                <a16:creationId xmlns:a16="http://schemas.microsoft.com/office/drawing/2014/main" id="{F84BA73B-2443-8A77-8127-1C44DF8E3381}"/>
              </a:ext>
            </a:extLst>
          </p:cNvPr>
          <p:cNvPicPr>
            <a:picLocks noChangeAspect="1"/>
          </p:cNvPicPr>
          <p:nvPr/>
        </p:nvPicPr>
        <p:blipFill>
          <a:blip r:embed="rId4"/>
          <a:stretch>
            <a:fillRect/>
          </a:stretch>
        </p:blipFill>
        <p:spPr>
          <a:xfrm>
            <a:off x="6096000" y="3081543"/>
            <a:ext cx="5317807" cy="2258247"/>
          </a:xfrm>
          <a:prstGeom prst="rect">
            <a:avLst/>
          </a:prstGeom>
        </p:spPr>
      </p:pic>
      <p:sp>
        <p:nvSpPr>
          <p:cNvPr id="9" name="Title 1">
            <a:extLst>
              <a:ext uri="{FF2B5EF4-FFF2-40B4-BE49-F238E27FC236}">
                <a16:creationId xmlns:a16="http://schemas.microsoft.com/office/drawing/2014/main" id="{EBB81E46-5D19-86DF-54DB-A739ED04FE80}"/>
              </a:ext>
            </a:extLst>
          </p:cNvPr>
          <p:cNvSpPr txBox="1">
            <a:spLocks/>
          </p:cNvSpPr>
          <p:nvPr/>
        </p:nvSpPr>
        <p:spPr>
          <a:xfrm>
            <a:off x="276225" y="5339790"/>
            <a:ext cx="11137582" cy="14516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lv-LV" sz="1800" b="1" dirty="0">
                <a:latin typeface="Times New Roman" panose="02020603050405020304" pitchFamily="18" charset="0"/>
                <a:cs typeface="Times New Roman" panose="02020603050405020304" pitchFamily="18" charset="0"/>
              </a:rPr>
              <a:t>Ievērojami lielākā daļa respondentu atbild, ka bērns projektā piedalās </a:t>
            </a:r>
            <a:r>
              <a:rPr lang="lv-LV" sz="1800" b="1" i="1" u="sng" dirty="0">
                <a:latin typeface="Times New Roman" panose="02020603050405020304" pitchFamily="18" charset="0"/>
                <a:cs typeface="Times New Roman" panose="02020603050405020304" pitchFamily="18" charset="0"/>
              </a:rPr>
              <a:t>pirmo</a:t>
            </a:r>
            <a:r>
              <a:rPr lang="lv-LV" sz="1800" b="1" dirty="0">
                <a:latin typeface="Times New Roman" panose="02020603050405020304" pitchFamily="18" charset="0"/>
                <a:cs typeface="Times New Roman" panose="02020603050405020304" pitchFamily="18" charset="0"/>
              </a:rPr>
              <a:t> gadu</a:t>
            </a:r>
          </a:p>
          <a:p>
            <a:pPr marL="342900" indent="-342900">
              <a:buFont typeface="Arial" panose="020B0604020202020204" pitchFamily="34" charset="0"/>
              <a:buChar char="•"/>
            </a:pPr>
            <a:r>
              <a:rPr lang="lv-LV" sz="1800" b="1" dirty="0">
                <a:latin typeface="Times New Roman" panose="02020603050405020304" pitchFamily="18" charset="0"/>
                <a:cs typeface="Times New Roman" panose="02020603050405020304" pitchFamily="18" charset="0"/>
              </a:rPr>
              <a:t>Būtiskākie avoti: Ādažu novada pašvaldības mājaslapa, sociālie tīkli, dzirdētais no draugiem/paziņām</a:t>
            </a:r>
          </a:p>
          <a:p>
            <a:pPr marL="342900" indent="-342900">
              <a:buFont typeface="Arial" panose="020B0604020202020204" pitchFamily="34" charset="0"/>
              <a:buChar char="•"/>
            </a:pPr>
            <a:r>
              <a:rPr lang="lv-LV" sz="1800" b="1" dirty="0">
                <a:latin typeface="Times New Roman" panose="02020603050405020304" pitchFamily="18" charset="0"/>
                <a:cs typeface="Times New Roman" panose="02020603050405020304" pitchFamily="18" charset="0"/>
              </a:rPr>
              <a:t>Parādās kā informācijas kanāls Ādažu novada jauniešu </a:t>
            </a:r>
            <a:r>
              <a:rPr lang="lv-LV" sz="1800" b="1" dirty="0" err="1">
                <a:latin typeface="Times New Roman" panose="02020603050405020304" pitchFamily="18" charset="0"/>
                <a:cs typeface="Times New Roman" panose="02020603050405020304" pitchFamily="18" charset="0"/>
              </a:rPr>
              <a:t>Instagram</a:t>
            </a:r>
            <a:r>
              <a:rPr lang="lv-LV" sz="1800" b="1" dirty="0">
                <a:latin typeface="Times New Roman" panose="02020603050405020304" pitchFamily="18" charset="0"/>
                <a:cs typeface="Times New Roman" panose="02020603050405020304" pitchFamily="18" charset="0"/>
              </a:rPr>
              <a:t> konts</a:t>
            </a:r>
          </a:p>
        </p:txBody>
      </p:sp>
    </p:spTree>
    <p:extLst>
      <p:ext uri="{BB962C8B-B14F-4D97-AF65-F5344CB8AC3E}">
        <p14:creationId xmlns:p14="http://schemas.microsoft.com/office/powerpoint/2010/main" val="196982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2033F9-33E8-F953-DDD1-8F91F0956788}"/>
              </a:ext>
            </a:extLst>
          </p:cNvPr>
          <p:cNvPicPr>
            <a:picLocks noChangeAspect="1"/>
          </p:cNvPicPr>
          <p:nvPr/>
        </p:nvPicPr>
        <p:blipFill>
          <a:blip r:embed="rId2"/>
          <a:stretch>
            <a:fillRect/>
          </a:stretch>
        </p:blipFill>
        <p:spPr>
          <a:xfrm>
            <a:off x="80391" y="717399"/>
            <a:ext cx="5834634" cy="4616601"/>
          </a:xfrm>
          <a:prstGeom prst="rect">
            <a:avLst/>
          </a:prstGeom>
        </p:spPr>
      </p:pic>
      <p:sp>
        <p:nvSpPr>
          <p:cNvPr id="2" name="TextBox 1">
            <a:extLst>
              <a:ext uri="{FF2B5EF4-FFF2-40B4-BE49-F238E27FC236}">
                <a16:creationId xmlns:a16="http://schemas.microsoft.com/office/drawing/2014/main" id="{4A8447B2-8EE9-300D-098A-C252B8E6FA67}"/>
              </a:ext>
            </a:extLst>
          </p:cNvPr>
          <p:cNvSpPr txBox="1"/>
          <p:nvPr/>
        </p:nvSpPr>
        <p:spPr>
          <a:xfrm>
            <a:off x="1908222" y="389147"/>
            <a:ext cx="1473609" cy="461665"/>
          </a:xfrm>
          <a:prstGeom prst="rect">
            <a:avLst/>
          </a:prstGeom>
          <a:noFill/>
        </p:spPr>
        <p:txBody>
          <a:bodyPr wrap="none" rtlCol="0">
            <a:spAutoFit/>
          </a:bodyPr>
          <a:lstStyle/>
          <a:p>
            <a:r>
              <a:rPr lang="lv-LV" sz="2400" b="1" dirty="0"/>
              <a:t>2023.gads</a:t>
            </a:r>
          </a:p>
        </p:txBody>
      </p:sp>
      <p:sp>
        <p:nvSpPr>
          <p:cNvPr id="4" name="TextBox 3">
            <a:extLst>
              <a:ext uri="{FF2B5EF4-FFF2-40B4-BE49-F238E27FC236}">
                <a16:creationId xmlns:a16="http://schemas.microsoft.com/office/drawing/2014/main" id="{DDEAC7DC-C4E3-9491-006E-94B1CAE95E1C}"/>
              </a:ext>
            </a:extLst>
          </p:cNvPr>
          <p:cNvSpPr txBox="1"/>
          <p:nvPr/>
        </p:nvSpPr>
        <p:spPr>
          <a:xfrm>
            <a:off x="7535256" y="389147"/>
            <a:ext cx="1473609" cy="461665"/>
          </a:xfrm>
          <a:prstGeom prst="rect">
            <a:avLst/>
          </a:prstGeom>
          <a:noFill/>
        </p:spPr>
        <p:txBody>
          <a:bodyPr wrap="none" rtlCol="0">
            <a:spAutoFit/>
          </a:bodyPr>
          <a:lstStyle/>
          <a:p>
            <a:r>
              <a:rPr lang="lv-LV" sz="2400" b="1" dirty="0"/>
              <a:t>2024.gads</a:t>
            </a:r>
          </a:p>
        </p:txBody>
      </p:sp>
      <p:pic>
        <p:nvPicPr>
          <p:cNvPr id="8" name="Picture 7">
            <a:extLst>
              <a:ext uri="{FF2B5EF4-FFF2-40B4-BE49-F238E27FC236}">
                <a16:creationId xmlns:a16="http://schemas.microsoft.com/office/drawing/2014/main" id="{C3D471FB-B7D0-168E-A419-84A907F0913A}"/>
              </a:ext>
            </a:extLst>
          </p:cNvPr>
          <p:cNvPicPr>
            <a:picLocks noChangeAspect="1"/>
          </p:cNvPicPr>
          <p:nvPr/>
        </p:nvPicPr>
        <p:blipFill>
          <a:blip r:embed="rId3"/>
          <a:srcRect r="1532" b="54965"/>
          <a:stretch/>
        </p:blipFill>
        <p:spPr>
          <a:xfrm>
            <a:off x="6096000" y="850812"/>
            <a:ext cx="5191259" cy="2349651"/>
          </a:xfrm>
          <a:prstGeom prst="rect">
            <a:avLst/>
          </a:prstGeom>
        </p:spPr>
      </p:pic>
      <p:pic>
        <p:nvPicPr>
          <p:cNvPr id="10" name="Picture 9">
            <a:extLst>
              <a:ext uri="{FF2B5EF4-FFF2-40B4-BE49-F238E27FC236}">
                <a16:creationId xmlns:a16="http://schemas.microsoft.com/office/drawing/2014/main" id="{FAD6BDA4-4EBC-E9A9-5C54-C2345AFAAF8F}"/>
              </a:ext>
            </a:extLst>
          </p:cNvPr>
          <p:cNvPicPr>
            <a:picLocks noChangeAspect="1"/>
          </p:cNvPicPr>
          <p:nvPr/>
        </p:nvPicPr>
        <p:blipFill>
          <a:blip r:embed="rId4"/>
          <a:stretch>
            <a:fillRect/>
          </a:stretch>
        </p:blipFill>
        <p:spPr>
          <a:xfrm>
            <a:off x="6010275" y="2977041"/>
            <a:ext cx="5575719" cy="2453317"/>
          </a:xfrm>
          <a:prstGeom prst="rect">
            <a:avLst/>
          </a:prstGeom>
        </p:spPr>
      </p:pic>
      <p:sp>
        <p:nvSpPr>
          <p:cNvPr id="11" name="Title 1">
            <a:extLst>
              <a:ext uri="{FF2B5EF4-FFF2-40B4-BE49-F238E27FC236}">
                <a16:creationId xmlns:a16="http://schemas.microsoft.com/office/drawing/2014/main" id="{02E7CFD0-DAAD-2AB1-A258-8FE471051A47}"/>
              </a:ext>
            </a:extLst>
          </p:cNvPr>
          <p:cNvSpPr txBox="1">
            <a:spLocks/>
          </p:cNvSpPr>
          <p:nvPr/>
        </p:nvSpPr>
        <p:spPr>
          <a:xfrm>
            <a:off x="276225" y="5520765"/>
            <a:ext cx="11137582" cy="14516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lv-LV" sz="1800" b="1" dirty="0">
                <a:latin typeface="Times New Roman" panose="02020603050405020304" pitchFamily="18" charset="0"/>
                <a:cs typeface="Times New Roman" panose="02020603050405020304" pitchFamily="18" charset="0"/>
              </a:rPr>
              <a:t>Ievērojamākais vairākums vecāki apmierināti ar darbu ko bērns darīja nodarbinātībā.  Vecāku motivācija pieteikt bērnu:</a:t>
            </a:r>
          </a:p>
          <a:p>
            <a:pPr marL="285750" indent="-285750">
              <a:buFont typeface="Wingdings" panose="05000000000000000000" pitchFamily="2" charset="2"/>
              <a:buChar char="ü"/>
            </a:pPr>
            <a:r>
              <a:rPr lang="lv-LV" sz="1600" b="1" dirty="0">
                <a:latin typeface="Times New Roman" panose="02020603050405020304" pitchFamily="18" charset="0"/>
                <a:cs typeface="Times New Roman" panose="02020603050405020304" pitchFamily="18" charset="0"/>
              </a:rPr>
              <a:t>bērns gribēja nopelnīt kabatas naudu</a:t>
            </a:r>
          </a:p>
          <a:p>
            <a:pPr marL="285750" indent="-285750">
              <a:buFont typeface="Wingdings" panose="05000000000000000000" pitchFamily="2" charset="2"/>
              <a:buChar char="ü"/>
            </a:pPr>
            <a:r>
              <a:rPr lang="lv-LV" sz="1600" b="1" dirty="0">
                <a:latin typeface="Times New Roman" panose="02020603050405020304" pitchFamily="18" charset="0"/>
                <a:cs typeface="Times New Roman" panose="02020603050405020304" pitchFamily="18" charset="0"/>
              </a:rPr>
              <a:t>vecāki  gribēja, lai bērns gūst pirmo darba pieredzi</a:t>
            </a:r>
          </a:p>
          <a:p>
            <a:endParaRPr lang="lv-LV"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639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3B83C2-6B97-E74A-0EAF-0B95F08D51EF}"/>
              </a:ext>
            </a:extLst>
          </p:cNvPr>
          <p:cNvPicPr>
            <a:picLocks noChangeAspect="1"/>
          </p:cNvPicPr>
          <p:nvPr/>
        </p:nvPicPr>
        <p:blipFill>
          <a:blip r:embed="rId2"/>
          <a:stretch>
            <a:fillRect/>
          </a:stretch>
        </p:blipFill>
        <p:spPr>
          <a:xfrm>
            <a:off x="1040513" y="910641"/>
            <a:ext cx="5055487" cy="5036717"/>
          </a:xfrm>
          <a:prstGeom prst="rect">
            <a:avLst/>
          </a:prstGeom>
        </p:spPr>
      </p:pic>
      <p:sp>
        <p:nvSpPr>
          <p:cNvPr id="4" name="TextBox 3">
            <a:extLst>
              <a:ext uri="{FF2B5EF4-FFF2-40B4-BE49-F238E27FC236}">
                <a16:creationId xmlns:a16="http://schemas.microsoft.com/office/drawing/2014/main" id="{ACE8510D-ACD3-85C3-CF6E-83984F8DCB13}"/>
              </a:ext>
            </a:extLst>
          </p:cNvPr>
          <p:cNvSpPr txBox="1"/>
          <p:nvPr/>
        </p:nvSpPr>
        <p:spPr>
          <a:xfrm>
            <a:off x="7685082" y="378813"/>
            <a:ext cx="1473609" cy="461665"/>
          </a:xfrm>
          <a:prstGeom prst="rect">
            <a:avLst/>
          </a:prstGeom>
          <a:noFill/>
        </p:spPr>
        <p:txBody>
          <a:bodyPr wrap="none" rtlCol="0">
            <a:spAutoFit/>
          </a:bodyPr>
          <a:lstStyle/>
          <a:p>
            <a:r>
              <a:rPr lang="lv-LV" sz="2400" b="1" dirty="0"/>
              <a:t>2024.gads</a:t>
            </a:r>
          </a:p>
        </p:txBody>
      </p:sp>
      <p:sp>
        <p:nvSpPr>
          <p:cNvPr id="5" name="TextBox 4">
            <a:extLst>
              <a:ext uri="{FF2B5EF4-FFF2-40B4-BE49-F238E27FC236}">
                <a16:creationId xmlns:a16="http://schemas.microsoft.com/office/drawing/2014/main" id="{652A0518-DB25-8688-297E-4703F5E00938}"/>
              </a:ext>
            </a:extLst>
          </p:cNvPr>
          <p:cNvSpPr txBox="1"/>
          <p:nvPr/>
        </p:nvSpPr>
        <p:spPr>
          <a:xfrm>
            <a:off x="2296506" y="378813"/>
            <a:ext cx="1473609" cy="461665"/>
          </a:xfrm>
          <a:prstGeom prst="rect">
            <a:avLst/>
          </a:prstGeom>
          <a:noFill/>
        </p:spPr>
        <p:txBody>
          <a:bodyPr wrap="none" rtlCol="0">
            <a:spAutoFit/>
          </a:bodyPr>
          <a:lstStyle/>
          <a:p>
            <a:r>
              <a:rPr lang="lv-LV" sz="2400" b="1" dirty="0"/>
              <a:t>2023.gads</a:t>
            </a:r>
          </a:p>
        </p:txBody>
      </p:sp>
      <p:pic>
        <p:nvPicPr>
          <p:cNvPr id="7" name="Picture 6">
            <a:extLst>
              <a:ext uri="{FF2B5EF4-FFF2-40B4-BE49-F238E27FC236}">
                <a16:creationId xmlns:a16="http://schemas.microsoft.com/office/drawing/2014/main" id="{18ACF93C-C386-1D14-0C89-EF4785856F86}"/>
              </a:ext>
            </a:extLst>
          </p:cNvPr>
          <p:cNvPicPr>
            <a:picLocks noChangeAspect="1"/>
          </p:cNvPicPr>
          <p:nvPr/>
        </p:nvPicPr>
        <p:blipFill>
          <a:blip r:embed="rId3"/>
          <a:stretch>
            <a:fillRect/>
          </a:stretch>
        </p:blipFill>
        <p:spPr>
          <a:xfrm>
            <a:off x="6189222" y="840478"/>
            <a:ext cx="5336027" cy="2956554"/>
          </a:xfrm>
          <a:prstGeom prst="rect">
            <a:avLst/>
          </a:prstGeom>
        </p:spPr>
      </p:pic>
      <p:pic>
        <p:nvPicPr>
          <p:cNvPr id="9" name="Picture 8">
            <a:extLst>
              <a:ext uri="{FF2B5EF4-FFF2-40B4-BE49-F238E27FC236}">
                <a16:creationId xmlns:a16="http://schemas.microsoft.com/office/drawing/2014/main" id="{E86087CD-6C27-FA79-1134-175C103F1C37}"/>
              </a:ext>
            </a:extLst>
          </p:cNvPr>
          <p:cNvPicPr>
            <a:picLocks noChangeAspect="1"/>
          </p:cNvPicPr>
          <p:nvPr/>
        </p:nvPicPr>
        <p:blipFill>
          <a:blip r:embed="rId4"/>
          <a:stretch>
            <a:fillRect/>
          </a:stretch>
        </p:blipFill>
        <p:spPr>
          <a:xfrm>
            <a:off x="6329809" y="3797032"/>
            <a:ext cx="4821678" cy="2443175"/>
          </a:xfrm>
          <a:prstGeom prst="rect">
            <a:avLst/>
          </a:prstGeom>
        </p:spPr>
      </p:pic>
    </p:spTree>
    <p:extLst>
      <p:ext uri="{BB962C8B-B14F-4D97-AF65-F5344CB8AC3E}">
        <p14:creationId xmlns:p14="http://schemas.microsoft.com/office/powerpoint/2010/main" val="327644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91E1-02A4-7BA7-A951-029BC46CD44F}"/>
              </a:ext>
            </a:extLst>
          </p:cNvPr>
          <p:cNvSpPr>
            <a:spLocks noGrp="1"/>
          </p:cNvSpPr>
          <p:nvPr>
            <p:ph type="title"/>
          </p:nvPr>
        </p:nvSpPr>
        <p:spPr>
          <a:xfrm>
            <a:off x="1476374" y="365125"/>
            <a:ext cx="9877425" cy="1325563"/>
          </a:xfrm>
        </p:spPr>
        <p:txBody>
          <a:bodyPr>
            <a:normAutofit/>
          </a:bodyPr>
          <a:lstStyle/>
          <a:p>
            <a:r>
              <a:rPr lang="lv-LV" sz="3200" b="1" dirty="0">
                <a:latin typeface="Times New Roman" panose="02020603050405020304" pitchFamily="18" charset="0"/>
                <a:cs typeface="Times New Roman" panose="02020603050405020304" pitchFamily="18" charset="0"/>
              </a:rPr>
              <a:t>Komentāri, ieteikumi!</a:t>
            </a:r>
          </a:p>
        </p:txBody>
      </p:sp>
      <p:graphicFrame>
        <p:nvGraphicFramePr>
          <p:cNvPr id="3" name="Object 2">
            <a:extLst>
              <a:ext uri="{FF2B5EF4-FFF2-40B4-BE49-F238E27FC236}">
                <a16:creationId xmlns:a16="http://schemas.microsoft.com/office/drawing/2014/main" id="{95353931-8C57-3375-4E18-96ECF90BEF8F}"/>
              </a:ext>
            </a:extLst>
          </p:cNvPr>
          <p:cNvGraphicFramePr>
            <a:graphicFrameLocks noChangeAspect="1"/>
          </p:cNvGraphicFramePr>
          <p:nvPr/>
        </p:nvGraphicFramePr>
        <p:xfrm>
          <a:off x="267449" y="203112"/>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3" name="Object 2">
                        <a:extLst>
                          <a:ext uri="{FF2B5EF4-FFF2-40B4-BE49-F238E27FC236}">
                            <a16:creationId xmlns:a16="http://schemas.microsoft.com/office/drawing/2014/main" id="{95353931-8C57-3375-4E18-96ECF90BEF8F}"/>
                          </a:ext>
                        </a:extLst>
                      </p:cNvPr>
                      <p:cNvPicPr/>
                      <p:nvPr/>
                    </p:nvPicPr>
                    <p:blipFill>
                      <a:blip r:embed="rId3"/>
                      <a:stretch>
                        <a:fillRect/>
                      </a:stretch>
                    </p:blipFill>
                    <p:spPr>
                      <a:xfrm>
                        <a:off x="267449" y="203112"/>
                        <a:ext cx="1141501" cy="114150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368406C-C3B4-2A9E-381A-533C10CDFF39}"/>
              </a:ext>
            </a:extLst>
          </p:cNvPr>
          <p:cNvSpPr txBox="1"/>
          <p:nvPr/>
        </p:nvSpPr>
        <p:spPr>
          <a:xfrm>
            <a:off x="5933325" y="130385"/>
            <a:ext cx="2171700" cy="584775"/>
          </a:xfrm>
          <a:prstGeom prst="rect">
            <a:avLst/>
          </a:prstGeom>
          <a:noFill/>
        </p:spPr>
        <p:txBody>
          <a:bodyPr wrap="square" rtlCol="0">
            <a:spAutoFit/>
          </a:bodyPr>
          <a:lstStyle/>
          <a:p>
            <a:pPr marL="285750" indent="-285750">
              <a:buFont typeface="Arial" panose="020B0604020202020204" pitchFamily="34" charset="0"/>
              <a:buChar char="•"/>
            </a:pPr>
            <a:r>
              <a:rPr lang="lv-LV" sz="1600" b="0" i="0" dirty="0">
                <a:solidFill>
                  <a:srgbClr val="202124"/>
                </a:solidFill>
                <a:effectLst/>
              </a:rPr>
              <a:t>Paldies </a:t>
            </a:r>
            <a:r>
              <a:rPr lang="lv-LV" sz="1600" b="0" i="0" dirty="0">
                <a:solidFill>
                  <a:schemeClr val="accent6">
                    <a:lumMod val="75000"/>
                  </a:schemeClr>
                </a:solidFill>
                <a:effectLst/>
              </a:rPr>
              <a:t>par iespēju</a:t>
            </a:r>
            <a:r>
              <a:rPr lang="lv-LV" sz="1600" b="0" i="0" dirty="0">
                <a:solidFill>
                  <a:srgbClr val="202124"/>
                </a:solidFill>
                <a:effectLst/>
              </a:rPr>
              <a:t>! :)</a:t>
            </a:r>
            <a:endParaRPr lang="lv-LV" sz="1600" dirty="0"/>
          </a:p>
        </p:txBody>
      </p:sp>
      <p:sp>
        <p:nvSpPr>
          <p:cNvPr id="8" name="TextBox 7">
            <a:extLst>
              <a:ext uri="{FF2B5EF4-FFF2-40B4-BE49-F238E27FC236}">
                <a16:creationId xmlns:a16="http://schemas.microsoft.com/office/drawing/2014/main" id="{9351E477-BFBC-CF16-844A-8A417AA56F2D}"/>
              </a:ext>
            </a:extLst>
          </p:cNvPr>
          <p:cNvSpPr txBox="1"/>
          <p:nvPr/>
        </p:nvSpPr>
        <p:spPr>
          <a:xfrm>
            <a:off x="2114550" y="1314322"/>
            <a:ext cx="2171700" cy="338554"/>
          </a:xfrm>
          <a:prstGeom prst="rect">
            <a:avLst/>
          </a:prstGeom>
          <a:noFill/>
        </p:spPr>
        <p:txBody>
          <a:bodyPr wrap="square" rtlCol="0">
            <a:spAutoFit/>
          </a:bodyPr>
          <a:lstStyle/>
          <a:p>
            <a:pPr marL="285750" indent="-285750">
              <a:buFont typeface="Arial" panose="020B0604020202020204" pitchFamily="34" charset="0"/>
              <a:buChar char="•"/>
            </a:pPr>
            <a:r>
              <a:rPr lang="lv-LV" sz="1600" b="0" i="0" dirty="0">
                <a:solidFill>
                  <a:srgbClr val="202124"/>
                </a:solidFill>
                <a:effectLst/>
              </a:rPr>
              <a:t>Ļoti </a:t>
            </a:r>
            <a:r>
              <a:rPr lang="lv-LV" sz="1600" b="0" i="0" dirty="0">
                <a:solidFill>
                  <a:schemeClr val="accent6">
                    <a:lumMod val="75000"/>
                  </a:schemeClr>
                </a:solidFill>
                <a:effectLst/>
              </a:rPr>
              <a:t>vērtīgs</a:t>
            </a:r>
            <a:r>
              <a:rPr lang="lv-LV" sz="1600" b="0" i="0" dirty="0">
                <a:solidFill>
                  <a:srgbClr val="202124"/>
                </a:solidFill>
                <a:effectLst/>
              </a:rPr>
              <a:t> projekts</a:t>
            </a:r>
            <a:endParaRPr lang="lv-LV" sz="1600" dirty="0"/>
          </a:p>
        </p:txBody>
      </p:sp>
      <p:sp>
        <p:nvSpPr>
          <p:cNvPr id="9" name="TextBox 8">
            <a:extLst>
              <a:ext uri="{FF2B5EF4-FFF2-40B4-BE49-F238E27FC236}">
                <a16:creationId xmlns:a16="http://schemas.microsoft.com/office/drawing/2014/main" id="{17B2CE11-29E4-BC39-F9B4-626205165756}"/>
              </a:ext>
            </a:extLst>
          </p:cNvPr>
          <p:cNvSpPr txBox="1"/>
          <p:nvPr/>
        </p:nvSpPr>
        <p:spPr>
          <a:xfrm>
            <a:off x="5933325" y="801713"/>
            <a:ext cx="2476501" cy="830997"/>
          </a:xfrm>
          <a:prstGeom prst="rect">
            <a:avLst/>
          </a:prstGeom>
          <a:noFill/>
        </p:spPr>
        <p:txBody>
          <a:bodyPr wrap="square" rtlCol="0">
            <a:spAutoFit/>
          </a:bodyPr>
          <a:lstStyle/>
          <a:p>
            <a:pPr marL="285750" indent="-285750">
              <a:buFont typeface="Arial" panose="020B0604020202020204" pitchFamily="34" charset="0"/>
              <a:buChar char="•"/>
            </a:pPr>
            <a:r>
              <a:rPr lang="lv-LV" sz="1600" b="0" i="0" dirty="0">
                <a:solidFill>
                  <a:srgbClr val="202124"/>
                </a:solidFill>
                <a:effectLst/>
              </a:rPr>
              <a:t>Vēlams izveidot visiem </a:t>
            </a:r>
            <a:r>
              <a:rPr lang="lv-LV" sz="1600" b="0" i="0" dirty="0">
                <a:solidFill>
                  <a:schemeClr val="accent6">
                    <a:lumMod val="75000"/>
                  </a:schemeClr>
                </a:solidFill>
                <a:effectLst/>
              </a:rPr>
              <a:t>pieejamu pieteikšanās </a:t>
            </a:r>
            <a:r>
              <a:rPr lang="lv-LV" sz="1600" b="0" i="0" dirty="0">
                <a:solidFill>
                  <a:srgbClr val="202124"/>
                </a:solidFill>
                <a:effectLst/>
              </a:rPr>
              <a:t>iespēju</a:t>
            </a:r>
            <a:endParaRPr lang="lv-LV" sz="1600" dirty="0"/>
          </a:p>
        </p:txBody>
      </p:sp>
      <p:sp>
        <p:nvSpPr>
          <p:cNvPr id="10" name="TextBox 9">
            <a:extLst>
              <a:ext uri="{FF2B5EF4-FFF2-40B4-BE49-F238E27FC236}">
                <a16:creationId xmlns:a16="http://schemas.microsoft.com/office/drawing/2014/main" id="{BCF084A6-81D7-6C90-3B76-323D9FBDF9F8}"/>
              </a:ext>
            </a:extLst>
          </p:cNvPr>
          <p:cNvSpPr txBox="1"/>
          <p:nvPr/>
        </p:nvSpPr>
        <p:spPr>
          <a:xfrm>
            <a:off x="3425493" y="1719263"/>
            <a:ext cx="3381375" cy="1077218"/>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Gribējās laicīgāk zināt </a:t>
            </a:r>
            <a:r>
              <a:rPr lang="lv-LV" sz="1600" b="0" i="0" dirty="0">
                <a:solidFill>
                  <a:schemeClr val="accent6">
                    <a:lumMod val="75000"/>
                  </a:schemeClr>
                </a:solidFill>
                <a:effectLst/>
              </a:rPr>
              <a:t>kur tieši būs jāstrādā</a:t>
            </a:r>
            <a:r>
              <a:rPr lang="lv-LV" sz="1600" b="0" i="0" dirty="0">
                <a:solidFill>
                  <a:srgbClr val="202124"/>
                </a:solidFill>
                <a:effectLst/>
              </a:rPr>
              <a:t>. Bija liela neziņa, kam vispār gatavoties, jo mums tā bija pirmā šāda pieredze</a:t>
            </a:r>
            <a:endParaRPr lang="lv-LV" sz="1600" dirty="0"/>
          </a:p>
        </p:txBody>
      </p:sp>
      <p:sp>
        <p:nvSpPr>
          <p:cNvPr id="11" name="TextBox 10">
            <a:extLst>
              <a:ext uri="{FF2B5EF4-FFF2-40B4-BE49-F238E27FC236}">
                <a16:creationId xmlns:a16="http://schemas.microsoft.com/office/drawing/2014/main" id="{BEB1E5E0-1E52-CF07-421F-06828E372525}"/>
              </a:ext>
            </a:extLst>
          </p:cNvPr>
          <p:cNvSpPr txBox="1"/>
          <p:nvPr/>
        </p:nvSpPr>
        <p:spPr>
          <a:xfrm>
            <a:off x="165188" y="1690688"/>
            <a:ext cx="2771775" cy="1569660"/>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Paldies par doto iespēju. Ieteikums, nelikt darīt pēc kārtas vairākas dienas vienu un to pašu </a:t>
            </a:r>
            <a:r>
              <a:rPr lang="lv-LV" sz="1600" b="0" i="0" dirty="0">
                <a:solidFill>
                  <a:schemeClr val="accent6">
                    <a:lumMod val="75000"/>
                  </a:schemeClr>
                </a:solidFill>
                <a:effectLst/>
              </a:rPr>
              <a:t>vienveidīgo darbu,</a:t>
            </a:r>
            <a:r>
              <a:rPr lang="lv-LV" sz="1600" b="0" i="0" dirty="0">
                <a:solidFill>
                  <a:srgbClr val="202124"/>
                </a:solidFill>
                <a:effectLst/>
              </a:rPr>
              <a:t> piem. griezt dzīvžogu nedēļu</a:t>
            </a:r>
            <a:endParaRPr lang="lv-LV" sz="1600" dirty="0"/>
          </a:p>
        </p:txBody>
      </p:sp>
      <p:sp>
        <p:nvSpPr>
          <p:cNvPr id="12" name="TextBox 11">
            <a:extLst>
              <a:ext uri="{FF2B5EF4-FFF2-40B4-BE49-F238E27FC236}">
                <a16:creationId xmlns:a16="http://schemas.microsoft.com/office/drawing/2014/main" id="{F75BD657-F4CB-A82D-E9D3-87914D68CD8A}"/>
              </a:ext>
            </a:extLst>
          </p:cNvPr>
          <p:cNvSpPr txBox="1"/>
          <p:nvPr/>
        </p:nvSpPr>
        <p:spPr>
          <a:xfrm>
            <a:off x="8267700" y="203112"/>
            <a:ext cx="3677398" cy="2062103"/>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Veicamie darba </a:t>
            </a:r>
            <a:r>
              <a:rPr lang="lv-LV" sz="1600" b="0" i="0" dirty="0">
                <a:solidFill>
                  <a:schemeClr val="accent6">
                    <a:lumMod val="75000"/>
                  </a:schemeClr>
                </a:solidFill>
                <a:effectLst/>
              </a:rPr>
              <a:t>uzdevumi</a:t>
            </a:r>
            <a:r>
              <a:rPr lang="lv-LV" sz="1600" b="0" i="0" dirty="0">
                <a:solidFill>
                  <a:srgbClr val="202124"/>
                </a:solidFill>
                <a:effectLst/>
              </a:rPr>
              <a:t> bija mazliet </a:t>
            </a:r>
            <a:r>
              <a:rPr lang="lv-LV" sz="1600" b="0" i="0" dirty="0">
                <a:solidFill>
                  <a:schemeClr val="accent6">
                    <a:lumMod val="75000"/>
                  </a:schemeClr>
                </a:solidFill>
                <a:effectLst/>
              </a:rPr>
              <a:t>haotiski sagatavoti</a:t>
            </a:r>
            <a:r>
              <a:rPr lang="lv-LV" sz="1600" b="0" i="0" dirty="0">
                <a:solidFill>
                  <a:srgbClr val="202124"/>
                </a:solidFill>
                <a:effectLst/>
              </a:rPr>
              <a:t>. Prasījās, lai veicamie uzdevumi būtu iepriekš izdomāti un skolēniem būtu motivācija tos paveikt rūpīgi un saprātīgā laika termiņā (ne sasteigt, ne vilkt garumā). </a:t>
            </a:r>
            <a:r>
              <a:rPr lang="lv-LV" sz="1600" b="0" i="0" dirty="0">
                <a:solidFill>
                  <a:schemeClr val="accent6">
                    <a:lumMod val="75000"/>
                  </a:schemeClr>
                </a:solidFill>
                <a:effectLst/>
              </a:rPr>
              <a:t>Iespēja</a:t>
            </a:r>
            <a:r>
              <a:rPr lang="lv-LV" sz="1600" b="0" i="0" dirty="0">
                <a:solidFill>
                  <a:srgbClr val="202124"/>
                </a:solidFill>
                <a:effectLst/>
              </a:rPr>
              <a:t> noteikti </a:t>
            </a:r>
            <a:r>
              <a:rPr lang="lv-LV" sz="1600" b="0" i="0" dirty="0">
                <a:solidFill>
                  <a:schemeClr val="accent6">
                    <a:lumMod val="75000"/>
                  </a:schemeClr>
                </a:solidFill>
                <a:effectLst/>
              </a:rPr>
              <a:t>lieliska</a:t>
            </a:r>
            <a:r>
              <a:rPr lang="lv-LV" sz="1600" b="0" i="0" dirty="0">
                <a:solidFill>
                  <a:srgbClr val="202124"/>
                </a:solidFill>
                <a:effectLst/>
              </a:rPr>
              <a:t> un lūdzu šo praksi turpināt. Paldies!</a:t>
            </a:r>
            <a:endParaRPr lang="lv-LV" sz="1600" dirty="0"/>
          </a:p>
        </p:txBody>
      </p:sp>
      <p:sp>
        <p:nvSpPr>
          <p:cNvPr id="13" name="TextBox 12">
            <a:extLst>
              <a:ext uri="{FF2B5EF4-FFF2-40B4-BE49-F238E27FC236}">
                <a16:creationId xmlns:a16="http://schemas.microsoft.com/office/drawing/2014/main" id="{89236CB1-30D1-1E8C-8B85-85253CC62BC1}"/>
              </a:ext>
            </a:extLst>
          </p:cNvPr>
          <p:cNvSpPr txBox="1"/>
          <p:nvPr/>
        </p:nvSpPr>
        <p:spPr>
          <a:xfrm>
            <a:off x="653718" y="3304888"/>
            <a:ext cx="2771775" cy="1323439"/>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Domāju, mans bērns (un citi) būtu gatavs pastrādāt </a:t>
            </a:r>
            <a:r>
              <a:rPr lang="lv-LV" sz="1600" b="0" i="0" dirty="0">
                <a:solidFill>
                  <a:schemeClr val="accent6">
                    <a:lumMod val="75000"/>
                  </a:schemeClr>
                </a:solidFill>
                <a:effectLst/>
              </a:rPr>
              <a:t>vēl kādu periodu</a:t>
            </a:r>
            <a:r>
              <a:rPr lang="lv-LV" sz="1600" b="0" i="0" dirty="0">
                <a:solidFill>
                  <a:srgbClr val="202124"/>
                </a:solidFill>
                <a:effectLst/>
              </a:rPr>
              <a:t> to bērnu vietā, kas neierodas. Bet iniciatīva burvīga - paldies</a:t>
            </a:r>
            <a:endParaRPr lang="lv-LV" sz="1600" dirty="0"/>
          </a:p>
        </p:txBody>
      </p:sp>
      <p:sp>
        <p:nvSpPr>
          <p:cNvPr id="14" name="TextBox 13">
            <a:extLst>
              <a:ext uri="{FF2B5EF4-FFF2-40B4-BE49-F238E27FC236}">
                <a16:creationId xmlns:a16="http://schemas.microsoft.com/office/drawing/2014/main" id="{C52D7E0F-97D0-F3E8-F568-42CC4C8891EC}"/>
              </a:ext>
            </a:extLst>
          </p:cNvPr>
          <p:cNvSpPr txBox="1"/>
          <p:nvPr/>
        </p:nvSpPr>
        <p:spPr>
          <a:xfrm>
            <a:off x="6096000" y="4573735"/>
            <a:ext cx="5849098" cy="2062103"/>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Kopumā viss apmierināja, vienīgi rūpīgi jāizvērtē, </a:t>
            </a:r>
            <a:r>
              <a:rPr lang="lv-LV" sz="1600" b="0" i="0" dirty="0">
                <a:solidFill>
                  <a:schemeClr val="accent6">
                    <a:lumMod val="75000"/>
                  </a:schemeClr>
                </a:solidFill>
                <a:effectLst/>
              </a:rPr>
              <a:t>cik bīstamus darbus var uzticēt bērniem</a:t>
            </a:r>
            <a:r>
              <a:rPr lang="lv-LV" sz="1600" b="0" i="0" dirty="0">
                <a:solidFill>
                  <a:srgbClr val="202124"/>
                </a:solidFill>
                <a:effectLst/>
              </a:rPr>
              <a:t>. Dēlam gadījās trauma - iegriezums ar stiklu (bija jāpārvieto no </a:t>
            </a:r>
            <a:r>
              <a:rPr lang="lv-LV" sz="1600" b="0" i="0" dirty="0" err="1">
                <a:solidFill>
                  <a:srgbClr val="202124"/>
                </a:solidFill>
                <a:effectLst/>
              </a:rPr>
              <a:t>bd</a:t>
            </a:r>
            <a:r>
              <a:rPr lang="lv-LV" sz="1600" b="0" i="0" dirty="0">
                <a:solidFill>
                  <a:srgbClr val="202124"/>
                </a:solidFill>
                <a:effectLst/>
              </a:rPr>
              <a:t> pagraba, cik sapratu no dēla), kur bērnudārza māsiņa veica apsiešanu, bet pēc tam bērnu slimnīcā nācās tomēr likt šuvi uz kājas. Darbam tas netraucēja, bet nepatīkami. Lielu lomu spēlētu arī pareiza apģērba izvēle, ja būtu zināms iepriekš aptuveni, </a:t>
            </a:r>
            <a:r>
              <a:rPr lang="lv-LV" sz="1600" b="0" i="0" dirty="0">
                <a:solidFill>
                  <a:schemeClr val="accent6">
                    <a:lumMod val="75000"/>
                  </a:schemeClr>
                </a:solidFill>
                <a:effectLst/>
              </a:rPr>
              <a:t>kādi darbiņi būs veicami</a:t>
            </a:r>
            <a:r>
              <a:rPr lang="lv-LV" sz="1600" b="0" i="0" dirty="0">
                <a:solidFill>
                  <a:srgbClr val="202124"/>
                </a:solidFill>
                <a:effectLst/>
              </a:rPr>
              <a:t>. Kopumā projekts ir ļoti noderīgs un bērnam patika par spīti traumai.</a:t>
            </a:r>
            <a:endParaRPr lang="lv-LV" sz="1600" dirty="0"/>
          </a:p>
        </p:txBody>
      </p:sp>
      <p:sp>
        <p:nvSpPr>
          <p:cNvPr id="15" name="TextBox 14">
            <a:extLst>
              <a:ext uri="{FF2B5EF4-FFF2-40B4-BE49-F238E27FC236}">
                <a16:creationId xmlns:a16="http://schemas.microsoft.com/office/drawing/2014/main" id="{2BE46901-4675-1807-021B-64D768CB5151}"/>
              </a:ext>
            </a:extLst>
          </p:cNvPr>
          <p:cNvSpPr txBox="1"/>
          <p:nvPr/>
        </p:nvSpPr>
        <p:spPr>
          <a:xfrm>
            <a:off x="4058397" y="2864012"/>
            <a:ext cx="3381375" cy="338554"/>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chemeClr val="accent6">
                    <a:lumMod val="75000"/>
                  </a:schemeClr>
                </a:solidFill>
                <a:effectLst/>
              </a:rPr>
              <a:t>Paldies par šo iespēju</a:t>
            </a:r>
            <a:endParaRPr lang="lv-LV" sz="1600" dirty="0">
              <a:solidFill>
                <a:schemeClr val="accent6">
                  <a:lumMod val="75000"/>
                </a:schemeClr>
              </a:solidFill>
            </a:endParaRPr>
          </a:p>
        </p:txBody>
      </p:sp>
      <p:sp>
        <p:nvSpPr>
          <p:cNvPr id="16" name="TextBox 15">
            <a:extLst>
              <a:ext uri="{FF2B5EF4-FFF2-40B4-BE49-F238E27FC236}">
                <a16:creationId xmlns:a16="http://schemas.microsoft.com/office/drawing/2014/main" id="{FF8C45DC-EDED-5B96-BF7C-6E808F318202}"/>
              </a:ext>
            </a:extLst>
          </p:cNvPr>
          <p:cNvSpPr txBox="1"/>
          <p:nvPr/>
        </p:nvSpPr>
        <p:spPr>
          <a:xfrm>
            <a:off x="6366711" y="2502023"/>
            <a:ext cx="5578387" cy="1815882"/>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chemeClr val="accent6">
                    <a:lumMod val="75000"/>
                  </a:schemeClr>
                </a:solidFill>
                <a:effectLst/>
              </a:rPr>
              <a:t>Pārskatīt pieteikšanās kārtību</a:t>
            </a:r>
            <a:r>
              <a:rPr lang="lv-LV" sz="1600" b="0" i="0" dirty="0">
                <a:solidFill>
                  <a:srgbClr val="202124"/>
                </a:solidFill>
                <a:effectLst/>
              </a:rPr>
              <a:t>. Jo aizpildot pieteikšanos anketu (1 min laikā),visas vietas jau bija aizņemtas. Sajūta, ka aizmuguriski tur </a:t>
            </a:r>
            <a:r>
              <a:rPr lang="lv-LV" sz="1600" b="0" i="0" dirty="0">
                <a:solidFill>
                  <a:schemeClr val="accent6">
                    <a:lumMod val="75000"/>
                  </a:schemeClr>
                </a:solidFill>
                <a:effectLst/>
              </a:rPr>
              <a:t>viss jau ir izplānots</a:t>
            </a:r>
            <a:r>
              <a:rPr lang="lv-LV" sz="1600" b="0" i="0" dirty="0">
                <a:solidFill>
                  <a:srgbClr val="202124"/>
                </a:solidFill>
                <a:effectLst/>
              </a:rPr>
              <a:t> 70 bērniem un jau darbs nodrošināts. Jo no paziņām, klases biedriem arī nevienam neizdevās pieteikties. </a:t>
            </a:r>
            <a:r>
              <a:rPr lang="lv-LV" sz="1600" b="0" i="0" dirty="0">
                <a:solidFill>
                  <a:schemeClr val="accent6">
                    <a:lumMod val="75000"/>
                  </a:schemeClr>
                </a:solidFill>
                <a:effectLst/>
              </a:rPr>
              <a:t>Rezervistu rindā pieteicāmies </a:t>
            </a:r>
            <a:r>
              <a:rPr lang="lv-LV" sz="1600" b="0" i="0" dirty="0">
                <a:solidFill>
                  <a:srgbClr val="202124"/>
                </a:solidFill>
                <a:effectLst/>
              </a:rPr>
              <a:t>un nezinājām, kurš tad rindas kārtībā ir. Kad cerības atmetām, tad pēkšņi zvans, ka atbrīvojusies viena vieta:))</a:t>
            </a:r>
            <a:endParaRPr lang="lv-LV" sz="1600" dirty="0"/>
          </a:p>
        </p:txBody>
      </p:sp>
      <p:sp>
        <p:nvSpPr>
          <p:cNvPr id="17" name="TextBox 16">
            <a:extLst>
              <a:ext uri="{FF2B5EF4-FFF2-40B4-BE49-F238E27FC236}">
                <a16:creationId xmlns:a16="http://schemas.microsoft.com/office/drawing/2014/main" id="{ACCE9168-2156-A2D0-A86D-DA6909BD5FD3}"/>
              </a:ext>
            </a:extLst>
          </p:cNvPr>
          <p:cNvSpPr txBox="1"/>
          <p:nvPr/>
        </p:nvSpPr>
        <p:spPr>
          <a:xfrm>
            <a:off x="90486" y="4819956"/>
            <a:ext cx="2771775" cy="1815882"/>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Liels paldies par šo iespēju! </a:t>
            </a:r>
            <a:r>
              <a:rPr lang="lv-LV" sz="1600" b="0" i="0" dirty="0">
                <a:solidFill>
                  <a:schemeClr val="accent6">
                    <a:lumMod val="75000"/>
                  </a:schemeClr>
                </a:solidFill>
                <a:effectLst/>
              </a:rPr>
              <a:t>Ļoti novērtējam to</a:t>
            </a:r>
            <a:r>
              <a:rPr lang="lv-LV" sz="1600" b="0" i="0" dirty="0">
                <a:solidFill>
                  <a:srgbClr val="202124"/>
                </a:solidFill>
                <a:effectLst/>
              </a:rPr>
              <a:t>. Būtu jauki, ja izdotos piedāvāt šo iespēju </a:t>
            </a:r>
            <a:r>
              <a:rPr lang="lv-LV" sz="1600" b="0" i="0" dirty="0">
                <a:solidFill>
                  <a:schemeClr val="accent6">
                    <a:lumMod val="75000"/>
                  </a:schemeClr>
                </a:solidFill>
                <a:effectLst/>
              </a:rPr>
              <a:t>vēl lielākam skaitam </a:t>
            </a:r>
            <a:r>
              <a:rPr lang="lv-LV" sz="1600" b="0" i="0" dirty="0">
                <a:solidFill>
                  <a:srgbClr val="202124"/>
                </a:solidFill>
                <a:effectLst/>
              </a:rPr>
              <a:t>jauniešu. Un gribēju piebilst, ka iepriecināja ļoti labā koordinācija</a:t>
            </a:r>
            <a:endParaRPr lang="lv-LV" sz="1600" dirty="0"/>
          </a:p>
        </p:txBody>
      </p:sp>
      <p:sp>
        <p:nvSpPr>
          <p:cNvPr id="18" name="TextBox 17">
            <a:extLst>
              <a:ext uri="{FF2B5EF4-FFF2-40B4-BE49-F238E27FC236}">
                <a16:creationId xmlns:a16="http://schemas.microsoft.com/office/drawing/2014/main" id="{708F0FFC-D34D-E86E-36BA-EBC6E3542490}"/>
              </a:ext>
            </a:extLst>
          </p:cNvPr>
          <p:cNvSpPr txBox="1"/>
          <p:nvPr/>
        </p:nvSpPr>
        <p:spPr>
          <a:xfrm>
            <a:off x="3585664" y="3310440"/>
            <a:ext cx="3061032" cy="830997"/>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Dēls gribēja strādāt </a:t>
            </a:r>
            <a:r>
              <a:rPr lang="lv-LV" sz="1600" b="0" i="0" dirty="0">
                <a:solidFill>
                  <a:schemeClr val="accent6">
                    <a:lumMod val="75000"/>
                  </a:schemeClr>
                </a:solidFill>
                <a:effectLst/>
              </a:rPr>
              <a:t>vairāk </a:t>
            </a:r>
            <a:r>
              <a:rPr lang="lv-LV" sz="1600" b="0" i="0" dirty="0">
                <a:solidFill>
                  <a:srgbClr val="202124"/>
                </a:solidFill>
                <a:effectLst/>
              </a:rPr>
              <a:t>nevis 2.nedeļas! Dod iespēju strādāt vismaz 1.mēnesi</a:t>
            </a:r>
            <a:endParaRPr lang="lv-LV" sz="1600" dirty="0"/>
          </a:p>
        </p:txBody>
      </p:sp>
      <p:sp>
        <p:nvSpPr>
          <p:cNvPr id="19" name="TextBox 18">
            <a:extLst>
              <a:ext uri="{FF2B5EF4-FFF2-40B4-BE49-F238E27FC236}">
                <a16:creationId xmlns:a16="http://schemas.microsoft.com/office/drawing/2014/main" id="{AD4D7A31-83CD-347D-8078-202D5882440F}"/>
              </a:ext>
            </a:extLst>
          </p:cNvPr>
          <p:cNvSpPr txBox="1"/>
          <p:nvPr/>
        </p:nvSpPr>
        <p:spPr>
          <a:xfrm>
            <a:off x="2872293" y="4696845"/>
            <a:ext cx="3061032" cy="1815882"/>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Ļoti jauki, ka ir šāda iespēja bērnam gūt pirmo darba pieredzi. Noteikti ieteiktu izveidot </a:t>
            </a:r>
            <a:r>
              <a:rPr lang="lv-LV" sz="1600" b="0" i="0" dirty="0">
                <a:solidFill>
                  <a:schemeClr val="accent6">
                    <a:lumMod val="75000"/>
                  </a:schemeClr>
                </a:solidFill>
                <a:effectLst/>
              </a:rPr>
              <a:t>vairāk vakances.</a:t>
            </a:r>
            <a:r>
              <a:rPr lang="lv-LV" sz="1600" b="0" i="0" dirty="0">
                <a:solidFill>
                  <a:srgbClr val="202124"/>
                </a:solidFill>
                <a:effectLst/>
              </a:rPr>
              <a:t> Piedāvāt arī šādas iespējas privātajiem, līdzfinansējot izmaksas u.tml.</a:t>
            </a:r>
            <a:endParaRPr lang="lv-LV" sz="1600" dirty="0"/>
          </a:p>
        </p:txBody>
      </p:sp>
    </p:spTree>
    <p:extLst>
      <p:ext uri="{BB962C8B-B14F-4D97-AF65-F5344CB8AC3E}">
        <p14:creationId xmlns:p14="http://schemas.microsoft.com/office/powerpoint/2010/main" val="666384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2933A4-DCA3-EED5-909E-4C8BBE319E85}"/>
              </a:ext>
            </a:extLst>
          </p:cNvPr>
          <p:cNvSpPr txBox="1"/>
          <p:nvPr/>
        </p:nvSpPr>
        <p:spPr>
          <a:xfrm>
            <a:off x="222338" y="153666"/>
            <a:ext cx="3419475" cy="2800767"/>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Manuprāt, šī ir </a:t>
            </a:r>
            <a:r>
              <a:rPr lang="lv-LV" sz="1600" b="0" i="0" dirty="0">
                <a:solidFill>
                  <a:schemeClr val="accent6">
                    <a:lumMod val="75000"/>
                  </a:schemeClr>
                </a:solidFill>
                <a:effectLst/>
              </a:rPr>
              <a:t>lieliska pieredze </a:t>
            </a:r>
            <a:r>
              <a:rPr lang="lv-LV" sz="1600" b="0" i="0" dirty="0">
                <a:solidFill>
                  <a:srgbClr val="202124"/>
                </a:solidFill>
                <a:effectLst/>
              </a:rPr>
              <a:t>skolas jauniešiem, dodot šādu iespēju strādāt, nopelnot par to kabatas naudu un vēl iemācoties darba kultūru, darot dažādus darbus darba vadītāja pārraudzībā. Šāda veidā jaunieši </a:t>
            </a:r>
            <a:r>
              <a:rPr lang="lv-LV" sz="1600" b="0" i="0" dirty="0">
                <a:solidFill>
                  <a:schemeClr val="accent6">
                    <a:lumMod val="75000"/>
                  </a:schemeClr>
                </a:solidFill>
                <a:effectLst/>
              </a:rPr>
              <a:t>iemācās plānot savu laiku, strādā dažādus fiziskus darbus</a:t>
            </a:r>
            <a:r>
              <a:rPr lang="lv-LV" sz="1600" b="0" i="0" dirty="0">
                <a:solidFill>
                  <a:srgbClr val="202124"/>
                </a:solidFill>
                <a:effectLst/>
              </a:rPr>
              <a:t>, ne visiem jauniešiem ir iespēja šāda veida darbus darīt un iemācīties, kā tos darīt</a:t>
            </a:r>
            <a:endParaRPr lang="lv-LV" sz="1600" dirty="0"/>
          </a:p>
        </p:txBody>
      </p:sp>
      <p:sp>
        <p:nvSpPr>
          <p:cNvPr id="6" name="TextBox 5">
            <a:extLst>
              <a:ext uri="{FF2B5EF4-FFF2-40B4-BE49-F238E27FC236}">
                <a16:creationId xmlns:a16="http://schemas.microsoft.com/office/drawing/2014/main" id="{E21A3274-03AF-717F-6871-3CE564F18B2E}"/>
              </a:ext>
            </a:extLst>
          </p:cNvPr>
          <p:cNvSpPr txBox="1"/>
          <p:nvPr/>
        </p:nvSpPr>
        <p:spPr>
          <a:xfrm>
            <a:off x="6447020" y="337211"/>
            <a:ext cx="2916055" cy="2062103"/>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Nodarbināt jauniešus ir </a:t>
            </a:r>
            <a:r>
              <a:rPr lang="lv-LV" sz="1600" b="0" i="0" dirty="0">
                <a:solidFill>
                  <a:schemeClr val="accent6">
                    <a:lumMod val="75000"/>
                  </a:schemeClr>
                </a:solidFill>
                <a:effectLst/>
              </a:rPr>
              <a:t>brīnišķīga pašvaldības iniciatīva.</a:t>
            </a:r>
            <a:r>
              <a:rPr lang="lv-LV" sz="1600" b="0" i="0" dirty="0">
                <a:solidFill>
                  <a:srgbClr val="202124"/>
                </a:solidFill>
                <a:effectLst/>
              </a:rPr>
              <a:t> Gribētos, lai pieteikšanās nav tik </a:t>
            </a:r>
            <a:r>
              <a:rPr lang="lv-LV" sz="1600" b="0" i="0" dirty="0" err="1">
                <a:solidFill>
                  <a:srgbClr val="202124"/>
                </a:solidFill>
                <a:effectLst/>
              </a:rPr>
              <a:t>stresaina</a:t>
            </a:r>
            <a:r>
              <a:rPr lang="lv-LV" sz="1600" b="0" i="0" dirty="0">
                <a:solidFill>
                  <a:srgbClr val="202124"/>
                </a:solidFill>
                <a:effectLst/>
              </a:rPr>
              <a:t>, jo tehnoloģijas reizēm var pievilt. Būtu labi, ja varētu nodarbināt lielāku bērnu skaitu</a:t>
            </a:r>
            <a:endParaRPr lang="lv-LV" sz="1600" dirty="0"/>
          </a:p>
        </p:txBody>
      </p:sp>
      <p:sp>
        <p:nvSpPr>
          <p:cNvPr id="9" name="TextBox 8">
            <a:extLst>
              <a:ext uri="{FF2B5EF4-FFF2-40B4-BE49-F238E27FC236}">
                <a16:creationId xmlns:a16="http://schemas.microsoft.com/office/drawing/2014/main" id="{6E40080B-20C9-DE72-F503-3C3FB5C80085}"/>
              </a:ext>
            </a:extLst>
          </p:cNvPr>
          <p:cNvSpPr txBox="1"/>
          <p:nvPr/>
        </p:nvSpPr>
        <p:spPr>
          <a:xfrm>
            <a:off x="3561566" y="4095546"/>
            <a:ext cx="2219706" cy="830997"/>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Noteikti jāmeklē iespējas radīt </a:t>
            </a:r>
            <a:r>
              <a:rPr lang="lv-LV" sz="1600" b="0" i="0" dirty="0">
                <a:solidFill>
                  <a:schemeClr val="accent6">
                    <a:lumMod val="75000"/>
                  </a:schemeClr>
                </a:solidFill>
                <a:effectLst/>
              </a:rPr>
              <a:t>vairāk vakanču</a:t>
            </a:r>
            <a:endParaRPr lang="lv-LV" sz="1600" dirty="0">
              <a:solidFill>
                <a:schemeClr val="accent6">
                  <a:lumMod val="75000"/>
                </a:schemeClr>
              </a:solidFill>
            </a:endParaRPr>
          </a:p>
        </p:txBody>
      </p:sp>
      <p:sp>
        <p:nvSpPr>
          <p:cNvPr id="10" name="TextBox 9">
            <a:extLst>
              <a:ext uri="{FF2B5EF4-FFF2-40B4-BE49-F238E27FC236}">
                <a16:creationId xmlns:a16="http://schemas.microsoft.com/office/drawing/2014/main" id="{6159A71F-87B1-F6A9-1E6B-03AE8ADDE1AA}"/>
              </a:ext>
            </a:extLst>
          </p:cNvPr>
          <p:cNvSpPr txBox="1"/>
          <p:nvPr/>
        </p:nvSpPr>
        <p:spPr>
          <a:xfrm>
            <a:off x="124043" y="3200654"/>
            <a:ext cx="2771775" cy="830997"/>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Ņemot vērā gribētāju skaitu, būtu labi </a:t>
            </a:r>
            <a:r>
              <a:rPr lang="lv-LV" sz="1600" b="0" i="0" dirty="0">
                <a:solidFill>
                  <a:schemeClr val="accent6">
                    <a:lumMod val="75000"/>
                  </a:schemeClr>
                </a:solidFill>
                <a:effectLst/>
              </a:rPr>
              <a:t>palielināt vietu skaitu</a:t>
            </a:r>
            <a:endParaRPr lang="lv-LV" sz="1600" dirty="0">
              <a:solidFill>
                <a:schemeClr val="accent6">
                  <a:lumMod val="75000"/>
                </a:schemeClr>
              </a:solidFill>
            </a:endParaRPr>
          </a:p>
        </p:txBody>
      </p:sp>
      <p:sp>
        <p:nvSpPr>
          <p:cNvPr id="11" name="TextBox 10">
            <a:extLst>
              <a:ext uri="{FF2B5EF4-FFF2-40B4-BE49-F238E27FC236}">
                <a16:creationId xmlns:a16="http://schemas.microsoft.com/office/drawing/2014/main" id="{31C5CDB5-33AA-55C1-F26C-317D9539D2CE}"/>
              </a:ext>
            </a:extLst>
          </p:cNvPr>
          <p:cNvSpPr txBox="1"/>
          <p:nvPr/>
        </p:nvSpPr>
        <p:spPr>
          <a:xfrm>
            <a:off x="3775910" y="1671649"/>
            <a:ext cx="3073478" cy="584775"/>
          </a:xfrm>
          <a:prstGeom prst="rect">
            <a:avLst/>
          </a:prstGeom>
          <a:noFill/>
        </p:spPr>
        <p:txBody>
          <a:bodyPr wrap="square" rtlCol="0">
            <a:spAutoFit/>
          </a:bodyPr>
          <a:lstStyle/>
          <a:p>
            <a:pPr marL="285750" indent="-285750" algn="l">
              <a:buFont typeface="Arial" panose="020B0604020202020204" pitchFamily="34" charset="0"/>
              <a:buChar char="•"/>
            </a:pPr>
            <a:r>
              <a:rPr lang="lv-LV" sz="1600" b="0" dirty="0">
                <a:solidFill>
                  <a:schemeClr val="accent6">
                    <a:lumMod val="75000"/>
                  </a:schemeClr>
                </a:solidFill>
                <a:effectLst/>
              </a:rPr>
              <a:t>Paldies </a:t>
            </a:r>
            <a:r>
              <a:rPr lang="lv-LV" sz="1600" b="0" dirty="0">
                <a:solidFill>
                  <a:srgbClr val="202124"/>
                </a:solidFill>
                <a:effectLst/>
              </a:rPr>
              <a:t>par šādu </a:t>
            </a:r>
            <a:r>
              <a:rPr lang="lv-LV" sz="1600" b="0" dirty="0">
                <a:solidFill>
                  <a:schemeClr val="accent6">
                    <a:lumMod val="75000"/>
                  </a:schemeClr>
                </a:solidFill>
                <a:effectLst/>
              </a:rPr>
              <a:t>iespēju </a:t>
            </a:r>
            <a:r>
              <a:rPr lang="lv-LV" sz="1600" b="0" dirty="0">
                <a:solidFill>
                  <a:srgbClr val="202124"/>
                </a:solidFill>
                <a:effectLst/>
              </a:rPr>
              <a:t>bērniem!</a:t>
            </a:r>
          </a:p>
        </p:txBody>
      </p:sp>
      <p:sp>
        <p:nvSpPr>
          <p:cNvPr id="12" name="TextBox 11">
            <a:extLst>
              <a:ext uri="{FF2B5EF4-FFF2-40B4-BE49-F238E27FC236}">
                <a16:creationId xmlns:a16="http://schemas.microsoft.com/office/drawing/2014/main" id="{5EED498D-EB6C-6B2F-75E9-6D6A4FC8D3C0}"/>
              </a:ext>
            </a:extLst>
          </p:cNvPr>
          <p:cNvSpPr txBox="1"/>
          <p:nvPr/>
        </p:nvSpPr>
        <p:spPr>
          <a:xfrm>
            <a:off x="9363075" y="258248"/>
            <a:ext cx="2606587" cy="6494085"/>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Darba devējiem (pašvaldības iestādēm) vajadzētu jau laicīgi padomāt par darbiem, kuros iesaistīt jauniešus, lai nerastos situācijas, kad </a:t>
            </a:r>
            <a:r>
              <a:rPr lang="lv-LV" sz="1600" b="0" i="0" dirty="0">
                <a:solidFill>
                  <a:schemeClr val="accent6">
                    <a:lumMod val="75000"/>
                  </a:schemeClr>
                </a:solidFill>
                <a:effectLst/>
              </a:rPr>
              <a:t>nav īsti darbu, ko uzdot</a:t>
            </a:r>
            <a:r>
              <a:rPr lang="lv-LV" sz="1600" b="0" i="0" dirty="0">
                <a:solidFill>
                  <a:srgbClr val="202124"/>
                </a:solidFill>
                <a:effectLst/>
              </a:rPr>
              <a:t>. Lūgums noteikt vienu atbildīgo, pie kā bērnam vērsties jautājumu gadījumā, jo bija situācijas, kad bērns atstāts viens pats, apkārt neviena nav, darīt vairs nav ko, nav kam pajautāt. Būtu jauki, ja </a:t>
            </a:r>
            <a:r>
              <a:rPr lang="lv-LV" sz="1600" b="0" i="0" dirty="0">
                <a:solidFill>
                  <a:schemeClr val="accent6">
                    <a:lumMod val="75000"/>
                  </a:schemeClr>
                </a:solidFill>
                <a:effectLst/>
              </a:rPr>
              <a:t>bērni paši varētu izvēlēties,</a:t>
            </a:r>
            <a:r>
              <a:rPr lang="lv-LV" sz="1600" b="0" i="0" dirty="0">
                <a:solidFill>
                  <a:srgbClr val="202124"/>
                </a:solidFill>
                <a:effectLst/>
              </a:rPr>
              <a:t> kurā jomā strādāt - vai tā būtu kāda iestāde, vai pie dzīvniekiem. Bet paldies par šo iniciatīvu. Tā ir brīnišķīga un būtu jauki to turpināt, tādējādi ļaujot bērniem gūt darba pieredzi un pašiem nopelnīt savu pirmo algu</a:t>
            </a:r>
            <a:endParaRPr lang="lv-LV" sz="1600" b="0" dirty="0">
              <a:solidFill>
                <a:srgbClr val="202124"/>
              </a:solidFill>
              <a:effectLst/>
            </a:endParaRPr>
          </a:p>
        </p:txBody>
      </p:sp>
      <p:sp>
        <p:nvSpPr>
          <p:cNvPr id="13" name="TextBox 12">
            <a:extLst>
              <a:ext uri="{FF2B5EF4-FFF2-40B4-BE49-F238E27FC236}">
                <a16:creationId xmlns:a16="http://schemas.microsoft.com/office/drawing/2014/main" id="{964BCA90-D67F-46E7-3ADB-FF4E3D26B8C7}"/>
              </a:ext>
            </a:extLst>
          </p:cNvPr>
          <p:cNvSpPr txBox="1"/>
          <p:nvPr/>
        </p:nvSpPr>
        <p:spPr>
          <a:xfrm>
            <a:off x="0" y="4277873"/>
            <a:ext cx="3190875" cy="2308324"/>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Paldies par iespēju! Bērnam ļoti apmierināja darbu vadītājs, </a:t>
            </a:r>
            <a:r>
              <a:rPr lang="lv-LV" sz="1600" b="0" i="0" dirty="0">
                <a:solidFill>
                  <a:schemeClr val="accent6">
                    <a:lumMod val="75000"/>
                  </a:schemeClr>
                </a:solidFill>
                <a:effectLst/>
              </a:rPr>
              <a:t>norīkotie darbi bija saprotami</a:t>
            </a:r>
            <a:r>
              <a:rPr lang="lv-LV" sz="1600" b="0" i="0" dirty="0">
                <a:solidFill>
                  <a:srgbClr val="202124"/>
                </a:solidFill>
                <a:effectLst/>
              </a:rPr>
              <a:t>, ja nē-tad tika parādīts kā jādara. </a:t>
            </a:r>
            <a:r>
              <a:rPr lang="lv-LV" sz="1600" b="0" i="0" dirty="0">
                <a:solidFill>
                  <a:schemeClr val="accent6">
                    <a:lumMod val="75000"/>
                  </a:schemeClr>
                </a:solidFill>
                <a:effectLst/>
              </a:rPr>
              <a:t>Regulāras atpūtas pauzes </a:t>
            </a:r>
            <a:r>
              <a:rPr lang="lv-LV" sz="1600" b="0" i="0" dirty="0">
                <a:solidFill>
                  <a:srgbClr val="202124"/>
                </a:solidFill>
                <a:effectLst/>
              </a:rPr>
              <a:t>bija svētīgas, jo ārā bija ļoti karsts, līdz ar to šajās pauzēs varēja atvilkt elpu no svelmes, padzerties.</a:t>
            </a:r>
            <a:endParaRPr lang="lv-LV" sz="1600" b="0" dirty="0">
              <a:solidFill>
                <a:srgbClr val="202124"/>
              </a:solidFill>
              <a:effectLst/>
            </a:endParaRPr>
          </a:p>
        </p:txBody>
      </p:sp>
      <p:sp>
        <p:nvSpPr>
          <p:cNvPr id="14" name="TextBox 13">
            <a:extLst>
              <a:ext uri="{FF2B5EF4-FFF2-40B4-BE49-F238E27FC236}">
                <a16:creationId xmlns:a16="http://schemas.microsoft.com/office/drawing/2014/main" id="{69048854-5F0F-790D-437C-7A893C1F9513}"/>
              </a:ext>
            </a:extLst>
          </p:cNvPr>
          <p:cNvSpPr txBox="1"/>
          <p:nvPr/>
        </p:nvSpPr>
        <p:spPr>
          <a:xfrm>
            <a:off x="3994331" y="161569"/>
            <a:ext cx="2452689" cy="1323439"/>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Paldies par iespēju bērniem </a:t>
            </a:r>
            <a:r>
              <a:rPr lang="lv-LV" sz="1600" b="0" i="0" dirty="0">
                <a:solidFill>
                  <a:schemeClr val="accent6">
                    <a:lumMod val="75000"/>
                  </a:schemeClr>
                </a:solidFill>
                <a:effectLst/>
              </a:rPr>
              <a:t>pamēģināt sevi darbā</a:t>
            </a:r>
            <a:r>
              <a:rPr lang="lv-LV" sz="1600" b="0" i="0" dirty="0">
                <a:solidFill>
                  <a:srgbClr val="202124"/>
                </a:solidFill>
                <a:effectLst/>
              </a:rPr>
              <a:t> un arī nopelnīt kabatas naudu. Ļoti vērtīgi!</a:t>
            </a:r>
            <a:endParaRPr lang="lv-LV" sz="1600" dirty="0"/>
          </a:p>
        </p:txBody>
      </p:sp>
      <p:sp>
        <p:nvSpPr>
          <p:cNvPr id="15" name="TextBox 14">
            <a:extLst>
              <a:ext uri="{FF2B5EF4-FFF2-40B4-BE49-F238E27FC236}">
                <a16:creationId xmlns:a16="http://schemas.microsoft.com/office/drawing/2014/main" id="{208063D1-537B-B628-F43F-135EC881526E}"/>
              </a:ext>
            </a:extLst>
          </p:cNvPr>
          <p:cNvSpPr txBox="1"/>
          <p:nvPr/>
        </p:nvSpPr>
        <p:spPr>
          <a:xfrm>
            <a:off x="6447020" y="2552700"/>
            <a:ext cx="3085122" cy="2062103"/>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Paldies par iespēju bērnam strādāt- daudz priekšrocību- tuvu mājām, adekvātas stundas, saprotami darbiņi, oficiāla samaksa. Paldies par organizēšanu un komunikāciju- man kā vecākam patika attieksme:)</a:t>
            </a:r>
            <a:endParaRPr lang="lv-LV" sz="1600" dirty="0"/>
          </a:p>
        </p:txBody>
      </p:sp>
      <p:sp>
        <p:nvSpPr>
          <p:cNvPr id="16" name="TextBox 15">
            <a:extLst>
              <a:ext uri="{FF2B5EF4-FFF2-40B4-BE49-F238E27FC236}">
                <a16:creationId xmlns:a16="http://schemas.microsoft.com/office/drawing/2014/main" id="{76F9B3F6-925E-B553-C03F-3F2869DAF25A}"/>
              </a:ext>
            </a:extLst>
          </p:cNvPr>
          <p:cNvSpPr txBox="1"/>
          <p:nvPr/>
        </p:nvSpPr>
        <p:spPr>
          <a:xfrm>
            <a:off x="3910200" y="2397773"/>
            <a:ext cx="2267043" cy="1323439"/>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Paldies par iespēju. </a:t>
            </a:r>
            <a:r>
              <a:rPr lang="lv-LV" sz="1600" b="0" i="0" dirty="0" err="1">
                <a:solidFill>
                  <a:srgbClr val="202124"/>
                </a:solidFill>
                <a:effectLst/>
              </a:rPr>
              <a:t>Novēlam</a:t>
            </a:r>
            <a:r>
              <a:rPr lang="lv-LV" sz="1600" b="0" i="0" dirty="0">
                <a:solidFill>
                  <a:srgbClr val="202124"/>
                </a:solidFill>
                <a:effectLst/>
              </a:rPr>
              <a:t>, lai 2025.g. būtu </a:t>
            </a:r>
            <a:r>
              <a:rPr lang="lv-LV" sz="1600" b="0" i="0" dirty="0">
                <a:solidFill>
                  <a:schemeClr val="accent6">
                    <a:lumMod val="75000"/>
                  </a:schemeClr>
                </a:solidFill>
                <a:effectLst/>
              </a:rPr>
              <a:t>vairāk darba vietu</a:t>
            </a:r>
            <a:r>
              <a:rPr lang="lv-LV" sz="1600" b="0" i="0" dirty="0">
                <a:solidFill>
                  <a:srgbClr val="202124"/>
                </a:solidFill>
                <a:effectLst/>
              </a:rPr>
              <a:t> skolēniem kā šogad!</a:t>
            </a:r>
            <a:endParaRPr lang="lv-LV" sz="1600" dirty="0"/>
          </a:p>
        </p:txBody>
      </p:sp>
      <p:sp>
        <p:nvSpPr>
          <p:cNvPr id="17" name="TextBox 16">
            <a:extLst>
              <a:ext uri="{FF2B5EF4-FFF2-40B4-BE49-F238E27FC236}">
                <a16:creationId xmlns:a16="http://schemas.microsoft.com/office/drawing/2014/main" id="{2A2C83DD-E1B1-C0D6-A849-17E7BE49838D}"/>
              </a:ext>
            </a:extLst>
          </p:cNvPr>
          <p:cNvSpPr txBox="1"/>
          <p:nvPr/>
        </p:nvSpPr>
        <p:spPr>
          <a:xfrm>
            <a:off x="3828308" y="5238283"/>
            <a:ext cx="2916055" cy="830997"/>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chemeClr val="accent6">
                    <a:lumMod val="75000"/>
                  </a:schemeClr>
                </a:solidFill>
                <a:effectLst/>
              </a:rPr>
              <a:t>Paldies</a:t>
            </a:r>
            <a:r>
              <a:rPr lang="lv-LV" sz="1600" b="0" i="0" dirty="0">
                <a:solidFill>
                  <a:srgbClr val="202124"/>
                </a:solidFill>
                <a:effectLst/>
              </a:rPr>
              <a:t> par šī projekta organizāciju, realizāciju Carnikavā</a:t>
            </a:r>
            <a:endParaRPr lang="lv-LV" sz="1600" dirty="0"/>
          </a:p>
        </p:txBody>
      </p:sp>
      <p:sp>
        <p:nvSpPr>
          <p:cNvPr id="18" name="TextBox 17">
            <a:extLst>
              <a:ext uri="{FF2B5EF4-FFF2-40B4-BE49-F238E27FC236}">
                <a16:creationId xmlns:a16="http://schemas.microsoft.com/office/drawing/2014/main" id="{7337594E-183A-CF7C-D7AD-0580FE61CFE7}"/>
              </a:ext>
            </a:extLst>
          </p:cNvPr>
          <p:cNvSpPr txBox="1"/>
          <p:nvPr/>
        </p:nvSpPr>
        <p:spPr>
          <a:xfrm>
            <a:off x="6849388" y="5053388"/>
            <a:ext cx="2467530" cy="1077218"/>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Viss bija tiešām </a:t>
            </a:r>
            <a:r>
              <a:rPr lang="lv-LV" sz="1600" b="0" i="0" dirty="0">
                <a:solidFill>
                  <a:schemeClr val="accent6">
                    <a:lumMod val="75000"/>
                  </a:schemeClr>
                </a:solidFill>
                <a:effectLst/>
              </a:rPr>
              <a:t>lieliski,</a:t>
            </a:r>
            <a:r>
              <a:rPr lang="lv-LV" sz="1600" b="0" i="0" dirty="0">
                <a:solidFill>
                  <a:srgbClr val="202124"/>
                </a:solidFill>
                <a:effectLst/>
              </a:rPr>
              <a:t> arī darbu vadītājs un komunikācija kopumā. Paldies!</a:t>
            </a:r>
            <a:endParaRPr lang="lv-LV" sz="1600" dirty="0"/>
          </a:p>
        </p:txBody>
      </p:sp>
    </p:spTree>
    <p:extLst>
      <p:ext uri="{BB962C8B-B14F-4D97-AF65-F5344CB8AC3E}">
        <p14:creationId xmlns:p14="http://schemas.microsoft.com/office/powerpoint/2010/main" val="1002426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2F6A01-A92C-298F-2F01-425E53789854}"/>
              </a:ext>
            </a:extLst>
          </p:cNvPr>
          <p:cNvSpPr txBox="1"/>
          <p:nvPr/>
        </p:nvSpPr>
        <p:spPr>
          <a:xfrm>
            <a:off x="4129088" y="1876455"/>
            <a:ext cx="6757988" cy="3293209"/>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chemeClr val="accent6">
                    <a:lumMod val="75000"/>
                  </a:schemeClr>
                </a:solidFill>
                <a:effectLst/>
              </a:rPr>
              <a:t>Ādažu novada mājas lapa ir ļoti liela nepārskatāma</a:t>
            </a:r>
            <a:r>
              <a:rPr lang="lv-LV" sz="1600" b="0" i="0" dirty="0">
                <a:solidFill>
                  <a:srgbClr val="202124"/>
                </a:solidFill>
                <a:effectLst/>
              </a:rPr>
              <a:t>(milzīgs informācijas apjoms un nav sagrupēts tā, ka cilvēks varētu saprast, kas zem kuras sadaļas, mājas lapa nav lietotājiem draudzīga un intuitīva), principā es nespēju atrast Ādažu mājas lapā nekur par bērnu nodarbinātību, es šo informāciju atradu tikai pateicoties tam , ka iepriekš mani bērni strādāja </a:t>
            </a:r>
            <a:r>
              <a:rPr lang="lv-LV" sz="1600" b="0" i="0" dirty="0" err="1">
                <a:solidFill>
                  <a:srgbClr val="202124"/>
                </a:solidFill>
                <a:effectLst/>
              </a:rPr>
              <a:t>Carnikāvā</a:t>
            </a:r>
            <a:r>
              <a:rPr lang="lv-LV" sz="1600" b="0" i="0" dirty="0">
                <a:solidFill>
                  <a:srgbClr val="202124"/>
                </a:solidFill>
                <a:effectLst/>
              </a:rPr>
              <a:t> un es zināju par šādu nodarbinātības piedāvājumu. Es ļoti ilgi meklēju zem kādas sadaļas ir šī informācija, un atradu tikai caur </a:t>
            </a:r>
            <a:r>
              <a:rPr lang="lv-LV" sz="1600" b="0" i="0" dirty="0" err="1">
                <a:solidFill>
                  <a:srgbClr val="202124"/>
                </a:solidFill>
                <a:effectLst/>
              </a:rPr>
              <a:t>google</a:t>
            </a:r>
            <a:r>
              <a:rPr lang="lv-LV" sz="1600" b="0" i="0" dirty="0">
                <a:solidFill>
                  <a:srgbClr val="202124"/>
                </a:solidFill>
                <a:effectLst/>
              </a:rPr>
              <a:t> meklētāju ievadot konkrētus atslēgas vārdus. Kā arī nez kādēļ pie aktuālās informācijas bija atrodama nodarbinātība par 2023.gadu uz kur mēs netikām, jo es neatradu info vai vispār ir šāda programma, un kad atradu, tad pieteikšanās jau bija beigusies. šogad biju gudrāka, bet tāpat info nevarēju atrast. Es saprotu, ka bērnu ir daudz, bet tomēr sajūta bija, ka </a:t>
            </a:r>
            <a:r>
              <a:rPr lang="lv-LV" sz="1600" b="0" i="0" dirty="0">
                <a:solidFill>
                  <a:schemeClr val="accent6">
                    <a:lumMod val="75000"/>
                  </a:schemeClr>
                </a:solidFill>
                <a:effectLst/>
              </a:rPr>
              <a:t>info par pieteikšanos </a:t>
            </a:r>
            <a:r>
              <a:rPr lang="lv-LV" sz="1600" b="0" i="0" dirty="0">
                <a:solidFill>
                  <a:srgbClr val="202124"/>
                </a:solidFill>
                <a:effectLst/>
              </a:rPr>
              <a:t>un vispār šādu iespēju bērniem nopelnīt naudu </a:t>
            </a:r>
            <a:r>
              <a:rPr lang="lv-LV" sz="1600" b="0" i="0" dirty="0">
                <a:solidFill>
                  <a:schemeClr val="accent6">
                    <a:lumMod val="75000"/>
                  </a:schemeClr>
                </a:solidFill>
                <a:effectLst/>
              </a:rPr>
              <a:t>tiek slēpta</a:t>
            </a:r>
            <a:r>
              <a:rPr lang="lv-LV" sz="1600" b="0" i="0" dirty="0">
                <a:solidFill>
                  <a:srgbClr val="202124"/>
                </a:solidFill>
                <a:effectLst/>
              </a:rPr>
              <a:t>.</a:t>
            </a:r>
            <a:endParaRPr lang="lv-LV" sz="1600" dirty="0"/>
          </a:p>
        </p:txBody>
      </p:sp>
      <p:sp>
        <p:nvSpPr>
          <p:cNvPr id="4" name="TextBox 3">
            <a:extLst>
              <a:ext uri="{FF2B5EF4-FFF2-40B4-BE49-F238E27FC236}">
                <a16:creationId xmlns:a16="http://schemas.microsoft.com/office/drawing/2014/main" id="{77C84D7A-1CDE-1110-D8D6-09D708791757}"/>
              </a:ext>
            </a:extLst>
          </p:cNvPr>
          <p:cNvSpPr txBox="1"/>
          <p:nvPr/>
        </p:nvSpPr>
        <p:spPr>
          <a:xfrm>
            <a:off x="681225" y="446187"/>
            <a:ext cx="6291075" cy="1323439"/>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Jāapdomā </a:t>
            </a:r>
            <a:r>
              <a:rPr lang="lv-LV" sz="1600" b="0" i="0" dirty="0">
                <a:solidFill>
                  <a:schemeClr val="accent6">
                    <a:lumMod val="75000"/>
                  </a:schemeClr>
                </a:solidFill>
                <a:effectLst/>
              </a:rPr>
              <a:t>reģistrācijas kārtības maiņa</a:t>
            </a:r>
            <a:r>
              <a:rPr lang="lv-LV" sz="1600" b="0" i="0" dirty="0">
                <a:solidFill>
                  <a:srgbClr val="202124"/>
                </a:solidFill>
                <a:effectLst/>
              </a:rPr>
              <a:t>, jo pēc būtības pieprasījums ir tik liels, ka paspēj tie, kas prot visātrāk spaidīt taustiņus un orientējas </a:t>
            </a:r>
            <a:r>
              <a:rPr lang="lv-LV" sz="1600" b="0" i="0" dirty="0" err="1">
                <a:solidFill>
                  <a:srgbClr val="202124"/>
                </a:solidFill>
                <a:effectLst/>
              </a:rPr>
              <a:t>google</a:t>
            </a:r>
            <a:r>
              <a:rPr lang="lv-LV" sz="1600" b="0" i="0" dirty="0">
                <a:solidFill>
                  <a:srgbClr val="202124"/>
                </a:solidFill>
                <a:effectLst/>
              </a:rPr>
              <a:t> </a:t>
            </a:r>
            <a:r>
              <a:rPr lang="lv-LV" sz="1600" b="0" i="0" dirty="0" err="1">
                <a:solidFill>
                  <a:srgbClr val="202124"/>
                </a:solidFill>
                <a:effectLst/>
              </a:rPr>
              <a:t>forms</a:t>
            </a:r>
            <a:r>
              <a:rPr lang="lv-LV" sz="1600" b="0" i="0" dirty="0">
                <a:solidFill>
                  <a:srgbClr val="202124"/>
                </a:solidFill>
                <a:effectLst/>
              </a:rPr>
              <a:t> aizpildīšanā. Iespējams tie kas </a:t>
            </a:r>
            <a:r>
              <a:rPr lang="lv-LV" sz="1600" b="0" i="0" dirty="0">
                <a:solidFill>
                  <a:schemeClr val="accent6">
                    <a:lumMod val="75000"/>
                  </a:schemeClr>
                </a:solidFill>
                <a:effectLst/>
              </a:rPr>
              <a:t>iepriekšējā gadā strādāja </a:t>
            </a:r>
            <a:r>
              <a:rPr lang="lv-LV" sz="1600" b="0" i="0" dirty="0">
                <a:solidFill>
                  <a:srgbClr val="202124"/>
                </a:solidFill>
                <a:effectLst/>
              </a:rPr>
              <a:t>būtu jāliek tikai </a:t>
            </a:r>
            <a:r>
              <a:rPr lang="lv-LV" sz="1600" b="0" i="0" dirty="0">
                <a:solidFill>
                  <a:schemeClr val="accent6">
                    <a:lumMod val="75000"/>
                  </a:schemeClr>
                </a:solidFill>
                <a:effectLst/>
              </a:rPr>
              <a:t>rezerves sarakstos</a:t>
            </a:r>
            <a:r>
              <a:rPr lang="lv-LV" sz="1600" b="0" i="0" dirty="0">
                <a:solidFill>
                  <a:srgbClr val="202124"/>
                </a:solidFill>
                <a:effectLst/>
              </a:rPr>
              <a:t>, lai katru gadu šī iespēja ir jauniem bērniem nevis tiem pašiem - novadā tomēr ir milzīgs bērnu skaits.</a:t>
            </a:r>
            <a:endParaRPr lang="lv-LV" sz="1600" dirty="0"/>
          </a:p>
        </p:txBody>
      </p:sp>
      <p:sp>
        <p:nvSpPr>
          <p:cNvPr id="5" name="TextBox 4">
            <a:extLst>
              <a:ext uri="{FF2B5EF4-FFF2-40B4-BE49-F238E27FC236}">
                <a16:creationId xmlns:a16="http://schemas.microsoft.com/office/drawing/2014/main" id="{47D89DD5-FF59-6187-C58D-A69385101B4C}"/>
              </a:ext>
            </a:extLst>
          </p:cNvPr>
          <p:cNvSpPr txBox="1"/>
          <p:nvPr/>
        </p:nvSpPr>
        <p:spPr>
          <a:xfrm>
            <a:off x="681224" y="5445889"/>
            <a:ext cx="6291075" cy="338554"/>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Un vēlreiz liels </a:t>
            </a:r>
            <a:r>
              <a:rPr lang="lv-LV" sz="1600" b="0" i="0" dirty="0">
                <a:solidFill>
                  <a:schemeClr val="accent6">
                    <a:lumMod val="75000"/>
                  </a:schemeClr>
                </a:solidFill>
                <a:effectLst/>
              </a:rPr>
              <a:t>paldies par iespēju</a:t>
            </a:r>
            <a:r>
              <a:rPr lang="lv-LV" sz="1600" b="0" i="0" dirty="0">
                <a:solidFill>
                  <a:srgbClr val="202124"/>
                </a:solidFill>
                <a:effectLst/>
              </a:rPr>
              <a:t> un šīs aktivitātes organizēšanu</a:t>
            </a:r>
            <a:endParaRPr lang="lv-LV" sz="1600" dirty="0"/>
          </a:p>
        </p:txBody>
      </p:sp>
    </p:spTree>
    <p:extLst>
      <p:ext uri="{BB962C8B-B14F-4D97-AF65-F5344CB8AC3E}">
        <p14:creationId xmlns:p14="http://schemas.microsoft.com/office/powerpoint/2010/main" val="2013302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6A580F-95EF-DACE-8D48-4E3287E3B932}"/>
              </a:ext>
            </a:extLst>
          </p:cNvPr>
          <p:cNvSpPr>
            <a:spLocks noGrp="1"/>
          </p:cNvSpPr>
          <p:nvPr>
            <p:ph type="title"/>
          </p:nvPr>
        </p:nvSpPr>
        <p:spPr>
          <a:xfrm>
            <a:off x="622899" y="260351"/>
            <a:ext cx="9835551" cy="654050"/>
          </a:xfrm>
        </p:spPr>
        <p:txBody>
          <a:bodyPr>
            <a:normAutofit fontScale="90000"/>
          </a:bodyPr>
          <a:lstStyle/>
          <a:p>
            <a:r>
              <a:rPr lang="lv-LV" sz="3200" b="1" dirty="0">
                <a:latin typeface="Times New Roman" panose="02020603050405020304" pitchFamily="18" charset="0"/>
                <a:cs typeface="Times New Roman" panose="02020603050405020304" pitchFamily="18" charset="0"/>
              </a:rPr>
              <a:t>Darba vadītāju (kopā 28) aptaujas rezultāti: 17 respondenti </a:t>
            </a:r>
          </a:p>
        </p:txBody>
      </p:sp>
      <p:pic>
        <p:nvPicPr>
          <p:cNvPr id="5" name="Picture 4">
            <a:extLst>
              <a:ext uri="{FF2B5EF4-FFF2-40B4-BE49-F238E27FC236}">
                <a16:creationId xmlns:a16="http://schemas.microsoft.com/office/drawing/2014/main" id="{9D517818-4BE8-B34D-6B49-3A1150F6893F}"/>
              </a:ext>
            </a:extLst>
          </p:cNvPr>
          <p:cNvPicPr>
            <a:picLocks noChangeAspect="1"/>
          </p:cNvPicPr>
          <p:nvPr/>
        </p:nvPicPr>
        <p:blipFill>
          <a:blip r:embed="rId2"/>
          <a:stretch>
            <a:fillRect/>
          </a:stretch>
        </p:blipFill>
        <p:spPr>
          <a:xfrm>
            <a:off x="1000125" y="1061627"/>
            <a:ext cx="4991547" cy="4746061"/>
          </a:xfrm>
          <a:prstGeom prst="rect">
            <a:avLst/>
          </a:prstGeom>
        </p:spPr>
      </p:pic>
      <p:pic>
        <p:nvPicPr>
          <p:cNvPr id="7" name="Picture 6">
            <a:extLst>
              <a:ext uri="{FF2B5EF4-FFF2-40B4-BE49-F238E27FC236}">
                <a16:creationId xmlns:a16="http://schemas.microsoft.com/office/drawing/2014/main" id="{92F1BD89-38FE-B4B8-5441-BB4B6B848B71}"/>
              </a:ext>
            </a:extLst>
          </p:cNvPr>
          <p:cNvPicPr>
            <a:picLocks noChangeAspect="1"/>
          </p:cNvPicPr>
          <p:nvPr/>
        </p:nvPicPr>
        <p:blipFill>
          <a:blip r:embed="rId3"/>
          <a:stretch>
            <a:fillRect/>
          </a:stretch>
        </p:blipFill>
        <p:spPr>
          <a:xfrm>
            <a:off x="6464148" y="989778"/>
            <a:ext cx="4731978" cy="4746061"/>
          </a:xfrm>
          <a:prstGeom prst="rect">
            <a:avLst/>
          </a:prstGeom>
        </p:spPr>
      </p:pic>
      <p:sp>
        <p:nvSpPr>
          <p:cNvPr id="8" name="Title 1">
            <a:extLst>
              <a:ext uri="{FF2B5EF4-FFF2-40B4-BE49-F238E27FC236}">
                <a16:creationId xmlns:a16="http://schemas.microsoft.com/office/drawing/2014/main" id="{F6889F01-99EF-8197-46A7-B8E25AAB14F5}"/>
              </a:ext>
            </a:extLst>
          </p:cNvPr>
          <p:cNvSpPr txBox="1">
            <a:spLocks/>
          </p:cNvSpPr>
          <p:nvPr/>
        </p:nvSpPr>
        <p:spPr>
          <a:xfrm>
            <a:off x="267449" y="5735839"/>
            <a:ext cx="7012717" cy="105557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lv-LV" sz="2000" b="1" dirty="0">
                <a:latin typeface="Times New Roman" panose="02020603050405020304" pitchFamily="18" charset="0"/>
                <a:cs typeface="Times New Roman" panose="02020603050405020304" pitchFamily="18" charset="0"/>
              </a:rPr>
              <a:t>Nodarbinātībā nodarbinātie jaunieši pārsvarā bija patstāvīgi un ļoti noderīgi. Darba vadītājiem tas nebija apgrūtinoši un lielākais vairums gribētu būt darba vadītājs nākamgad arī! </a:t>
            </a:r>
          </a:p>
        </p:txBody>
      </p:sp>
    </p:spTree>
    <p:extLst>
      <p:ext uri="{BB962C8B-B14F-4D97-AF65-F5344CB8AC3E}">
        <p14:creationId xmlns:p14="http://schemas.microsoft.com/office/powerpoint/2010/main" val="2644856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6F660-9111-4738-AD8C-B3CD37CFAC88}"/>
              </a:ext>
            </a:extLst>
          </p:cNvPr>
          <p:cNvPicPr>
            <a:picLocks noChangeAspect="1"/>
          </p:cNvPicPr>
          <p:nvPr/>
        </p:nvPicPr>
        <p:blipFill>
          <a:blip r:embed="rId2"/>
          <a:srcRect l="1" r="6" b="52108"/>
          <a:stretch/>
        </p:blipFill>
        <p:spPr>
          <a:xfrm>
            <a:off x="542473" y="338423"/>
            <a:ext cx="5755435" cy="2691717"/>
          </a:xfrm>
          <a:prstGeom prst="rect">
            <a:avLst/>
          </a:prstGeom>
        </p:spPr>
      </p:pic>
      <p:sp>
        <p:nvSpPr>
          <p:cNvPr id="5" name="TextBox 4">
            <a:extLst>
              <a:ext uri="{FF2B5EF4-FFF2-40B4-BE49-F238E27FC236}">
                <a16:creationId xmlns:a16="http://schemas.microsoft.com/office/drawing/2014/main" id="{B1C0D40A-5689-21C6-98E9-EBEBCFEBEA7A}"/>
              </a:ext>
            </a:extLst>
          </p:cNvPr>
          <p:cNvSpPr txBox="1"/>
          <p:nvPr/>
        </p:nvSpPr>
        <p:spPr>
          <a:xfrm>
            <a:off x="7334250" y="409576"/>
            <a:ext cx="2886075" cy="584775"/>
          </a:xfrm>
          <a:prstGeom prst="rect">
            <a:avLst/>
          </a:prstGeom>
          <a:noFill/>
        </p:spPr>
        <p:txBody>
          <a:bodyPr wrap="square" rtlCol="0">
            <a:spAutoFit/>
          </a:bodyPr>
          <a:lstStyle/>
          <a:p>
            <a:pPr marL="285750" indent="-285750">
              <a:buFont typeface="Arial" panose="020B0604020202020204" pitchFamily="34" charset="0"/>
              <a:buChar char="•"/>
            </a:pPr>
            <a:r>
              <a:rPr lang="lv-LV" sz="1600" b="0" i="0" dirty="0">
                <a:solidFill>
                  <a:srgbClr val="202124"/>
                </a:solidFill>
                <a:effectLst/>
              </a:rPr>
              <a:t>Paldies par </a:t>
            </a:r>
            <a:r>
              <a:rPr lang="lv-LV" sz="1600" b="0" i="0" dirty="0">
                <a:solidFill>
                  <a:schemeClr val="accent5">
                    <a:lumMod val="75000"/>
                  </a:schemeClr>
                </a:solidFill>
                <a:effectLst/>
              </a:rPr>
              <a:t>iespēju līdzdarboties</a:t>
            </a:r>
            <a:endParaRPr lang="lv-LV" sz="1600" dirty="0">
              <a:solidFill>
                <a:schemeClr val="accent5">
                  <a:lumMod val="75000"/>
                </a:schemeClr>
              </a:solidFill>
            </a:endParaRPr>
          </a:p>
        </p:txBody>
      </p:sp>
      <p:sp>
        <p:nvSpPr>
          <p:cNvPr id="7" name="TextBox 6">
            <a:extLst>
              <a:ext uri="{FF2B5EF4-FFF2-40B4-BE49-F238E27FC236}">
                <a16:creationId xmlns:a16="http://schemas.microsoft.com/office/drawing/2014/main" id="{2267E4A6-3A25-20A5-EC28-87E3D43F14B8}"/>
              </a:ext>
            </a:extLst>
          </p:cNvPr>
          <p:cNvSpPr txBox="1"/>
          <p:nvPr/>
        </p:nvSpPr>
        <p:spPr>
          <a:xfrm>
            <a:off x="8001000" y="1101641"/>
            <a:ext cx="4191000" cy="2062103"/>
          </a:xfrm>
          <a:prstGeom prst="rect">
            <a:avLst/>
          </a:prstGeom>
          <a:noFill/>
        </p:spPr>
        <p:txBody>
          <a:bodyPr wrap="square">
            <a:spAutoFit/>
          </a:bodyPr>
          <a:lstStyle/>
          <a:p>
            <a:pPr marL="285750" indent="-285750" algn="just">
              <a:buFont typeface="Arial" panose="020B0604020202020204" pitchFamily="34" charset="0"/>
              <a:buChar char="•"/>
            </a:pPr>
            <a:r>
              <a:rPr lang="lv-LV" sz="1600" b="0" i="0" dirty="0">
                <a:solidFill>
                  <a:srgbClr val="202124"/>
                </a:solidFill>
                <a:effectLst/>
              </a:rPr>
              <a:t>Paldies par doto iespēju un vēlos arī nākamajā vasarā </a:t>
            </a:r>
            <a:r>
              <a:rPr lang="lv-LV" sz="1600" b="0" i="0" dirty="0">
                <a:solidFill>
                  <a:schemeClr val="accent5">
                    <a:lumMod val="75000"/>
                  </a:schemeClr>
                </a:solidFill>
                <a:effectLst/>
              </a:rPr>
              <a:t>nodarbināt līdzvērtīgu </a:t>
            </a:r>
            <a:r>
              <a:rPr lang="lv-LV" sz="1600" b="0" i="0" dirty="0">
                <a:solidFill>
                  <a:srgbClr val="202124"/>
                </a:solidFill>
                <a:effectLst/>
              </a:rPr>
              <a:t>un </a:t>
            </a:r>
            <a:r>
              <a:rPr lang="lv-LV" sz="1600" b="0" i="0" dirty="0">
                <a:solidFill>
                  <a:schemeClr val="accent5">
                    <a:lumMod val="75000"/>
                  </a:schemeClr>
                </a:solidFill>
                <a:effectLst/>
              </a:rPr>
              <a:t>pat</a:t>
            </a:r>
            <a:r>
              <a:rPr lang="lv-LV" sz="1600" b="0" i="0" dirty="0">
                <a:solidFill>
                  <a:srgbClr val="202124"/>
                </a:solidFill>
                <a:effectLst/>
              </a:rPr>
              <a:t> par 3 jauniešiem </a:t>
            </a:r>
            <a:r>
              <a:rPr lang="lv-LV" sz="1600" b="0" i="0" dirty="0">
                <a:solidFill>
                  <a:schemeClr val="accent5">
                    <a:lumMod val="75000"/>
                  </a:schemeClr>
                </a:solidFill>
                <a:effectLst/>
              </a:rPr>
              <a:t>kuplāku palīgu skaitu</a:t>
            </a:r>
            <a:r>
              <a:rPr lang="lv-LV" sz="1600" b="0" i="0" dirty="0">
                <a:solidFill>
                  <a:srgbClr val="202124"/>
                </a:solidFill>
                <a:effectLst/>
              </a:rPr>
              <a:t>., jo jaunieši ir nozīmīgs atbalsts, lai nodrošinātu pirmsskolas darbu neveidojot apvienotās grupas un neradītu bērniem apgrūtinošus apstākļus grupās ar lielu bērnu skaitu!!!!</a:t>
            </a:r>
            <a:endParaRPr lang="lv-LV" sz="1600" dirty="0"/>
          </a:p>
        </p:txBody>
      </p:sp>
      <p:sp>
        <p:nvSpPr>
          <p:cNvPr id="8" name="TextBox 7">
            <a:extLst>
              <a:ext uri="{FF2B5EF4-FFF2-40B4-BE49-F238E27FC236}">
                <a16:creationId xmlns:a16="http://schemas.microsoft.com/office/drawing/2014/main" id="{CD580CB0-50DE-8BCF-7E7E-B46B71543642}"/>
              </a:ext>
            </a:extLst>
          </p:cNvPr>
          <p:cNvSpPr txBox="1"/>
          <p:nvPr/>
        </p:nvSpPr>
        <p:spPr>
          <a:xfrm>
            <a:off x="6757793" y="3192572"/>
            <a:ext cx="4762500" cy="584775"/>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chemeClr val="accent5">
                    <a:lumMod val="75000"/>
                  </a:schemeClr>
                </a:solidFill>
                <a:effectLst/>
              </a:rPr>
              <a:t>Lūdzu turpināt </a:t>
            </a:r>
            <a:r>
              <a:rPr lang="lv-LV" sz="1600" b="0" i="0" dirty="0">
                <a:solidFill>
                  <a:srgbClr val="202124"/>
                </a:solidFill>
                <a:effectLst/>
              </a:rPr>
              <a:t>15-20 gadu vecuma jauniešu nodarbināšanu </a:t>
            </a:r>
            <a:r>
              <a:rPr lang="lv-LV" sz="1600" b="0" i="0" dirty="0">
                <a:solidFill>
                  <a:schemeClr val="accent5">
                    <a:lumMod val="75000"/>
                  </a:schemeClr>
                </a:solidFill>
                <a:effectLst/>
              </a:rPr>
              <a:t>pirmsskolas izglītības iestādēs</a:t>
            </a:r>
            <a:endParaRPr lang="lv-LV" sz="1600" dirty="0">
              <a:solidFill>
                <a:schemeClr val="accent5">
                  <a:lumMod val="75000"/>
                </a:schemeClr>
              </a:solidFill>
            </a:endParaRPr>
          </a:p>
        </p:txBody>
      </p:sp>
      <p:sp>
        <p:nvSpPr>
          <p:cNvPr id="9" name="TextBox 8">
            <a:extLst>
              <a:ext uri="{FF2B5EF4-FFF2-40B4-BE49-F238E27FC236}">
                <a16:creationId xmlns:a16="http://schemas.microsoft.com/office/drawing/2014/main" id="{AF53FD20-3E3B-99CB-8828-9CBDB8DC05CE}"/>
              </a:ext>
            </a:extLst>
          </p:cNvPr>
          <p:cNvSpPr txBox="1"/>
          <p:nvPr/>
        </p:nvSpPr>
        <p:spPr>
          <a:xfrm>
            <a:off x="442718" y="3225061"/>
            <a:ext cx="4991490" cy="584775"/>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Paldies par sadarbību! Šādā veidā jaunieši iepazīstas ar profesiju un varbūt </a:t>
            </a:r>
            <a:r>
              <a:rPr lang="lv-LV" sz="1600" b="0" i="0" dirty="0">
                <a:solidFill>
                  <a:schemeClr val="accent5">
                    <a:lumMod val="75000"/>
                  </a:schemeClr>
                </a:solidFill>
                <a:effectLst/>
              </a:rPr>
              <a:t>nākotnē izvēlas kā pamatdarbu</a:t>
            </a:r>
            <a:endParaRPr lang="lv-LV" sz="1600" dirty="0">
              <a:solidFill>
                <a:schemeClr val="accent5">
                  <a:lumMod val="75000"/>
                </a:schemeClr>
              </a:solidFill>
            </a:endParaRPr>
          </a:p>
        </p:txBody>
      </p:sp>
      <p:sp>
        <p:nvSpPr>
          <p:cNvPr id="10" name="TextBox 9">
            <a:extLst>
              <a:ext uri="{FF2B5EF4-FFF2-40B4-BE49-F238E27FC236}">
                <a16:creationId xmlns:a16="http://schemas.microsoft.com/office/drawing/2014/main" id="{BE001341-1688-9560-85BF-F4168BA5D7BA}"/>
              </a:ext>
            </a:extLst>
          </p:cNvPr>
          <p:cNvSpPr txBox="1"/>
          <p:nvPr/>
        </p:nvSpPr>
        <p:spPr>
          <a:xfrm>
            <a:off x="2824162" y="3827860"/>
            <a:ext cx="5953125" cy="830997"/>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Viss jauki, tikai saprotu, ka tas tomēr </a:t>
            </a:r>
            <a:r>
              <a:rPr lang="lv-LV" sz="1600" b="0" i="0" dirty="0">
                <a:solidFill>
                  <a:schemeClr val="accent5">
                    <a:lumMod val="75000"/>
                  </a:schemeClr>
                </a:solidFill>
                <a:effectLst/>
              </a:rPr>
              <a:t>prasa daudz laika </a:t>
            </a:r>
            <a:r>
              <a:rPr lang="lv-LV" sz="1600" b="0" i="0" dirty="0">
                <a:solidFill>
                  <a:srgbClr val="202124"/>
                </a:solidFill>
                <a:effectLst/>
              </a:rPr>
              <a:t>un </a:t>
            </a:r>
            <a:r>
              <a:rPr lang="lv-LV" sz="1600" b="0" i="0" dirty="0">
                <a:solidFill>
                  <a:schemeClr val="accent5">
                    <a:lumMod val="75000"/>
                  </a:schemeClr>
                </a:solidFill>
                <a:effectLst/>
              </a:rPr>
              <a:t>enerģijas</a:t>
            </a:r>
            <a:r>
              <a:rPr lang="lv-LV" sz="1600" b="0" i="0" dirty="0">
                <a:solidFill>
                  <a:srgbClr val="202124"/>
                </a:solidFill>
                <a:effectLst/>
              </a:rPr>
              <a:t>, izdomāt darbus, kas ir atbilstoši katra jaunieša spējām, kontrolēt, pārbaudīt.</a:t>
            </a:r>
            <a:endParaRPr lang="lv-LV" sz="1600" dirty="0"/>
          </a:p>
        </p:txBody>
      </p:sp>
      <p:sp>
        <p:nvSpPr>
          <p:cNvPr id="11" name="TextBox 10">
            <a:extLst>
              <a:ext uri="{FF2B5EF4-FFF2-40B4-BE49-F238E27FC236}">
                <a16:creationId xmlns:a16="http://schemas.microsoft.com/office/drawing/2014/main" id="{D50763CC-28C0-C29E-19BE-5004E65A964F}"/>
              </a:ext>
            </a:extLst>
          </p:cNvPr>
          <p:cNvSpPr txBox="1"/>
          <p:nvPr/>
        </p:nvSpPr>
        <p:spPr>
          <a:xfrm>
            <a:off x="6297908" y="2024021"/>
            <a:ext cx="1843185" cy="584775"/>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Paldies, par šo </a:t>
            </a:r>
            <a:r>
              <a:rPr lang="lv-LV" sz="1600" b="0" i="0" dirty="0">
                <a:solidFill>
                  <a:schemeClr val="accent5">
                    <a:lumMod val="75000"/>
                  </a:schemeClr>
                </a:solidFill>
                <a:effectLst/>
              </a:rPr>
              <a:t>iespēju</a:t>
            </a:r>
            <a:endParaRPr lang="lv-LV" sz="1600" dirty="0">
              <a:solidFill>
                <a:schemeClr val="accent5">
                  <a:lumMod val="75000"/>
                </a:schemeClr>
              </a:solidFill>
            </a:endParaRPr>
          </a:p>
        </p:txBody>
      </p:sp>
      <p:sp>
        <p:nvSpPr>
          <p:cNvPr id="12" name="TextBox 11">
            <a:extLst>
              <a:ext uri="{FF2B5EF4-FFF2-40B4-BE49-F238E27FC236}">
                <a16:creationId xmlns:a16="http://schemas.microsoft.com/office/drawing/2014/main" id="{0CECD706-0A39-23F4-8E3E-A591D5046735}"/>
              </a:ext>
            </a:extLst>
          </p:cNvPr>
          <p:cNvSpPr txBox="1"/>
          <p:nvPr/>
        </p:nvSpPr>
        <p:spPr>
          <a:xfrm>
            <a:off x="8777287" y="4243358"/>
            <a:ext cx="3127775" cy="2062103"/>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Darbs </a:t>
            </a:r>
            <a:r>
              <a:rPr lang="lv-LV" sz="1600" b="0" i="0" dirty="0">
                <a:solidFill>
                  <a:schemeClr val="accent5">
                    <a:lumMod val="75000"/>
                  </a:schemeClr>
                </a:solidFill>
                <a:effectLst/>
              </a:rPr>
              <a:t>bibliotēkā</a:t>
            </a:r>
            <a:r>
              <a:rPr lang="lv-LV" sz="1600" b="0" i="0" dirty="0">
                <a:solidFill>
                  <a:srgbClr val="202124"/>
                </a:solidFill>
                <a:effectLst/>
              </a:rPr>
              <a:t> jauniešiem deva iespēju </a:t>
            </a:r>
            <a:r>
              <a:rPr lang="lv-LV" sz="1600" b="0" i="0" dirty="0">
                <a:solidFill>
                  <a:schemeClr val="accent5">
                    <a:lumMod val="75000"/>
                  </a:schemeClr>
                </a:solidFill>
                <a:effectLst/>
              </a:rPr>
              <a:t>iepazīt bibliotekāra </a:t>
            </a:r>
            <a:r>
              <a:rPr lang="lv-LV" sz="1600" b="0" i="0" dirty="0">
                <a:solidFill>
                  <a:srgbClr val="202124"/>
                </a:solidFill>
                <a:effectLst/>
              </a:rPr>
              <a:t>ikdienu bibliotekārajā darbā, apgūt saskarsmi ar apmeklētājiem u.t.t.. Paldies par </a:t>
            </a:r>
            <a:r>
              <a:rPr lang="lv-LV" sz="1600" b="0" i="0" dirty="0">
                <a:solidFill>
                  <a:schemeClr val="accent5">
                    <a:lumMod val="75000"/>
                  </a:schemeClr>
                </a:solidFill>
                <a:effectLst/>
              </a:rPr>
              <a:t>labajiem skolēniem</a:t>
            </a:r>
            <a:r>
              <a:rPr lang="lv-LV" sz="1600" b="0" i="0" dirty="0">
                <a:solidFill>
                  <a:srgbClr val="202124"/>
                </a:solidFill>
                <a:effectLst/>
              </a:rPr>
              <a:t>, kuri šogad veiksmīgi pildīja bibliotekāra palīga pienākumus</a:t>
            </a:r>
            <a:endParaRPr lang="lv-LV" sz="1600" dirty="0"/>
          </a:p>
        </p:txBody>
      </p:sp>
      <p:sp>
        <p:nvSpPr>
          <p:cNvPr id="13" name="TextBox 12">
            <a:extLst>
              <a:ext uri="{FF2B5EF4-FFF2-40B4-BE49-F238E27FC236}">
                <a16:creationId xmlns:a16="http://schemas.microsoft.com/office/drawing/2014/main" id="{411CD188-33C8-317F-814B-0015A4912E83}"/>
              </a:ext>
            </a:extLst>
          </p:cNvPr>
          <p:cNvSpPr txBox="1"/>
          <p:nvPr/>
        </p:nvSpPr>
        <p:spPr>
          <a:xfrm>
            <a:off x="286938" y="4180640"/>
            <a:ext cx="2459833" cy="1569660"/>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Paldies Jums par iespēju nodarbināt mūsu iestādē skolniekus. Viņi </a:t>
            </a:r>
            <a:r>
              <a:rPr lang="lv-LV" sz="1600" b="0" i="0" dirty="0">
                <a:solidFill>
                  <a:schemeClr val="accent5">
                    <a:lumMod val="75000"/>
                  </a:schemeClr>
                </a:solidFill>
                <a:effectLst/>
              </a:rPr>
              <a:t>reālais atbalsts mūsu darbiniekiem</a:t>
            </a:r>
            <a:r>
              <a:rPr lang="lv-LV" sz="1600" b="0" i="0" dirty="0">
                <a:solidFill>
                  <a:srgbClr val="202124"/>
                </a:solidFill>
                <a:effectLst/>
              </a:rPr>
              <a:t>!</a:t>
            </a:r>
            <a:endParaRPr lang="lv-LV" sz="1600" dirty="0"/>
          </a:p>
        </p:txBody>
      </p:sp>
      <p:sp>
        <p:nvSpPr>
          <p:cNvPr id="14" name="TextBox 13">
            <a:extLst>
              <a:ext uri="{FF2B5EF4-FFF2-40B4-BE49-F238E27FC236}">
                <a16:creationId xmlns:a16="http://schemas.microsoft.com/office/drawing/2014/main" id="{65B51414-B71D-1250-2421-9E6B266E923F}"/>
              </a:ext>
            </a:extLst>
          </p:cNvPr>
          <p:cNvSpPr txBox="1"/>
          <p:nvPr/>
        </p:nvSpPr>
        <p:spPr>
          <a:xfrm>
            <a:off x="4442416" y="4716513"/>
            <a:ext cx="4187234" cy="584775"/>
          </a:xfrm>
          <a:prstGeom prst="rect">
            <a:avLst/>
          </a:prstGeom>
          <a:noFill/>
        </p:spPr>
        <p:txBody>
          <a:bodyPr wrap="square" rtlCol="0">
            <a:spAutoFit/>
          </a:bodyPr>
          <a:lstStyle/>
          <a:p>
            <a:pPr marL="285750" indent="-285750" algn="just">
              <a:buFont typeface="Arial" panose="020B0604020202020204" pitchFamily="34" charset="0"/>
              <a:buChar char="•"/>
            </a:pPr>
            <a:r>
              <a:rPr lang="lv-LV" sz="1600" b="0" i="0" dirty="0">
                <a:solidFill>
                  <a:srgbClr val="202124"/>
                </a:solidFill>
                <a:effectLst/>
              </a:rPr>
              <a:t>80% jaunieši </a:t>
            </a:r>
            <a:r>
              <a:rPr lang="lv-LV" sz="1600" b="0" i="0" dirty="0">
                <a:solidFill>
                  <a:schemeClr val="accent5">
                    <a:lumMod val="75000"/>
                  </a:schemeClr>
                </a:solidFill>
                <a:effectLst/>
              </a:rPr>
              <a:t>bija jākontrolē </a:t>
            </a:r>
            <a:r>
              <a:rPr lang="lv-LV" sz="1600" b="0" i="0" dirty="0">
                <a:solidFill>
                  <a:srgbClr val="202124"/>
                </a:solidFill>
                <a:effectLst/>
              </a:rPr>
              <a:t>ik pēc brīža. Žēl ka ģimenēs netiek audzināts darba tikums</a:t>
            </a:r>
            <a:endParaRPr lang="lv-LV" sz="1600" dirty="0"/>
          </a:p>
        </p:txBody>
      </p:sp>
      <p:sp>
        <p:nvSpPr>
          <p:cNvPr id="15" name="Title 1">
            <a:extLst>
              <a:ext uri="{FF2B5EF4-FFF2-40B4-BE49-F238E27FC236}">
                <a16:creationId xmlns:a16="http://schemas.microsoft.com/office/drawing/2014/main" id="{A6587E5B-8A27-C9BD-7475-C5B8B17BA161}"/>
              </a:ext>
            </a:extLst>
          </p:cNvPr>
          <p:cNvSpPr txBox="1">
            <a:spLocks/>
          </p:cNvSpPr>
          <p:nvPr/>
        </p:nvSpPr>
        <p:spPr>
          <a:xfrm>
            <a:off x="321533" y="5678689"/>
            <a:ext cx="7012717" cy="1055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lv-LV" sz="2000" b="1" dirty="0">
                <a:latin typeface="Times New Roman" panose="02020603050405020304" pitchFamily="18" charset="0"/>
                <a:cs typeface="Times New Roman" panose="02020603050405020304" pitchFamily="18" charset="0"/>
              </a:rPr>
              <a:t>Nodarbinātībā 15 – 20 gadiem nesamazināt nodarbināto skaitu!</a:t>
            </a:r>
          </a:p>
        </p:txBody>
      </p:sp>
    </p:spTree>
    <p:extLst>
      <p:ext uri="{BB962C8B-B14F-4D97-AF65-F5344CB8AC3E}">
        <p14:creationId xmlns:p14="http://schemas.microsoft.com/office/powerpoint/2010/main" val="1107857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57C5F-0A52-D2DD-07CB-D048BA04E4F0}"/>
              </a:ext>
            </a:extLst>
          </p:cNvPr>
          <p:cNvSpPr>
            <a:spLocks noGrp="1"/>
          </p:cNvSpPr>
          <p:nvPr>
            <p:ph type="body" idx="1"/>
          </p:nvPr>
        </p:nvSpPr>
        <p:spPr>
          <a:xfrm>
            <a:off x="839787" y="1492249"/>
            <a:ext cx="5157787" cy="823912"/>
          </a:xfrm>
        </p:spPr>
        <p:txBody>
          <a:bodyPr>
            <a:noAutofit/>
          </a:bodyPr>
          <a:lstStyle/>
          <a:p>
            <a:r>
              <a:rPr lang="lv-LV" dirty="0">
                <a:latin typeface="Times New Roman" panose="02020603050405020304" pitchFamily="18" charset="0"/>
                <a:cs typeface="Times New Roman" panose="02020603050405020304" pitchFamily="18" charset="0"/>
              </a:rPr>
              <a:t>Skolēnu nodarbinātība ar NVA norīkojumu </a:t>
            </a:r>
          </a:p>
        </p:txBody>
      </p:sp>
      <p:sp>
        <p:nvSpPr>
          <p:cNvPr id="4" name="Content Placeholder 3">
            <a:extLst>
              <a:ext uri="{FF2B5EF4-FFF2-40B4-BE49-F238E27FC236}">
                <a16:creationId xmlns:a16="http://schemas.microsoft.com/office/drawing/2014/main" id="{A2D263BC-C2F2-1974-79F8-A7E0905C5FB2}"/>
              </a:ext>
            </a:extLst>
          </p:cNvPr>
          <p:cNvSpPr>
            <a:spLocks noGrp="1"/>
          </p:cNvSpPr>
          <p:nvPr>
            <p:ph sz="half" idx="2"/>
          </p:nvPr>
        </p:nvSpPr>
        <p:spPr/>
        <p:txBody>
          <a:bodyPr/>
          <a:lstStyle/>
          <a:p>
            <a:r>
              <a:rPr lang="lv-LV" dirty="0"/>
              <a:t>Nepalielinot nodarbināto skaitu:</a:t>
            </a:r>
          </a:p>
        </p:txBody>
      </p:sp>
      <p:sp>
        <p:nvSpPr>
          <p:cNvPr id="5" name="Text Placeholder 4">
            <a:extLst>
              <a:ext uri="{FF2B5EF4-FFF2-40B4-BE49-F238E27FC236}">
                <a16:creationId xmlns:a16="http://schemas.microsoft.com/office/drawing/2014/main" id="{917610A5-8D0B-C036-0D2C-01E6E2C154DB}"/>
              </a:ext>
            </a:extLst>
          </p:cNvPr>
          <p:cNvSpPr>
            <a:spLocks noGrp="1"/>
          </p:cNvSpPr>
          <p:nvPr>
            <p:ph type="body" sz="quarter" idx="3"/>
          </p:nvPr>
        </p:nvSpPr>
        <p:spPr>
          <a:xfrm>
            <a:off x="6169025" y="1492249"/>
            <a:ext cx="5183188" cy="823912"/>
          </a:xfrm>
        </p:spPr>
        <p:txBody>
          <a:bodyPr>
            <a:noAutofit/>
          </a:bodyPr>
          <a:lstStyle/>
          <a:p>
            <a:r>
              <a:rPr lang="lv-LV" dirty="0">
                <a:latin typeface="Times New Roman" panose="02020603050405020304" pitchFamily="18" charset="0"/>
                <a:cs typeface="Times New Roman" panose="02020603050405020304" pitchFamily="18" charset="0"/>
              </a:rPr>
              <a:t>Pašvaldības iniciēta skolēnu nodarbinātība </a:t>
            </a:r>
          </a:p>
        </p:txBody>
      </p:sp>
      <p:sp>
        <p:nvSpPr>
          <p:cNvPr id="6" name="Content Placeholder 5">
            <a:extLst>
              <a:ext uri="{FF2B5EF4-FFF2-40B4-BE49-F238E27FC236}">
                <a16:creationId xmlns:a16="http://schemas.microsoft.com/office/drawing/2014/main" id="{801D016E-52E0-B1FE-CE44-26EE42BE9DA0}"/>
              </a:ext>
            </a:extLst>
          </p:cNvPr>
          <p:cNvSpPr>
            <a:spLocks noGrp="1"/>
          </p:cNvSpPr>
          <p:nvPr>
            <p:ph sz="quarter" idx="4"/>
          </p:nvPr>
        </p:nvSpPr>
        <p:spPr/>
        <p:txBody>
          <a:bodyPr/>
          <a:lstStyle/>
          <a:p>
            <a:r>
              <a:rPr lang="lv-LV" dirty="0"/>
              <a:t>Nepalielinot nodarbināto skaitu:</a:t>
            </a:r>
          </a:p>
          <a:p>
            <a:pPr marL="0" indent="0">
              <a:buNone/>
            </a:pPr>
            <a:endParaRPr lang="lv-LV" dirty="0"/>
          </a:p>
        </p:txBody>
      </p:sp>
      <p:graphicFrame>
        <p:nvGraphicFramePr>
          <p:cNvPr id="8" name="Table 7">
            <a:extLst>
              <a:ext uri="{FF2B5EF4-FFF2-40B4-BE49-F238E27FC236}">
                <a16:creationId xmlns:a16="http://schemas.microsoft.com/office/drawing/2014/main" id="{0A2725FA-E7A7-715F-AA05-F4BA647580DE}"/>
              </a:ext>
            </a:extLst>
          </p:cNvPr>
          <p:cNvGraphicFramePr>
            <a:graphicFrameLocks noGrp="1"/>
          </p:cNvGraphicFramePr>
          <p:nvPr>
            <p:extLst>
              <p:ext uri="{D42A27DB-BD31-4B8C-83A1-F6EECF244321}">
                <p14:modId xmlns:p14="http://schemas.microsoft.com/office/powerpoint/2010/main" val="1546120435"/>
              </p:ext>
            </p:extLst>
          </p:nvPr>
        </p:nvGraphicFramePr>
        <p:xfrm>
          <a:off x="1085369" y="3230592"/>
          <a:ext cx="4229581" cy="1772730"/>
        </p:xfrm>
        <a:graphic>
          <a:graphicData uri="http://schemas.openxmlformats.org/drawingml/2006/table">
            <a:tbl>
              <a:tblPr>
                <a:tableStyleId>{5C22544A-7EE6-4342-B048-85BDC9FD1C3A}</a:tableStyleId>
              </a:tblPr>
              <a:tblGrid>
                <a:gridCol w="2478745">
                  <a:extLst>
                    <a:ext uri="{9D8B030D-6E8A-4147-A177-3AD203B41FA5}">
                      <a16:colId xmlns:a16="http://schemas.microsoft.com/office/drawing/2014/main" val="1446992799"/>
                    </a:ext>
                  </a:extLst>
                </a:gridCol>
                <a:gridCol w="1750836">
                  <a:extLst>
                    <a:ext uri="{9D8B030D-6E8A-4147-A177-3AD203B41FA5}">
                      <a16:colId xmlns:a16="http://schemas.microsoft.com/office/drawing/2014/main" val="758762365"/>
                    </a:ext>
                  </a:extLst>
                </a:gridCol>
              </a:tblGrid>
              <a:tr h="459597">
                <a:tc>
                  <a:txBody>
                    <a:bodyPr/>
                    <a:lstStyle/>
                    <a:p>
                      <a:pPr algn="l" fontAlgn="b"/>
                      <a:r>
                        <a:rPr lang="lv-LV" sz="1600" b="1" u="none" strike="noStrike" dirty="0">
                          <a:effectLst/>
                          <a:latin typeface="Times New Roman" panose="02020603050405020304" pitchFamily="18" charset="0"/>
                          <a:cs typeface="Times New Roman" panose="02020603050405020304" pitchFamily="18" charset="0"/>
                        </a:rPr>
                        <a:t>NVA </a:t>
                      </a:r>
                      <a:endParaRPr lang="lv-LV"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lv-LV" sz="1400" b="1" i="0" u="none" strike="noStrike" dirty="0">
                          <a:solidFill>
                            <a:srgbClr val="000000"/>
                          </a:solidFill>
                          <a:effectLst/>
                          <a:latin typeface="Times New Roman" panose="02020603050405020304" pitchFamily="18" charset="0"/>
                          <a:cs typeface="Times New Roman" panose="02020603050405020304" pitchFamily="18" charset="0"/>
                        </a:rPr>
                        <a:t>EURO</a:t>
                      </a:r>
                    </a:p>
                  </a:txBody>
                  <a:tcPr marL="9525" marR="9525" marT="9525" marB="0" anchor="b"/>
                </a:tc>
                <a:extLst>
                  <a:ext uri="{0D108BD9-81ED-4DB2-BD59-A6C34878D82A}">
                    <a16:rowId xmlns:a16="http://schemas.microsoft.com/office/drawing/2014/main" val="3913346208"/>
                  </a:ext>
                </a:extLst>
              </a:tr>
              <a:tr h="437711">
                <a:tc>
                  <a:txBody>
                    <a:bodyPr/>
                    <a:lstStyle/>
                    <a:p>
                      <a:pPr algn="l" fontAlgn="b"/>
                      <a:r>
                        <a:rPr lang="lv-LV" sz="1400" u="none" strike="noStrike" dirty="0">
                          <a:effectLst/>
                          <a:latin typeface="Times New Roman" panose="02020603050405020304" pitchFamily="18" charset="0"/>
                          <a:cs typeface="Times New Roman" panose="02020603050405020304" pitchFamily="18" charset="0"/>
                        </a:rPr>
                        <a:t>2024 gada faktiskās izmaksas: </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lv-LV" sz="1400" b="0" i="0" u="none" strike="noStrike" dirty="0">
                          <a:solidFill>
                            <a:srgbClr val="000000"/>
                          </a:solidFill>
                          <a:effectLst/>
                          <a:latin typeface="Times New Roman" panose="02020603050405020304" pitchFamily="18" charset="0"/>
                          <a:cs typeface="Times New Roman" panose="02020603050405020304" pitchFamily="18" charset="0"/>
                        </a:rPr>
                        <a:t>24 325</a:t>
                      </a:r>
                    </a:p>
                  </a:txBody>
                  <a:tcPr marL="9525" marR="9525" marT="9525" marB="0" anchor="b"/>
                </a:tc>
                <a:extLst>
                  <a:ext uri="{0D108BD9-81ED-4DB2-BD59-A6C34878D82A}">
                    <a16:rowId xmlns:a16="http://schemas.microsoft.com/office/drawing/2014/main" val="700802499"/>
                  </a:ext>
                </a:extLst>
              </a:tr>
              <a:tr h="437711">
                <a:tc>
                  <a:txBody>
                    <a:bodyPr/>
                    <a:lstStyle/>
                    <a:p>
                      <a:pPr algn="l" fontAlgn="b"/>
                      <a:r>
                        <a:rPr lang="lv-LV" sz="1400" b="1" u="none" strike="noStrike" dirty="0">
                          <a:effectLst/>
                          <a:latin typeface="Times New Roman" panose="02020603050405020304" pitchFamily="18" charset="0"/>
                          <a:cs typeface="Times New Roman" panose="02020603050405020304" pitchFamily="18" charset="0"/>
                        </a:rPr>
                        <a:t>2025. gada izmaksas:</a:t>
                      </a:r>
                      <a:endParaRPr lang="lv-LV"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lv-LV" sz="1400" b="1" i="0" u="none" strike="noStrike" dirty="0">
                          <a:solidFill>
                            <a:srgbClr val="000000"/>
                          </a:solidFill>
                          <a:effectLst/>
                          <a:latin typeface="Times New Roman" panose="02020603050405020304" pitchFamily="18" charset="0"/>
                          <a:cs typeface="Times New Roman" panose="02020603050405020304" pitchFamily="18" charset="0"/>
                        </a:rPr>
                        <a:t>27 239</a:t>
                      </a:r>
                    </a:p>
                  </a:txBody>
                  <a:tcPr marL="9525" marR="9525" marT="9525" marB="0" anchor="b"/>
                </a:tc>
                <a:extLst>
                  <a:ext uri="{0D108BD9-81ED-4DB2-BD59-A6C34878D82A}">
                    <a16:rowId xmlns:a16="http://schemas.microsoft.com/office/drawing/2014/main" val="1216372600"/>
                  </a:ext>
                </a:extLst>
              </a:tr>
              <a:tr h="437711">
                <a:tc>
                  <a:txBody>
                    <a:bodyPr/>
                    <a:lstStyle/>
                    <a:p>
                      <a:pPr algn="l" fontAlgn="b"/>
                      <a:r>
                        <a:rPr lang="lv-LV" sz="1400" u="none" strike="noStrike" dirty="0">
                          <a:effectLst/>
                          <a:latin typeface="Times New Roman" panose="02020603050405020304" pitchFamily="18" charset="0"/>
                          <a:cs typeface="Times New Roman" panose="02020603050405020304" pitchFamily="18" charset="0"/>
                        </a:rPr>
                        <a:t>Sadārdzinājums:</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lv-LV" sz="1400" b="1" i="0" u="none" strike="noStrike" dirty="0">
                          <a:solidFill>
                            <a:srgbClr val="000000"/>
                          </a:solidFill>
                          <a:effectLst/>
                          <a:latin typeface="Times New Roman" panose="02020603050405020304" pitchFamily="18" charset="0"/>
                          <a:cs typeface="Times New Roman" panose="02020603050405020304" pitchFamily="18" charset="0"/>
                        </a:rPr>
                        <a:t>2914</a:t>
                      </a:r>
                    </a:p>
                  </a:txBody>
                  <a:tcPr marL="9525" marR="9525" marT="9525" marB="0" anchor="b"/>
                </a:tc>
                <a:extLst>
                  <a:ext uri="{0D108BD9-81ED-4DB2-BD59-A6C34878D82A}">
                    <a16:rowId xmlns:a16="http://schemas.microsoft.com/office/drawing/2014/main" val="3997124852"/>
                  </a:ext>
                </a:extLst>
              </a:tr>
            </a:tbl>
          </a:graphicData>
        </a:graphic>
      </p:graphicFrame>
      <p:graphicFrame>
        <p:nvGraphicFramePr>
          <p:cNvPr id="9" name="Table 8">
            <a:extLst>
              <a:ext uri="{FF2B5EF4-FFF2-40B4-BE49-F238E27FC236}">
                <a16:creationId xmlns:a16="http://schemas.microsoft.com/office/drawing/2014/main" id="{9B978031-7104-E2D6-7571-B0F032915CA3}"/>
              </a:ext>
            </a:extLst>
          </p:cNvPr>
          <p:cNvGraphicFramePr>
            <a:graphicFrameLocks noGrp="1"/>
          </p:cNvGraphicFramePr>
          <p:nvPr>
            <p:extLst>
              <p:ext uri="{D42A27DB-BD31-4B8C-83A1-F6EECF244321}">
                <p14:modId xmlns:p14="http://schemas.microsoft.com/office/powerpoint/2010/main" val="2711827554"/>
              </p:ext>
            </p:extLst>
          </p:nvPr>
        </p:nvGraphicFramePr>
        <p:xfrm>
          <a:off x="6323162" y="3171661"/>
          <a:ext cx="4956026" cy="1831661"/>
        </p:xfrm>
        <a:graphic>
          <a:graphicData uri="http://schemas.openxmlformats.org/drawingml/2006/table">
            <a:tbl>
              <a:tblPr>
                <a:tableStyleId>{5C22544A-7EE6-4342-B048-85BDC9FD1C3A}</a:tableStyleId>
              </a:tblPr>
              <a:tblGrid>
                <a:gridCol w="2841455">
                  <a:extLst>
                    <a:ext uri="{9D8B030D-6E8A-4147-A177-3AD203B41FA5}">
                      <a16:colId xmlns:a16="http://schemas.microsoft.com/office/drawing/2014/main" val="3095418939"/>
                    </a:ext>
                  </a:extLst>
                </a:gridCol>
                <a:gridCol w="2114571">
                  <a:extLst>
                    <a:ext uri="{9D8B030D-6E8A-4147-A177-3AD203B41FA5}">
                      <a16:colId xmlns:a16="http://schemas.microsoft.com/office/drawing/2014/main" val="2108971785"/>
                    </a:ext>
                  </a:extLst>
                </a:gridCol>
              </a:tblGrid>
              <a:tr h="746891">
                <a:tc>
                  <a:txBody>
                    <a:bodyPr/>
                    <a:lstStyle/>
                    <a:p>
                      <a:pPr algn="l" fontAlgn="b"/>
                      <a:r>
                        <a:rPr lang="lv-LV" sz="1800" b="1" u="none" strike="noStrike" dirty="0">
                          <a:effectLst/>
                        </a:rPr>
                        <a:t>Pašvaldības finansētā nodarbinātība</a:t>
                      </a:r>
                      <a:endParaRPr lang="lv-LV"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lv-LV" sz="1600" b="1" u="none" strike="noStrike" dirty="0">
                          <a:effectLst/>
                        </a:rPr>
                        <a:t>EURO</a:t>
                      </a:r>
                      <a:endParaRPr lang="lv-LV"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7546883"/>
                  </a:ext>
                </a:extLst>
              </a:tr>
              <a:tr h="355662">
                <a:tc>
                  <a:txBody>
                    <a:bodyPr/>
                    <a:lstStyle/>
                    <a:p>
                      <a:pPr algn="l" fontAlgn="b"/>
                      <a:r>
                        <a:rPr lang="lv-LV" sz="1400" u="none" strike="noStrike" dirty="0">
                          <a:effectLst/>
                          <a:latin typeface="Times New Roman" panose="02020603050405020304" pitchFamily="18" charset="0"/>
                          <a:cs typeface="Times New Roman" panose="02020603050405020304" pitchFamily="18" charset="0"/>
                        </a:rPr>
                        <a:t>2024 gada faktiskās izmaksas: </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lv-LV" sz="1400" b="0" i="0" u="none" strike="noStrike" dirty="0">
                          <a:solidFill>
                            <a:srgbClr val="000000"/>
                          </a:solidFill>
                          <a:effectLst/>
                          <a:latin typeface="Times New Roman" panose="02020603050405020304" pitchFamily="18" charset="0"/>
                          <a:cs typeface="Times New Roman" panose="02020603050405020304" pitchFamily="18" charset="0"/>
                        </a:rPr>
                        <a:t>15 211</a:t>
                      </a:r>
                    </a:p>
                  </a:txBody>
                  <a:tcPr marL="9525" marR="9525" marT="9525" marB="0" anchor="b"/>
                </a:tc>
                <a:extLst>
                  <a:ext uri="{0D108BD9-81ED-4DB2-BD59-A6C34878D82A}">
                    <a16:rowId xmlns:a16="http://schemas.microsoft.com/office/drawing/2014/main" val="1626216665"/>
                  </a:ext>
                </a:extLst>
              </a:tr>
              <a:tr h="373446">
                <a:tc>
                  <a:txBody>
                    <a:bodyPr/>
                    <a:lstStyle/>
                    <a:p>
                      <a:pPr algn="l" fontAlgn="b"/>
                      <a:r>
                        <a:rPr lang="lv-LV" sz="1400" b="1" u="none" strike="noStrike" dirty="0">
                          <a:effectLst/>
                          <a:latin typeface="Times New Roman" panose="02020603050405020304" pitchFamily="18" charset="0"/>
                          <a:cs typeface="Times New Roman" panose="02020603050405020304" pitchFamily="18" charset="0"/>
                        </a:rPr>
                        <a:t>2025. gada izmaksas:</a:t>
                      </a:r>
                      <a:endParaRPr lang="lv-LV"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lv-LV" sz="1400" b="1" i="0" u="none" strike="noStrike" dirty="0">
                          <a:solidFill>
                            <a:srgbClr val="000000"/>
                          </a:solidFill>
                          <a:effectLst/>
                          <a:latin typeface="Times New Roman" panose="02020603050405020304" pitchFamily="18" charset="0"/>
                          <a:cs typeface="Times New Roman" panose="02020603050405020304" pitchFamily="18" charset="0"/>
                        </a:rPr>
                        <a:t>24 450</a:t>
                      </a:r>
                    </a:p>
                  </a:txBody>
                  <a:tcPr marL="9525" marR="9525" marT="9525" marB="0" anchor="b"/>
                </a:tc>
                <a:extLst>
                  <a:ext uri="{0D108BD9-81ED-4DB2-BD59-A6C34878D82A}">
                    <a16:rowId xmlns:a16="http://schemas.microsoft.com/office/drawing/2014/main" val="901892624"/>
                  </a:ext>
                </a:extLst>
              </a:tr>
              <a:tr h="355662">
                <a:tc>
                  <a:txBody>
                    <a:bodyPr/>
                    <a:lstStyle/>
                    <a:p>
                      <a:pPr algn="l" fontAlgn="b"/>
                      <a:r>
                        <a:rPr lang="lv-LV" sz="1400" u="none" strike="noStrike" dirty="0">
                          <a:effectLst/>
                          <a:latin typeface="Times New Roman" panose="02020603050405020304" pitchFamily="18" charset="0"/>
                          <a:cs typeface="Times New Roman" panose="02020603050405020304" pitchFamily="18" charset="0"/>
                        </a:rPr>
                        <a:t>Sadārdzinājums:</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lv-LV" sz="1400" b="1" i="0" u="none" strike="noStrike" dirty="0">
                          <a:solidFill>
                            <a:srgbClr val="000000"/>
                          </a:solidFill>
                          <a:effectLst/>
                          <a:latin typeface="Times New Roman" panose="02020603050405020304" pitchFamily="18" charset="0"/>
                          <a:cs typeface="Times New Roman" panose="02020603050405020304" pitchFamily="18" charset="0"/>
                        </a:rPr>
                        <a:t>5398</a:t>
                      </a:r>
                    </a:p>
                  </a:txBody>
                  <a:tcPr marL="9525" marR="9525" marT="9525" marB="0" anchor="b"/>
                </a:tc>
                <a:extLst>
                  <a:ext uri="{0D108BD9-81ED-4DB2-BD59-A6C34878D82A}">
                    <a16:rowId xmlns:a16="http://schemas.microsoft.com/office/drawing/2014/main" val="3728263020"/>
                  </a:ext>
                </a:extLst>
              </a:tr>
            </a:tbl>
          </a:graphicData>
        </a:graphic>
      </p:graphicFrame>
      <p:graphicFrame>
        <p:nvGraphicFramePr>
          <p:cNvPr id="10" name="Object 9">
            <a:extLst>
              <a:ext uri="{FF2B5EF4-FFF2-40B4-BE49-F238E27FC236}">
                <a16:creationId xmlns:a16="http://schemas.microsoft.com/office/drawing/2014/main" id="{D98B7876-AA41-A65F-B7ED-12A31DD2DE35}"/>
              </a:ext>
            </a:extLst>
          </p:cNvPr>
          <p:cNvGraphicFramePr>
            <a:graphicFrameLocks noChangeAspect="1"/>
          </p:cNvGraphicFramePr>
          <p:nvPr>
            <p:extLst>
              <p:ext uri="{D42A27DB-BD31-4B8C-83A1-F6EECF244321}">
                <p14:modId xmlns:p14="http://schemas.microsoft.com/office/powerpoint/2010/main" val="1093001386"/>
              </p:ext>
            </p:extLst>
          </p:nvPr>
        </p:nvGraphicFramePr>
        <p:xfrm>
          <a:off x="170249" y="177233"/>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10" name="Object 9">
                        <a:extLst>
                          <a:ext uri="{FF2B5EF4-FFF2-40B4-BE49-F238E27FC236}">
                            <a16:creationId xmlns:a16="http://schemas.microsoft.com/office/drawing/2014/main" id="{D98B7876-AA41-A65F-B7ED-12A31DD2DE35}"/>
                          </a:ext>
                        </a:extLst>
                      </p:cNvPr>
                      <p:cNvPicPr/>
                      <p:nvPr/>
                    </p:nvPicPr>
                    <p:blipFill>
                      <a:blip r:embed="rId3"/>
                      <a:stretch>
                        <a:fillRect/>
                      </a:stretch>
                    </p:blipFill>
                    <p:spPr>
                      <a:xfrm>
                        <a:off x="170249" y="177233"/>
                        <a:ext cx="1141501" cy="114150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03DA697-B2A5-4448-434C-6E6D3375EAD4}"/>
              </a:ext>
            </a:extLst>
          </p:cNvPr>
          <p:cNvSpPr>
            <a:spLocks noGrp="1"/>
          </p:cNvSpPr>
          <p:nvPr>
            <p:ph type="title"/>
          </p:nvPr>
        </p:nvSpPr>
        <p:spPr>
          <a:xfrm>
            <a:off x="518464" y="-133169"/>
            <a:ext cx="10760724" cy="1625418"/>
          </a:xfrm>
        </p:spPr>
        <p:txBody>
          <a:bodyPr>
            <a:normAutofit/>
          </a:bodyPr>
          <a:lstStyle/>
          <a:p>
            <a:pPr algn="ctr"/>
            <a:r>
              <a:rPr lang="lv-LV" sz="3600" b="1" dirty="0">
                <a:latin typeface="Times New Roman" panose="02020603050405020304" pitchFamily="18" charset="0"/>
                <a:cs typeface="Times New Roman" panose="02020603050405020304" pitchFamily="18" charset="0"/>
              </a:rPr>
              <a:t>Pašvaldības izmaksas</a:t>
            </a:r>
          </a:p>
        </p:txBody>
      </p:sp>
      <p:sp>
        <p:nvSpPr>
          <p:cNvPr id="11" name="TextBox 10">
            <a:extLst>
              <a:ext uri="{FF2B5EF4-FFF2-40B4-BE49-F238E27FC236}">
                <a16:creationId xmlns:a16="http://schemas.microsoft.com/office/drawing/2014/main" id="{7F0CD35E-471A-03E2-1BB2-AB3921182292}"/>
              </a:ext>
            </a:extLst>
          </p:cNvPr>
          <p:cNvSpPr txBox="1"/>
          <p:nvPr/>
        </p:nvSpPr>
        <p:spPr>
          <a:xfrm>
            <a:off x="334169" y="5394846"/>
            <a:ext cx="5626894" cy="1200329"/>
          </a:xfrm>
          <a:prstGeom prst="rect">
            <a:avLst/>
          </a:prstGeom>
          <a:noFill/>
        </p:spPr>
        <p:txBody>
          <a:bodyPr wrap="square">
            <a:spAutoFit/>
          </a:bodyPr>
          <a:lstStyle/>
          <a:p>
            <a:pPr marL="342900" indent="-342900">
              <a:buFont typeface="Arial" panose="020B0604020202020204" pitchFamily="34" charset="0"/>
              <a:buChar char="•"/>
            </a:pPr>
            <a:r>
              <a:rPr lang="lv-LV" sz="1800" b="1" dirty="0">
                <a:latin typeface="Times New Roman" panose="02020603050405020304" pitchFamily="18" charset="0"/>
                <a:cs typeface="Times New Roman" panose="02020603050405020304" pitchFamily="18" charset="0"/>
              </a:rPr>
              <a:t>2024. gadā (NVA nodarbinātība) + 17488,11 </a:t>
            </a:r>
            <a:r>
              <a:rPr lang="lv-LV" sz="1800" b="1" dirty="0" err="1">
                <a:latin typeface="Times New Roman" panose="02020603050405020304" pitchFamily="18" charset="0"/>
                <a:cs typeface="Times New Roman" panose="02020603050405020304" pitchFamily="18" charset="0"/>
              </a:rPr>
              <a:t>Euro</a:t>
            </a:r>
            <a:r>
              <a:rPr lang="lv-LV" sz="1800" b="1" dirty="0">
                <a:latin typeface="Times New Roman" panose="02020603050405020304" pitchFamily="18" charset="0"/>
                <a:cs typeface="Times New Roman" panose="02020603050405020304" pitchFamily="18" charset="0"/>
              </a:rPr>
              <a:t> (NVA dotācija)</a:t>
            </a:r>
          </a:p>
          <a:p>
            <a:pPr marL="342900" indent="-342900">
              <a:buFont typeface="Arial" panose="020B0604020202020204" pitchFamily="34" charset="0"/>
              <a:buChar char="•"/>
            </a:pPr>
            <a:r>
              <a:rPr lang="lv-LV" b="1" dirty="0">
                <a:latin typeface="Times New Roman" panose="02020603050405020304" pitchFamily="18" charset="0"/>
                <a:cs typeface="Times New Roman" panose="02020603050405020304" pitchFamily="18" charset="0"/>
              </a:rPr>
              <a:t>2025.gadā </a:t>
            </a:r>
            <a:r>
              <a:rPr lang="lv-LV" sz="1800" b="1" dirty="0">
                <a:latin typeface="Times New Roman" panose="02020603050405020304" pitchFamily="18" charset="0"/>
                <a:cs typeface="Times New Roman" panose="02020603050405020304" pitchFamily="18" charset="0"/>
              </a:rPr>
              <a:t>(NVA nodarbinātība) +budžetā jāparedz 18648 </a:t>
            </a:r>
            <a:r>
              <a:rPr lang="lv-LV" sz="1800" b="1" dirty="0" err="1">
                <a:latin typeface="Times New Roman" panose="02020603050405020304" pitchFamily="18" charset="0"/>
                <a:cs typeface="Times New Roman" panose="02020603050405020304" pitchFamily="18" charset="0"/>
              </a:rPr>
              <a:t>Euro</a:t>
            </a:r>
            <a:r>
              <a:rPr lang="lv-LV" sz="1800" b="1" dirty="0">
                <a:latin typeface="Times New Roman" panose="02020603050405020304" pitchFamily="18" charset="0"/>
                <a:cs typeface="Times New Roman" panose="02020603050405020304" pitchFamily="18" charset="0"/>
              </a:rPr>
              <a:t> (NVA dotācija)</a:t>
            </a:r>
          </a:p>
        </p:txBody>
      </p:sp>
      <p:sp>
        <p:nvSpPr>
          <p:cNvPr id="12" name="TextBox 11">
            <a:extLst>
              <a:ext uri="{FF2B5EF4-FFF2-40B4-BE49-F238E27FC236}">
                <a16:creationId xmlns:a16="http://schemas.microsoft.com/office/drawing/2014/main" id="{A3055A1B-C35C-B891-5494-9EBDC4BDC691}"/>
              </a:ext>
            </a:extLst>
          </p:cNvPr>
          <p:cNvSpPr txBox="1"/>
          <p:nvPr/>
        </p:nvSpPr>
        <p:spPr>
          <a:xfrm>
            <a:off x="6052489" y="5314362"/>
            <a:ext cx="5626894" cy="1477328"/>
          </a:xfrm>
          <a:prstGeom prst="rect">
            <a:avLst/>
          </a:prstGeom>
          <a:noFill/>
        </p:spPr>
        <p:txBody>
          <a:bodyPr wrap="square">
            <a:spAutoFit/>
          </a:bodyPr>
          <a:lstStyle/>
          <a:p>
            <a:pPr marL="342900" indent="-342900">
              <a:buFont typeface="Arial" panose="020B0604020202020204" pitchFamily="34" charset="0"/>
              <a:buChar char="•"/>
            </a:pPr>
            <a:r>
              <a:rPr lang="lv-LV" sz="1800" b="1" dirty="0">
                <a:latin typeface="Times New Roman" panose="02020603050405020304" pitchFamily="18" charset="0"/>
                <a:cs typeface="Times New Roman" panose="02020603050405020304" pitchFamily="18" charset="0"/>
              </a:rPr>
              <a:t>Sadārdzinājumu ņemu summu, kas 2024. gada budžetā bija paredzēti 19052 </a:t>
            </a:r>
            <a:r>
              <a:rPr lang="lv-LV" sz="1800" b="1" dirty="0" err="1">
                <a:latin typeface="Times New Roman" panose="02020603050405020304" pitchFamily="18" charset="0"/>
                <a:cs typeface="Times New Roman" panose="02020603050405020304" pitchFamily="18" charset="0"/>
              </a:rPr>
              <a:t>Euro</a:t>
            </a:r>
            <a:r>
              <a:rPr lang="lv-LV" b="1" dirty="0">
                <a:latin typeface="Times New Roman" panose="02020603050405020304" pitchFamily="18" charset="0"/>
                <a:cs typeface="Times New Roman" panose="02020603050405020304" pitchFamily="18" charset="0"/>
              </a:rPr>
              <a:t> (lielāks finansējums kā faktiskais, jo saistīts ar nodarbināto vecumu un nodokļu nomaksas summu) + samaksa darba vadītājiem (1524 </a:t>
            </a:r>
            <a:r>
              <a:rPr lang="lv-LV" b="1" dirty="0" err="1">
                <a:latin typeface="Times New Roman" panose="02020603050405020304" pitchFamily="18" charset="0"/>
                <a:cs typeface="Times New Roman" panose="02020603050405020304" pitchFamily="18" charset="0"/>
              </a:rPr>
              <a:t>Euro</a:t>
            </a:r>
            <a:r>
              <a:rPr lang="lv-LV" b="1" dirty="0">
                <a:latin typeface="Times New Roman" panose="02020603050405020304" pitchFamily="18" charset="0"/>
                <a:cs typeface="Times New Roman" panose="02020603050405020304" pitchFamily="18" charset="0"/>
              </a:rPr>
              <a:t>)</a:t>
            </a:r>
            <a:endParaRPr lang="lv-LV"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3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4006-F8DD-DE14-D837-F03ED0A796B1}"/>
              </a:ext>
            </a:extLst>
          </p:cNvPr>
          <p:cNvSpPr>
            <a:spLocks noGrp="1"/>
          </p:cNvSpPr>
          <p:nvPr>
            <p:ph type="title"/>
          </p:nvPr>
        </p:nvSpPr>
        <p:spPr/>
        <p:txBody>
          <a:bodyPr>
            <a:normAutofit/>
          </a:bodyPr>
          <a:lstStyle/>
          <a:p>
            <a:r>
              <a:rPr lang="lv-LV" sz="3600" b="1" dirty="0">
                <a:latin typeface="Times New Roman" panose="02020603050405020304" pitchFamily="18" charset="0"/>
                <a:cs typeface="Times New Roman" panose="02020603050405020304" pitchFamily="18" charset="0"/>
              </a:rPr>
              <a:t>Jauniešu skaits Ādažu novadā</a:t>
            </a:r>
          </a:p>
        </p:txBody>
      </p:sp>
      <p:sp>
        <p:nvSpPr>
          <p:cNvPr id="3" name="Text Placeholder 2">
            <a:extLst>
              <a:ext uri="{FF2B5EF4-FFF2-40B4-BE49-F238E27FC236}">
                <a16:creationId xmlns:a16="http://schemas.microsoft.com/office/drawing/2014/main" id="{CAC6AB65-EAAC-D01F-97DD-655A264A7613}"/>
              </a:ext>
            </a:extLst>
          </p:cNvPr>
          <p:cNvSpPr>
            <a:spLocks noGrp="1"/>
          </p:cNvSpPr>
          <p:nvPr>
            <p:ph type="body" idx="1"/>
          </p:nvPr>
        </p:nvSpPr>
        <p:spPr/>
        <p:txBody>
          <a:bodyPr>
            <a:normAutofit fontScale="77500" lnSpcReduction="20000"/>
          </a:bodyPr>
          <a:lstStyle/>
          <a:p>
            <a:pPr algn="ctr"/>
            <a:r>
              <a:rPr lang="lv-LV" sz="3600" u="sng" dirty="0"/>
              <a:t>13-25 gadiem</a:t>
            </a:r>
          </a:p>
        </p:txBody>
      </p:sp>
      <p:sp>
        <p:nvSpPr>
          <p:cNvPr id="4" name="Content Placeholder 3">
            <a:extLst>
              <a:ext uri="{FF2B5EF4-FFF2-40B4-BE49-F238E27FC236}">
                <a16:creationId xmlns:a16="http://schemas.microsoft.com/office/drawing/2014/main" id="{ACF195D3-C9B5-855E-B605-3DF815B4F6BE}"/>
              </a:ext>
            </a:extLst>
          </p:cNvPr>
          <p:cNvSpPr>
            <a:spLocks noGrp="1"/>
          </p:cNvSpPr>
          <p:nvPr>
            <p:ph sz="half" idx="2"/>
          </p:nvPr>
        </p:nvSpPr>
        <p:spPr>
          <a:xfrm>
            <a:off x="814385" y="2997201"/>
            <a:ext cx="5157787" cy="3684588"/>
          </a:xfrm>
        </p:spPr>
        <p:txBody>
          <a:bodyPr>
            <a:normAutofit/>
          </a:bodyPr>
          <a:lstStyle/>
          <a:p>
            <a:r>
              <a:rPr lang="lv-LV" sz="2000" dirty="0"/>
              <a:t>2022. gadā deklarēti </a:t>
            </a:r>
            <a:r>
              <a:rPr lang="lv-LV" sz="2000" b="1" dirty="0"/>
              <a:t>2750</a:t>
            </a:r>
          </a:p>
          <a:p>
            <a:r>
              <a:rPr lang="lv-LV" sz="2000" dirty="0"/>
              <a:t>2023. gadā deklarēti </a:t>
            </a:r>
            <a:r>
              <a:rPr lang="lv-LV" sz="2000" b="1" dirty="0">
                <a:effectLst/>
                <a:ea typeface="Calibri" panose="020F0502020204030204" pitchFamily="34" charset="0"/>
              </a:rPr>
              <a:t>3031</a:t>
            </a:r>
            <a:endParaRPr lang="lv-LV" sz="2000" dirty="0"/>
          </a:p>
          <a:p>
            <a:r>
              <a:rPr lang="lv-LV" sz="2000" dirty="0"/>
              <a:t>2024.gadā deklarēti </a:t>
            </a:r>
            <a:r>
              <a:rPr lang="lv-LV" sz="2000" b="1" dirty="0">
                <a:effectLst/>
                <a:ea typeface="Calibri" panose="020F0502020204030204" pitchFamily="34" charset="0"/>
              </a:rPr>
              <a:t>3062</a:t>
            </a:r>
          </a:p>
          <a:p>
            <a:endParaRPr lang="lv-LV" sz="2000" b="1" dirty="0">
              <a:ea typeface="Calibri" panose="020F0502020204030204" pitchFamily="34" charset="0"/>
            </a:endParaRPr>
          </a:p>
          <a:p>
            <a:r>
              <a:rPr lang="lv-LV" sz="2000" b="1" dirty="0">
                <a:ea typeface="Calibri" panose="020F0502020204030204" pitchFamily="34" charset="0"/>
              </a:rPr>
              <a:t>Uz 1.09.2024. jau deklarēti 3183</a:t>
            </a:r>
            <a:endParaRPr lang="lv-LV" sz="2000" dirty="0"/>
          </a:p>
        </p:txBody>
      </p:sp>
      <p:sp>
        <p:nvSpPr>
          <p:cNvPr id="5" name="Text Placeholder 4">
            <a:extLst>
              <a:ext uri="{FF2B5EF4-FFF2-40B4-BE49-F238E27FC236}">
                <a16:creationId xmlns:a16="http://schemas.microsoft.com/office/drawing/2014/main" id="{8580008A-0E45-5E4A-0EF0-9079F3DBC3F8}"/>
              </a:ext>
            </a:extLst>
          </p:cNvPr>
          <p:cNvSpPr>
            <a:spLocks noGrp="1"/>
          </p:cNvSpPr>
          <p:nvPr>
            <p:ph type="body" sz="quarter" idx="3"/>
          </p:nvPr>
        </p:nvSpPr>
        <p:spPr>
          <a:xfrm>
            <a:off x="5972172" y="1711326"/>
            <a:ext cx="5354636" cy="1039812"/>
          </a:xfrm>
        </p:spPr>
        <p:txBody>
          <a:bodyPr>
            <a:normAutofit fontScale="77500" lnSpcReduction="20000"/>
          </a:bodyPr>
          <a:lstStyle/>
          <a:p>
            <a:pPr algn="ctr"/>
            <a:r>
              <a:rPr lang="lv-LV" sz="3600" u="sng" dirty="0"/>
              <a:t> Kvalificējās kādā no nodarbinātībā 13-20</a:t>
            </a:r>
            <a:r>
              <a:rPr lang="lv-LV" sz="2400" u="sng" dirty="0"/>
              <a:t> </a:t>
            </a:r>
            <a:r>
              <a:rPr lang="lv-LV" sz="3600" u="sng" dirty="0"/>
              <a:t>gadiem uz 1.06…</a:t>
            </a:r>
            <a:endParaRPr lang="lv-LV" sz="2400" u="sng" dirty="0"/>
          </a:p>
        </p:txBody>
      </p:sp>
      <p:sp>
        <p:nvSpPr>
          <p:cNvPr id="6" name="Content Placeholder 5">
            <a:extLst>
              <a:ext uri="{FF2B5EF4-FFF2-40B4-BE49-F238E27FC236}">
                <a16:creationId xmlns:a16="http://schemas.microsoft.com/office/drawing/2014/main" id="{56B1F3C6-AB07-6E93-CF2A-48273B52F44A}"/>
              </a:ext>
            </a:extLst>
          </p:cNvPr>
          <p:cNvSpPr>
            <a:spLocks noGrp="1"/>
          </p:cNvSpPr>
          <p:nvPr>
            <p:ph sz="quarter" idx="4"/>
          </p:nvPr>
        </p:nvSpPr>
        <p:spPr>
          <a:xfrm>
            <a:off x="6169026" y="3006725"/>
            <a:ext cx="5183188" cy="3684588"/>
          </a:xfrm>
        </p:spPr>
        <p:txBody>
          <a:bodyPr>
            <a:normAutofit/>
          </a:bodyPr>
          <a:lstStyle/>
          <a:p>
            <a:r>
              <a:rPr lang="lv-LV" sz="2000" dirty="0"/>
              <a:t>2022. gadā deklarēti </a:t>
            </a:r>
            <a:r>
              <a:rPr lang="lv-LV" sz="2000" b="1" dirty="0"/>
              <a:t>2025</a:t>
            </a:r>
          </a:p>
          <a:p>
            <a:r>
              <a:rPr lang="lv-LV" sz="2000" dirty="0"/>
              <a:t>2023. gadā deklarēti </a:t>
            </a:r>
            <a:r>
              <a:rPr lang="lv-LV" sz="2000" b="1" dirty="0"/>
              <a:t>2239</a:t>
            </a:r>
          </a:p>
          <a:p>
            <a:r>
              <a:rPr lang="lv-LV" sz="2000" dirty="0"/>
              <a:t>2024.gadā deklarēti </a:t>
            </a:r>
            <a:r>
              <a:rPr lang="lv-LV" sz="2000" b="1" dirty="0"/>
              <a:t>2240</a:t>
            </a:r>
          </a:p>
          <a:p>
            <a:endParaRPr lang="lv-LV" sz="2000" b="1" dirty="0"/>
          </a:p>
          <a:p>
            <a:r>
              <a:rPr lang="lv-LV" sz="2000" b="1" dirty="0"/>
              <a:t>Uz 1.09.2024. jau deklarēti 2331</a:t>
            </a:r>
          </a:p>
        </p:txBody>
      </p:sp>
      <p:graphicFrame>
        <p:nvGraphicFramePr>
          <p:cNvPr id="9" name="Object 8">
            <a:extLst>
              <a:ext uri="{FF2B5EF4-FFF2-40B4-BE49-F238E27FC236}">
                <a16:creationId xmlns:a16="http://schemas.microsoft.com/office/drawing/2014/main" id="{C3F2BC13-B709-703D-F9A7-B12CDADD19FD}"/>
              </a:ext>
            </a:extLst>
          </p:cNvPr>
          <p:cNvGraphicFramePr>
            <a:graphicFrameLocks noChangeAspect="1"/>
          </p:cNvGraphicFramePr>
          <p:nvPr>
            <p:extLst>
              <p:ext uri="{D42A27DB-BD31-4B8C-83A1-F6EECF244321}">
                <p14:modId xmlns:p14="http://schemas.microsoft.com/office/powerpoint/2010/main" val="145548126"/>
              </p:ext>
            </p:extLst>
          </p:nvPr>
        </p:nvGraphicFramePr>
        <p:xfrm>
          <a:off x="10502901" y="191958"/>
          <a:ext cx="1408112" cy="1408112"/>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9" name="Object 8">
                        <a:extLst>
                          <a:ext uri="{FF2B5EF4-FFF2-40B4-BE49-F238E27FC236}">
                            <a16:creationId xmlns:a16="http://schemas.microsoft.com/office/drawing/2014/main" id="{C3F2BC13-B709-703D-F9A7-B12CDADD19FD}"/>
                          </a:ext>
                        </a:extLst>
                      </p:cNvPr>
                      <p:cNvPicPr/>
                      <p:nvPr/>
                    </p:nvPicPr>
                    <p:blipFill>
                      <a:blip r:embed="rId3"/>
                      <a:stretch>
                        <a:fillRect/>
                      </a:stretch>
                    </p:blipFill>
                    <p:spPr>
                      <a:xfrm>
                        <a:off x="10502901" y="191958"/>
                        <a:ext cx="1408112" cy="1408112"/>
                      </a:xfrm>
                      <a:prstGeom prst="rect">
                        <a:avLst/>
                      </a:prstGeom>
                    </p:spPr>
                  </p:pic>
                </p:oleObj>
              </mc:Fallback>
            </mc:AlternateContent>
          </a:graphicData>
        </a:graphic>
      </p:graphicFrame>
    </p:spTree>
    <p:extLst>
      <p:ext uri="{BB962C8B-B14F-4D97-AF65-F5344CB8AC3E}">
        <p14:creationId xmlns:p14="http://schemas.microsoft.com/office/powerpoint/2010/main" val="3212051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251A-963E-D8E0-FDF7-2B86F08B97A4}"/>
              </a:ext>
            </a:extLst>
          </p:cNvPr>
          <p:cNvSpPr>
            <a:spLocks noGrp="1"/>
          </p:cNvSpPr>
          <p:nvPr>
            <p:ph type="title"/>
          </p:nvPr>
        </p:nvSpPr>
        <p:spPr>
          <a:xfrm>
            <a:off x="1403498" y="365125"/>
            <a:ext cx="9950302" cy="1325563"/>
          </a:xfrm>
        </p:spPr>
        <p:txBody>
          <a:bodyPr>
            <a:normAutofit/>
          </a:bodyPr>
          <a:lstStyle/>
          <a:p>
            <a:r>
              <a:rPr lang="lv-LV" sz="3200" b="1" dirty="0">
                <a:latin typeface="Times New Roman" panose="02020603050405020304" pitchFamily="18" charset="0"/>
                <a:cs typeface="Times New Roman" panose="02020603050405020304" pitchFamily="18" charset="0"/>
              </a:rPr>
              <a:t>Iecere par izmaiņām 2025.gada skolēnu nodarbinātībā</a:t>
            </a:r>
          </a:p>
        </p:txBody>
      </p:sp>
      <p:sp>
        <p:nvSpPr>
          <p:cNvPr id="3" name="Content Placeholder 2">
            <a:extLst>
              <a:ext uri="{FF2B5EF4-FFF2-40B4-BE49-F238E27FC236}">
                <a16:creationId xmlns:a16="http://schemas.microsoft.com/office/drawing/2014/main" id="{19A14537-7A03-03A5-B116-9BA5E713B97B}"/>
              </a:ext>
            </a:extLst>
          </p:cNvPr>
          <p:cNvSpPr>
            <a:spLocks noGrp="1"/>
          </p:cNvSpPr>
          <p:nvPr>
            <p:ph idx="1"/>
          </p:nvPr>
        </p:nvSpPr>
        <p:spPr>
          <a:xfrm>
            <a:off x="838200" y="1825625"/>
            <a:ext cx="10515600" cy="4667250"/>
          </a:xfrm>
        </p:spPr>
        <p:txBody>
          <a:bodyPr>
            <a:normAutofit/>
          </a:bodyPr>
          <a:lstStyle/>
          <a:p>
            <a:r>
              <a:rPr lang="lv-LV" dirty="0"/>
              <a:t>+ Pieprasījums milzīgs, - neapmierināto skaits, ? pašvaldībai pienesums (nodarbinātība 13 – 15 gadiem)?</a:t>
            </a:r>
          </a:p>
          <a:p>
            <a:r>
              <a:rPr lang="lv-LV" dirty="0"/>
              <a:t>Pieteikšanās kārtība (gaidām ziņu no ZZ datiem)</a:t>
            </a:r>
          </a:p>
          <a:p>
            <a:r>
              <a:rPr lang="lv-LV" dirty="0"/>
              <a:t>Palielināt nodarbināto skaitu Nodarbinātībā ar NVA norīkojumu 45 darba vietas</a:t>
            </a:r>
          </a:p>
        </p:txBody>
      </p:sp>
      <p:graphicFrame>
        <p:nvGraphicFramePr>
          <p:cNvPr id="7" name="Table 6">
            <a:extLst>
              <a:ext uri="{FF2B5EF4-FFF2-40B4-BE49-F238E27FC236}">
                <a16:creationId xmlns:a16="http://schemas.microsoft.com/office/drawing/2014/main" id="{D0A1115E-7D24-958A-FCD4-7A0274CC40B0}"/>
              </a:ext>
            </a:extLst>
          </p:cNvPr>
          <p:cNvGraphicFramePr>
            <a:graphicFrameLocks noGrp="1"/>
          </p:cNvGraphicFramePr>
          <p:nvPr>
            <p:extLst>
              <p:ext uri="{D42A27DB-BD31-4B8C-83A1-F6EECF244321}">
                <p14:modId xmlns:p14="http://schemas.microsoft.com/office/powerpoint/2010/main" val="319872871"/>
              </p:ext>
            </p:extLst>
          </p:nvPr>
        </p:nvGraphicFramePr>
        <p:xfrm>
          <a:off x="6378649" y="4695708"/>
          <a:ext cx="4529471" cy="1179086"/>
        </p:xfrm>
        <a:graphic>
          <a:graphicData uri="http://schemas.openxmlformats.org/drawingml/2006/table">
            <a:tbl>
              <a:tblPr>
                <a:tableStyleId>{5C22544A-7EE6-4342-B048-85BDC9FD1C3A}</a:tableStyleId>
              </a:tblPr>
              <a:tblGrid>
                <a:gridCol w="2814555">
                  <a:extLst>
                    <a:ext uri="{9D8B030D-6E8A-4147-A177-3AD203B41FA5}">
                      <a16:colId xmlns:a16="http://schemas.microsoft.com/office/drawing/2014/main" val="407722010"/>
                    </a:ext>
                  </a:extLst>
                </a:gridCol>
                <a:gridCol w="1714916">
                  <a:extLst>
                    <a:ext uri="{9D8B030D-6E8A-4147-A177-3AD203B41FA5}">
                      <a16:colId xmlns:a16="http://schemas.microsoft.com/office/drawing/2014/main" val="1052318648"/>
                    </a:ext>
                  </a:extLst>
                </a:gridCol>
              </a:tblGrid>
              <a:tr h="560142">
                <a:tc>
                  <a:txBody>
                    <a:bodyPr/>
                    <a:lstStyle/>
                    <a:p>
                      <a:pPr algn="l" fontAlgn="b"/>
                      <a:r>
                        <a:rPr lang="lv-LV" sz="1400" b="1" u="none" strike="noStrike" dirty="0">
                          <a:effectLst/>
                          <a:latin typeface="Times New Roman" panose="02020603050405020304" pitchFamily="18" charset="0"/>
                          <a:cs typeface="Times New Roman" panose="02020603050405020304" pitchFamily="18" charset="0"/>
                        </a:rPr>
                        <a:t>Pašvaldības nodarbinātībai 2025.gadam:</a:t>
                      </a:r>
                      <a:endParaRPr lang="lv-LV"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lv-LV" sz="1400" b="1" u="none" strike="noStrike" dirty="0">
                          <a:effectLst/>
                          <a:latin typeface="Times New Roman" panose="02020603050405020304" pitchFamily="18" charset="0"/>
                          <a:cs typeface="Times New Roman" panose="02020603050405020304" pitchFamily="18" charset="0"/>
                        </a:rPr>
                        <a:t>Kopējās pašvaldības izmaksas: </a:t>
                      </a:r>
                      <a:endParaRPr lang="lv-LV"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08588602"/>
                  </a:ext>
                </a:extLst>
              </a:tr>
              <a:tr h="309472">
                <a:tc>
                  <a:txBody>
                    <a:bodyPr/>
                    <a:lstStyle/>
                    <a:p>
                      <a:pPr algn="l" fontAlgn="b"/>
                      <a:r>
                        <a:rPr lang="lv-LV" sz="1400" u="none" strike="noStrike">
                          <a:effectLst/>
                          <a:latin typeface="Times New Roman" panose="02020603050405020304" pitchFamily="18" charset="0"/>
                          <a:cs typeface="Times New Roman" panose="02020603050405020304" pitchFamily="18" charset="0"/>
                        </a:rPr>
                        <a:t>Uz 1 jaunieti 2024:</a:t>
                      </a:r>
                      <a:endParaRPr lang="lv-LV"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lv-LV" sz="1400" b="0" i="0" u="none" strike="noStrike" dirty="0">
                          <a:solidFill>
                            <a:srgbClr val="000000"/>
                          </a:solidFill>
                          <a:effectLst/>
                          <a:latin typeface="Times New Roman" panose="02020603050405020304" pitchFamily="18" charset="0"/>
                          <a:cs typeface="Times New Roman" panose="02020603050405020304" pitchFamily="18" charset="0"/>
                        </a:rPr>
                        <a:t>349,29</a:t>
                      </a:r>
                    </a:p>
                  </a:txBody>
                  <a:tcPr marL="9525" marR="9525" marT="9525" marB="0" anchor="b"/>
                </a:tc>
                <a:extLst>
                  <a:ext uri="{0D108BD9-81ED-4DB2-BD59-A6C34878D82A}">
                    <a16:rowId xmlns:a16="http://schemas.microsoft.com/office/drawing/2014/main" val="1317344596"/>
                  </a:ext>
                </a:extLst>
              </a:tr>
              <a:tr h="309472">
                <a:tc>
                  <a:txBody>
                    <a:bodyPr/>
                    <a:lstStyle/>
                    <a:p>
                      <a:pPr algn="l" fontAlgn="b"/>
                      <a:r>
                        <a:rPr lang="lv-LV" sz="1400" u="none" strike="noStrike" dirty="0">
                          <a:effectLst/>
                          <a:latin typeface="Times New Roman" panose="02020603050405020304" pitchFamily="18" charset="0"/>
                          <a:cs typeface="Times New Roman" panose="02020603050405020304" pitchFamily="18" charset="0"/>
                        </a:rPr>
                        <a:t>Uz 70 jauniešiem:</a:t>
                      </a:r>
                      <a:endParaRPr lang="lv-LV"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lv-LV" sz="1400" b="1" i="0" u="none" strike="noStrike" dirty="0">
                          <a:solidFill>
                            <a:srgbClr val="000000"/>
                          </a:solidFill>
                          <a:effectLst/>
                          <a:latin typeface="Times New Roman" panose="02020603050405020304" pitchFamily="18" charset="0"/>
                          <a:cs typeface="Times New Roman" panose="02020603050405020304" pitchFamily="18" charset="0"/>
                        </a:rPr>
                        <a:t>24 450</a:t>
                      </a:r>
                    </a:p>
                  </a:txBody>
                  <a:tcPr marL="9525" marR="9525" marT="9525" marB="0" anchor="b"/>
                </a:tc>
                <a:extLst>
                  <a:ext uri="{0D108BD9-81ED-4DB2-BD59-A6C34878D82A}">
                    <a16:rowId xmlns:a16="http://schemas.microsoft.com/office/drawing/2014/main" val="1253150909"/>
                  </a:ext>
                </a:extLst>
              </a:tr>
            </a:tbl>
          </a:graphicData>
        </a:graphic>
      </p:graphicFrame>
      <p:graphicFrame>
        <p:nvGraphicFramePr>
          <p:cNvPr id="10" name="Object 9">
            <a:extLst>
              <a:ext uri="{FF2B5EF4-FFF2-40B4-BE49-F238E27FC236}">
                <a16:creationId xmlns:a16="http://schemas.microsoft.com/office/drawing/2014/main" id="{67BCB6A0-1023-952D-D1D9-FE2A5D5DFADE}"/>
              </a:ext>
            </a:extLst>
          </p:cNvPr>
          <p:cNvGraphicFramePr>
            <a:graphicFrameLocks noChangeAspect="1"/>
          </p:cNvGraphicFramePr>
          <p:nvPr>
            <p:extLst>
              <p:ext uri="{D42A27DB-BD31-4B8C-83A1-F6EECF244321}">
                <p14:modId xmlns:p14="http://schemas.microsoft.com/office/powerpoint/2010/main" val="2389627322"/>
              </p:ext>
            </p:extLst>
          </p:nvPr>
        </p:nvGraphicFramePr>
        <p:xfrm>
          <a:off x="261997" y="230188"/>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10" name="Object 9">
                        <a:extLst>
                          <a:ext uri="{FF2B5EF4-FFF2-40B4-BE49-F238E27FC236}">
                            <a16:creationId xmlns:a16="http://schemas.microsoft.com/office/drawing/2014/main" id="{67BCB6A0-1023-952D-D1D9-FE2A5D5DFADE}"/>
                          </a:ext>
                        </a:extLst>
                      </p:cNvPr>
                      <p:cNvPicPr/>
                      <p:nvPr/>
                    </p:nvPicPr>
                    <p:blipFill>
                      <a:blip r:embed="rId3"/>
                      <a:stretch>
                        <a:fillRect/>
                      </a:stretch>
                    </p:blipFill>
                    <p:spPr>
                      <a:xfrm>
                        <a:off x="261997" y="230188"/>
                        <a:ext cx="1141501" cy="1141501"/>
                      </a:xfrm>
                      <a:prstGeom prst="rect">
                        <a:avLst/>
                      </a:prstGeom>
                    </p:spPr>
                  </p:pic>
                </p:oleObj>
              </mc:Fallback>
            </mc:AlternateContent>
          </a:graphicData>
        </a:graphic>
      </p:graphicFrame>
      <p:graphicFrame>
        <p:nvGraphicFramePr>
          <p:cNvPr id="4" name="Table 3">
            <a:extLst>
              <a:ext uri="{FF2B5EF4-FFF2-40B4-BE49-F238E27FC236}">
                <a16:creationId xmlns:a16="http://schemas.microsoft.com/office/drawing/2014/main" id="{37A2B3BC-E2EF-720B-D3BB-9B8D13F61997}"/>
              </a:ext>
            </a:extLst>
          </p:cNvPr>
          <p:cNvGraphicFramePr>
            <a:graphicFrameLocks noGrp="1"/>
          </p:cNvGraphicFramePr>
          <p:nvPr>
            <p:extLst>
              <p:ext uri="{D42A27DB-BD31-4B8C-83A1-F6EECF244321}">
                <p14:modId xmlns:p14="http://schemas.microsoft.com/office/powerpoint/2010/main" val="154708754"/>
              </p:ext>
            </p:extLst>
          </p:nvPr>
        </p:nvGraphicFramePr>
        <p:xfrm>
          <a:off x="991399" y="4386237"/>
          <a:ext cx="4643048" cy="1488557"/>
        </p:xfrm>
        <a:graphic>
          <a:graphicData uri="http://schemas.openxmlformats.org/drawingml/2006/table">
            <a:tbl>
              <a:tblPr>
                <a:tableStyleId>{5C22544A-7EE6-4342-B048-85BDC9FD1C3A}</a:tableStyleId>
              </a:tblPr>
              <a:tblGrid>
                <a:gridCol w="2676226">
                  <a:extLst>
                    <a:ext uri="{9D8B030D-6E8A-4147-A177-3AD203B41FA5}">
                      <a16:colId xmlns:a16="http://schemas.microsoft.com/office/drawing/2014/main" val="3714828901"/>
                    </a:ext>
                  </a:extLst>
                </a:gridCol>
                <a:gridCol w="1966822">
                  <a:extLst>
                    <a:ext uri="{9D8B030D-6E8A-4147-A177-3AD203B41FA5}">
                      <a16:colId xmlns:a16="http://schemas.microsoft.com/office/drawing/2014/main" val="2703817137"/>
                    </a:ext>
                  </a:extLst>
                </a:gridCol>
              </a:tblGrid>
              <a:tr h="589895">
                <a:tc>
                  <a:txBody>
                    <a:bodyPr/>
                    <a:lstStyle/>
                    <a:p>
                      <a:pPr algn="l" fontAlgn="b"/>
                      <a:r>
                        <a:rPr lang="pt-BR" sz="1400" b="1" u="none" strike="noStrike" dirty="0">
                          <a:effectLst/>
                          <a:latin typeface="Times New Roman" panose="02020603050405020304" pitchFamily="18" charset="0"/>
                          <a:cs typeface="Times New Roman" panose="02020603050405020304" pitchFamily="18" charset="0"/>
                        </a:rPr>
                        <a:t>Nodarbinātībai ar NVA 202</a:t>
                      </a:r>
                      <a:r>
                        <a:rPr lang="lv-LV" sz="1400" b="1" u="none" strike="noStrike" dirty="0">
                          <a:effectLst/>
                          <a:latin typeface="Times New Roman" panose="02020603050405020304" pitchFamily="18" charset="0"/>
                          <a:cs typeface="Times New Roman" panose="02020603050405020304" pitchFamily="18" charset="0"/>
                        </a:rPr>
                        <a:t>5</a:t>
                      </a:r>
                      <a:r>
                        <a:rPr lang="pt-BR" sz="1400" b="1" u="none" strike="noStrike" dirty="0">
                          <a:effectLst/>
                          <a:latin typeface="Times New Roman" panose="02020603050405020304" pitchFamily="18" charset="0"/>
                          <a:cs typeface="Times New Roman" panose="02020603050405020304" pitchFamily="18" charset="0"/>
                        </a:rPr>
                        <a:t>. gadam</a:t>
                      </a:r>
                      <a:endParaRPr lang="pt-B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lv-LV" sz="1400" b="1" u="none" strike="noStrike" dirty="0">
                          <a:effectLst/>
                          <a:latin typeface="Times New Roman" panose="02020603050405020304" pitchFamily="18" charset="0"/>
                          <a:cs typeface="Times New Roman" panose="02020603050405020304" pitchFamily="18" charset="0"/>
                        </a:rPr>
                        <a:t>Pašvaldības izmaksas: </a:t>
                      </a:r>
                      <a:endParaRPr lang="lv-LV"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199653835"/>
                  </a:ext>
                </a:extLst>
              </a:tr>
              <a:tr h="299554">
                <a:tc>
                  <a:txBody>
                    <a:bodyPr/>
                    <a:lstStyle/>
                    <a:p>
                      <a:pPr algn="l" fontAlgn="b"/>
                      <a:r>
                        <a:rPr lang="lv-LV" sz="1400" u="none" strike="noStrike" dirty="0">
                          <a:effectLst/>
                          <a:latin typeface="Times New Roman" panose="02020603050405020304" pitchFamily="18" charset="0"/>
                          <a:cs typeface="Times New Roman" panose="02020603050405020304" pitchFamily="18" charset="0"/>
                        </a:rPr>
                        <a:t>Uz 1 jaunieti 2024:</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lv-LV" sz="1400" b="0" i="0" u="none" strike="noStrike" dirty="0">
                          <a:solidFill>
                            <a:srgbClr val="000000"/>
                          </a:solidFill>
                          <a:effectLst/>
                          <a:latin typeface="Times New Roman" panose="02020603050405020304" pitchFamily="18" charset="0"/>
                          <a:cs typeface="Times New Roman" panose="02020603050405020304" pitchFamily="18" charset="0"/>
                        </a:rPr>
                        <a:t>648,53</a:t>
                      </a:r>
                    </a:p>
                  </a:txBody>
                  <a:tcPr marL="9525" marR="9525" marT="9525" marB="0" anchor="b"/>
                </a:tc>
                <a:extLst>
                  <a:ext uri="{0D108BD9-81ED-4DB2-BD59-A6C34878D82A}">
                    <a16:rowId xmlns:a16="http://schemas.microsoft.com/office/drawing/2014/main" val="1479587359"/>
                  </a:ext>
                </a:extLst>
              </a:tr>
              <a:tr h="299554">
                <a:tc>
                  <a:txBody>
                    <a:bodyPr/>
                    <a:lstStyle/>
                    <a:p>
                      <a:pPr algn="l" fontAlgn="b"/>
                      <a:r>
                        <a:rPr lang="lv-LV" sz="1400" u="none" strike="noStrike" dirty="0">
                          <a:effectLst/>
                          <a:latin typeface="Times New Roman" panose="02020603050405020304" pitchFamily="18" charset="0"/>
                          <a:cs typeface="Times New Roman" panose="02020603050405020304" pitchFamily="18" charset="0"/>
                        </a:rPr>
                        <a:t>Uz 42 jauniešiem:</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lv-LV" sz="1400" b="0" i="0" u="none" strike="noStrike" dirty="0">
                          <a:solidFill>
                            <a:srgbClr val="000000"/>
                          </a:solidFill>
                          <a:effectLst/>
                          <a:latin typeface="Times New Roman" panose="02020603050405020304" pitchFamily="18" charset="0"/>
                          <a:cs typeface="Times New Roman" panose="02020603050405020304" pitchFamily="18" charset="0"/>
                        </a:rPr>
                        <a:t>27 239</a:t>
                      </a:r>
                    </a:p>
                  </a:txBody>
                  <a:tcPr marL="9525" marR="9525" marT="9525" marB="0" anchor="b"/>
                </a:tc>
                <a:extLst>
                  <a:ext uri="{0D108BD9-81ED-4DB2-BD59-A6C34878D82A}">
                    <a16:rowId xmlns:a16="http://schemas.microsoft.com/office/drawing/2014/main" val="294622197"/>
                  </a:ext>
                </a:extLst>
              </a:tr>
              <a:tr h="299554">
                <a:tc>
                  <a:txBody>
                    <a:bodyPr/>
                    <a:lstStyle/>
                    <a:p>
                      <a:pPr algn="l" fontAlgn="b"/>
                      <a:r>
                        <a:rPr lang="lv-LV" sz="1400" u="none" strike="noStrike" dirty="0">
                          <a:effectLst/>
                          <a:latin typeface="Times New Roman" panose="02020603050405020304" pitchFamily="18" charset="0"/>
                          <a:cs typeface="Times New Roman" panose="02020603050405020304" pitchFamily="18" charset="0"/>
                        </a:rPr>
                        <a:t>Uz 45 jauniešiem:</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lv-LV" sz="1400" b="0" i="0" u="none" strike="noStrike" dirty="0">
                          <a:solidFill>
                            <a:srgbClr val="000000"/>
                          </a:solidFill>
                          <a:effectLst/>
                          <a:latin typeface="Times New Roman" panose="02020603050405020304" pitchFamily="18" charset="0"/>
                          <a:cs typeface="Times New Roman" panose="02020603050405020304" pitchFamily="18" charset="0"/>
                        </a:rPr>
                        <a:t>29 184</a:t>
                      </a:r>
                    </a:p>
                  </a:txBody>
                  <a:tcPr marL="9525" marR="9525" marT="9525" marB="0" anchor="b"/>
                </a:tc>
                <a:extLst>
                  <a:ext uri="{0D108BD9-81ED-4DB2-BD59-A6C34878D82A}">
                    <a16:rowId xmlns:a16="http://schemas.microsoft.com/office/drawing/2014/main" val="3771546118"/>
                  </a:ext>
                </a:extLst>
              </a:tr>
            </a:tbl>
          </a:graphicData>
        </a:graphic>
      </p:graphicFrame>
      <p:sp>
        <p:nvSpPr>
          <p:cNvPr id="6" name="TextBox 5">
            <a:extLst>
              <a:ext uri="{FF2B5EF4-FFF2-40B4-BE49-F238E27FC236}">
                <a16:creationId xmlns:a16="http://schemas.microsoft.com/office/drawing/2014/main" id="{59119ACC-E978-71F5-31DC-4ACE25649E02}"/>
              </a:ext>
            </a:extLst>
          </p:cNvPr>
          <p:cNvSpPr txBox="1"/>
          <p:nvPr/>
        </p:nvSpPr>
        <p:spPr>
          <a:xfrm>
            <a:off x="991399" y="5959398"/>
            <a:ext cx="6096000" cy="369332"/>
          </a:xfrm>
          <a:prstGeom prst="rect">
            <a:avLst/>
          </a:prstGeom>
          <a:noFill/>
        </p:spPr>
        <p:txBody>
          <a:bodyPr wrap="square">
            <a:spAutoFit/>
          </a:bodyPr>
          <a:lstStyle/>
          <a:p>
            <a:r>
              <a:rPr lang="lv-LV" sz="1800" b="1" dirty="0">
                <a:latin typeface="Times New Roman" panose="02020603050405020304" pitchFamily="18" charset="0"/>
                <a:cs typeface="Times New Roman" panose="02020603050405020304" pitchFamily="18" charset="0"/>
              </a:rPr>
              <a:t>+budžetā jāparedz 18648 </a:t>
            </a:r>
            <a:r>
              <a:rPr lang="lv-LV" sz="1800" b="1" dirty="0" err="1">
                <a:latin typeface="Times New Roman" panose="02020603050405020304" pitchFamily="18" charset="0"/>
                <a:cs typeface="Times New Roman" panose="02020603050405020304" pitchFamily="18" charset="0"/>
              </a:rPr>
              <a:t>Euro</a:t>
            </a:r>
            <a:r>
              <a:rPr lang="lv-LV" sz="1800" b="1" dirty="0">
                <a:latin typeface="Times New Roman" panose="02020603050405020304" pitchFamily="18" charset="0"/>
                <a:cs typeface="Times New Roman" panose="02020603050405020304" pitchFamily="18" charset="0"/>
              </a:rPr>
              <a:t> (NVA dotācija)</a:t>
            </a:r>
            <a:endParaRPr lang="lv-LV" dirty="0"/>
          </a:p>
        </p:txBody>
      </p:sp>
    </p:spTree>
    <p:extLst>
      <p:ext uri="{BB962C8B-B14F-4D97-AF65-F5344CB8AC3E}">
        <p14:creationId xmlns:p14="http://schemas.microsoft.com/office/powerpoint/2010/main" val="2232323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E12097-DBDB-A07D-8750-35CD76AE68B5}"/>
              </a:ext>
            </a:extLst>
          </p:cNvPr>
          <p:cNvSpPr>
            <a:spLocks noGrp="1"/>
          </p:cNvSpPr>
          <p:nvPr>
            <p:ph type="title"/>
          </p:nvPr>
        </p:nvSpPr>
        <p:spPr>
          <a:xfrm>
            <a:off x="553528" y="3142831"/>
            <a:ext cx="10515600" cy="1325563"/>
          </a:xfrm>
        </p:spPr>
        <p:txBody>
          <a:bodyPr>
            <a:normAutofit/>
          </a:bodyPr>
          <a:lstStyle/>
          <a:p>
            <a:r>
              <a:rPr lang="lv-LV" sz="3600" b="1" dirty="0">
                <a:latin typeface="Times New Roman" panose="02020603050405020304" pitchFamily="18" charset="0"/>
                <a:cs typeface="Times New Roman" panose="02020603050405020304" pitchFamily="18" charset="0"/>
              </a:rPr>
              <a:t>Paldies par uzmanību! </a:t>
            </a:r>
          </a:p>
        </p:txBody>
      </p:sp>
      <p:graphicFrame>
        <p:nvGraphicFramePr>
          <p:cNvPr id="2" name="Object 1">
            <a:extLst>
              <a:ext uri="{FF2B5EF4-FFF2-40B4-BE49-F238E27FC236}">
                <a16:creationId xmlns:a16="http://schemas.microsoft.com/office/drawing/2014/main" id="{36C82F82-FA5C-51F0-1431-98FF5810DAD5}"/>
              </a:ext>
            </a:extLst>
          </p:cNvPr>
          <p:cNvGraphicFramePr>
            <a:graphicFrameLocks noChangeAspect="1"/>
          </p:cNvGraphicFramePr>
          <p:nvPr>
            <p:extLst>
              <p:ext uri="{D42A27DB-BD31-4B8C-83A1-F6EECF244321}">
                <p14:modId xmlns:p14="http://schemas.microsoft.com/office/powerpoint/2010/main" val="2348392145"/>
              </p:ext>
            </p:extLst>
          </p:nvPr>
        </p:nvGraphicFramePr>
        <p:xfrm>
          <a:off x="261997" y="230188"/>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2" name="Object 1">
                        <a:extLst>
                          <a:ext uri="{FF2B5EF4-FFF2-40B4-BE49-F238E27FC236}">
                            <a16:creationId xmlns:a16="http://schemas.microsoft.com/office/drawing/2014/main" id="{36C82F82-FA5C-51F0-1431-98FF5810DAD5}"/>
                          </a:ext>
                        </a:extLst>
                      </p:cNvPr>
                      <p:cNvPicPr/>
                      <p:nvPr/>
                    </p:nvPicPr>
                    <p:blipFill>
                      <a:blip r:embed="rId3"/>
                      <a:stretch>
                        <a:fillRect/>
                      </a:stretch>
                    </p:blipFill>
                    <p:spPr>
                      <a:xfrm>
                        <a:off x="261997" y="230188"/>
                        <a:ext cx="1141501" cy="1141501"/>
                      </a:xfrm>
                      <a:prstGeom prst="rect">
                        <a:avLst/>
                      </a:prstGeom>
                    </p:spPr>
                  </p:pic>
                </p:oleObj>
              </mc:Fallback>
            </mc:AlternateContent>
          </a:graphicData>
        </a:graphic>
      </p:graphicFrame>
    </p:spTree>
    <p:extLst>
      <p:ext uri="{BB962C8B-B14F-4D97-AF65-F5344CB8AC3E}">
        <p14:creationId xmlns:p14="http://schemas.microsoft.com/office/powerpoint/2010/main" val="264764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41B4D22-846D-6020-18EB-A05A2BD79C1B}"/>
              </a:ext>
            </a:extLst>
          </p:cNvPr>
          <p:cNvSpPr>
            <a:spLocks noGrp="1"/>
          </p:cNvSpPr>
          <p:nvPr>
            <p:ph type="body" idx="1"/>
          </p:nvPr>
        </p:nvSpPr>
        <p:spPr>
          <a:xfrm>
            <a:off x="6499826" y="1277060"/>
            <a:ext cx="5005745" cy="487797"/>
          </a:xfrm>
        </p:spPr>
        <p:txBody>
          <a:bodyPr>
            <a:noAutofit/>
          </a:bodyPr>
          <a:lstStyle/>
          <a:p>
            <a:pPr algn="ctr"/>
            <a:r>
              <a:rPr lang="lv-LV" dirty="0">
                <a:cs typeface="Times New Roman" panose="02020603050405020304" pitchFamily="18" charset="0"/>
              </a:rPr>
              <a:t>Pašvaldības iniciēta skolēnu nodarbinātība </a:t>
            </a:r>
          </a:p>
        </p:txBody>
      </p:sp>
      <p:sp>
        <p:nvSpPr>
          <p:cNvPr id="9" name="Content Placeholder 8">
            <a:extLst>
              <a:ext uri="{FF2B5EF4-FFF2-40B4-BE49-F238E27FC236}">
                <a16:creationId xmlns:a16="http://schemas.microsoft.com/office/drawing/2014/main" id="{E1554B20-C3B8-6282-7F05-3D01B5B3275E}"/>
              </a:ext>
            </a:extLst>
          </p:cNvPr>
          <p:cNvSpPr>
            <a:spLocks noGrp="1"/>
          </p:cNvSpPr>
          <p:nvPr>
            <p:ph sz="half" idx="2"/>
          </p:nvPr>
        </p:nvSpPr>
        <p:spPr>
          <a:xfrm>
            <a:off x="6762031" y="2011123"/>
            <a:ext cx="5327797" cy="3872687"/>
          </a:xfrm>
        </p:spPr>
        <p:txBody>
          <a:bodyPr>
            <a:noAutofit/>
          </a:bodyPr>
          <a:lstStyle/>
          <a:p>
            <a:pPr>
              <a:lnSpc>
                <a:spcPct val="120000"/>
              </a:lnSpc>
            </a:pPr>
            <a:r>
              <a:rPr lang="lv-LV" sz="2000" dirty="0">
                <a:cs typeface="Times New Roman" panose="02020603050405020304" pitchFamily="18" charset="0"/>
              </a:rPr>
              <a:t>13- 15 gadiem</a:t>
            </a:r>
          </a:p>
          <a:p>
            <a:pPr>
              <a:lnSpc>
                <a:spcPct val="120000"/>
              </a:lnSpc>
            </a:pPr>
            <a:r>
              <a:rPr lang="lv-LV" sz="2000" dirty="0">
                <a:cs typeface="Times New Roman" panose="02020603050405020304" pitchFamily="18" charset="0"/>
              </a:rPr>
              <a:t>4h dienā, 5 dienas nedēļā, 2 nedēļas, 5 periodi </a:t>
            </a:r>
          </a:p>
          <a:p>
            <a:pPr>
              <a:lnSpc>
                <a:spcPct val="120000"/>
              </a:lnSpc>
            </a:pPr>
            <a:r>
              <a:rPr lang="lv-LV" sz="2000" dirty="0">
                <a:cs typeface="Times New Roman" panose="02020603050405020304" pitchFamily="18" charset="0"/>
              </a:rPr>
              <a:t>100% pašvaldības finansējums (skolēnu darba algas) </a:t>
            </a:r>
          </a:p>
          <a:p>
            <a:pPr>
              <a:lnSpc>
                <a:spcPct val="120000"/>
              </a:lnSpc>
            </a:pPr>
            <a:r>
              <a:rPr lang="lv-LV" sz="2000" dirty="0">
                <a:cs typeface="Times New Roman" panose="02020603050405020304" pitchFamily="18" charset="0"/>
              </a:rPr>
              <a:t>no 2024.gada vasaras darba algas dotācija darba vadītājiem</a:t>
            </a:r>
          </a:p>
          <a:p>
            <a:pPr>
              <a:lnSpc>
                <a:spcPct val="120000"/>
              </a:lnSpc>
            </a:pPr>
            <a:r>
              <a:rPr lang="lv-LV" sz="2000" dirty="0">
                <a:cs typeface="Times New Roman" panose="02020603050405020304" pitchFamily="18" charset="0"/>
              </a:rPr>
              <a:t>70 vakantās vietas</a:t>
            </a:r>
          </a:p>
        </p:txBody>
      </p:sp>
      <p:sp>
        <p:nvSpPr>
          <p:cNvPr id="10" name="Text Placeholder 9">
            <a:extLst>
              <a:ext uri="{FF2B5EF4-FFF2-40B4-BE49-F238E27FC236}">
                <a16:creationId xmlns:a16="http://schemas.microsoft.com/office/drawing/2014/main" id="{6C324ACF-57A4-F5BA-8F77-98E14A6F3761}"/>
              </a:ext>
            </a:extLst>
          </p:cNvPr>
          <p:cNvSpPr>
            <a:spLocks noGrp="1"/>
          </p:cNvSpPr>
          <p:nvPr>
            <p:ph type="body" sz="quarter" idx="3"/>
          </p:nvPr>
        </p:nvSpPr>
        <p:spPr>
          <a:xfrm>
            <a:off x="453891" y="1013370"/>
            <a:ext cx="5476636" cy="751487"/>
          </a:xfrm>
        </p:spPr>
        <p:txBody>
          <a:bodyPr>
            <a:noAutofit/>
          </a:bodyPr>
          <a:lstStyle/>
          <a:p>
            <a:pPr algn="ctr"/>
            <a:r>
              <a:rPr lang="lv-LV" dirty="0">
                <a:cs typeface="Times New Roman" panose="02020603050405020304" pitchFamily="18" charset="0"/>
              </a:rPr>
              <a:t>Skolēnu nodarbinātība ar NVA norīkojumu </a:t>
            </a:r>
          </a:p>
        </p:txBody>
      </p:sp>
      <p:sp>
        <p:nvSpPr>
          <p:cNvPr id="11" name="Content Placeholder 10">
            <a:extLst>
              <a:ext uri="{FF2B5EF4-FFF2-40B4-BE49-F238E27FC236}">
                <a16:creationId xmlns:a16="http://schemas.microsoft.com/office/drawing/2014/main" id="{9DB57548-2897-AF55-89A7-5D4FB23BB23B}"/>
              </a:ext>
            </a:extLst>
          </p:cNvPr>
          <p:cNvSpPr>
            <a:spLocks noGrp="1"/>
          </p:cNvSpPr>
          <p:nvPr>
            <p:ph sz="quarter" idx="4"/>
          </p:nvPr>
        </p:nvSpPr>
        <p:spPr>
          <a:xfrm>
            <a:off x="453891" y="1912497"/>
            <a:ext cx="5807582" cy="4264286"/>
          </a:xfrm>
        </p:spPr>
        <p:txBody>
          <a:bodyPr>
            <a:noAutofit/>
          </a:bodyPr>
          <a:lstStyle/>
          <a:p>
            <a:pPr>
              <a:lnSpc>
                <a:spcPct val="100000"/>
              </a:lnSpc>
            </a:pPr>
            <a:r>
              <a:rPr lang="lv-LV" sz="2000" dirty="0">
                <a:cs typeface="Times New Roman" panose="02020603050405020304" pitchFamily="18" charset="0"/>
              </a:rPr>
              <a:t>15 – 20 gadiem </a:t>
            </a:r>
          </a:p>
          <a:p>
            <a:pPr>
              <a:lnSpc>
                <a:spcPct val="100000"/>
              </a:lnSpc>
            </a:pPr>
            <a:r>
              <a:rPr lang="lv-LV" sz="2000" dirty="0">
                <a:cs typeface="Times New Roman" panose="02020603050405020304" pitchFamily="18" charset="0"/>
              </a:rPr>
              <a:t>7h dienā, 5 dienas nedēļā, 1 vasaras mēnesi (15-17 gadiem)</a:t>
            </a:r>
          </a:p>
          <a:p>
            <a:pPr>
              <a:lnSpc>
                <a:spcPct val="100000"/>
              </a:lnSpc>
            </a:pPr>
            <a:r>
              <a:rPr lang="lv-LV" sz="2000" dirty="0">
                <a:cs typeface="Times New Roman" panose="02020603050405020304" pitchFamily="18" charset="0"/>
              </a:rPr>
              <a:t>8h dienā, 5 dienas nedēļā, 1 vasaras mēnesi (18-20 gadiem) </a:t>
            </a:r>
          </a:p>
          <a:p>
            <a:pPr>
              <a:lnSpc>
                <a:spcPct val="100000"/>
              </a:lnSpc>
            </a:pPr>
            <a:r>
              <a:rPr lang="lv-LV" sz="2000" dirty="0">
                <a:cs typeface="Times New Roman" panose="02020603050405020304" pitchFamily="18" charset="0"/>
              </a:rPr>
              <a:t>50%  NVA finansējums (dotācija darba algai 50% apmērā no valstī noteiktās minimālās mēneša darba algas), 50 % pašvaldības finansējums</a:t>
            </a:r>
          </a:p>
          <a:p>
            <a:pPr>
              <a:lnSpc>
                <a:spcPct val="100000"/>
              </a:lnSpc>
            </a:pPr>
            <a:r>
              <a:rPr lang="lv-LV" sz="2000" dirty="0">
                <a:cs typeface="Times New Roman" panose="02020603050405020304" pitchFamily="18" charset="0"/>
              </a:rPr>
              <a:t>NVA dotācija darba vadītājam par viena skolēna darba vadīšanu - vienas desmitās daļas apmērā no valstī noteiktās minimālās mēneša darba algas</a:t>
            </a:r>
          </a:p>
          <a:p>
            <a:pPr>
              <a:lnSpc>
                <a:spcPct val="100000"/>
              </a:lnSpc>
            </a:pPr>
            <a:r>
              <a:rPr lang="lv-LV" sz="2000" dirty="0">
                <a:cs typeface="Times New Roman" panose="02020603050405020304" pitchFamily="18" charset="0"/>
              </a:rPr>
              <a:t>42 vakantās vietas</a:t>
            </a:r>
          </a:p>
        </p:txBody>
      </p:sp>
      <p:graphicFrame>
        <p:nvGraphicFramePr>
          <p:cNvPr id="2" name="Object 1">
            <a:extLst>
              <a:ext uri="{FF2B5EF4-FFF2-40B4-BE49-F238E27FC236}">
                <a16:creationId xmlns:a16="http://schemas.microsoft.com/office/drawing/2014/main" id="{D92DC4AD-D890-E42E-9360-51114AD4AF7C}"/>
              </a:ext>
            </a:extLst>
          </p:cNvPr>
          <p:cNvGraphicFramePr>
            <a:graphicFrameLocks noChangeAspect="1"/>
          </p:cNvGraphicFramePr>
          <p:nvPr>
            <p:extLst>
              <p:ext uri="{D42A27DB-BD31-4B8C-83A1-F6EECF244321}">
                <p14:modId xmlns:p14="http://schemas.microsoft.com/office/powerpoint/2010/main" val="22045296"/>
              </p:ext>
            </p:extLst>
          </p:nvPr>
        </p:nvGraphicFramePr>
        <p:xfrm>
          <a:off x="161623" y="229410"/>
          <a:ext cx="828977" cy="828977"/>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2" name="Object 1">
                        <a:extLst>
                          <a:ext uri="{FF2B5EF4-FFF2-40B4-BE49-F238E27FC236}">
                            <a16:creationId xmlns:a16="http://schemas.microsoft.com/office/drawing/2014/main" id="{D92DC4AD-D890-E42E-9360-51114AD4AF7C}"/>
                          </a:ext>
                        </a:extLst>
                      </p:cNvPr>
                      <p:cNvPicPr/>
                      <p:nvPr/>
                    </p:nvPicPr>
                    <p:blipFill>
                      <a:blip r:embed="rId3"/>
                      <a:stretch>
                        <a:fillRect/>
                      </a:stretch>
                    </p:blipFill>
                    <p:spPr>
                      <a:xfrm>
                        <a:off x="161623" y="229410"/>
                        <a:ext cx="828977" cy="828977"/>
                      </a:xfrm>
                      <a:prstGeom prst="rect">
                        <a:avLst/>
                      </a:prstGeom>
                    </p:spPr>
                  </p:pic>
                </p:oleObj>
              </mc:Fallback>
            </mc:AlternateContent>
          </a:graphicData>
        </a:graphic>
      </p:graphicFrame>
    </p:spTree>
    <p:extLst>
      <p:ext uri="{BB962C8B-B14F-4D97-AF65-F5344CB8AC3E}">
        <p14:creationId xmlns:p14="http://schemas.microsoft.com/office/powerpoint/2010/main" val="354902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40153E-FF18-2F86-6146-D4FB7E11EFD1}"/>
              </a:ext>
            </a:extLst>
          </p:cNvPr>
          <p:cNvSpPr>
            <a:spLocks noGrp="1"/>
          </p:cNvSpPr>
          <p:nvPr>
            <p:ph type="title"/>
          </p:nvPr>
        </p:nvSpPr>
        <p:spPr>
          <a:xfrm>
            <a:off x="1072899" y="2849533"/>
            <a:ext cx="9737436" cy="1325563"/>
          </a:xfrm>
        </p:spPr>
        <p:txBody>
          <a:bodyPr>
            <a:normAutofit/>
          </a:bodyPr>
          <a:lstStyle/>
          <a:p>
            <a:r>
              <a:rPr lang="lv-LV" sz="3600" b="1" dirty="0">
                <a:latin typeface="Times New Roman" panose="02020603050405020304" pitchFamily="18" charset="0"/>
                <a:cs typeface="Times New Roman" panose="02020603050405020304" pitchFamily="18" charset="0"/>
              </a:rPr>
              <a:t>Nodarbinātība sadarbībā ar NVA 2024.gada vasarā</a:t>
            </a:r>
          </a:p>
        </p:txBody>
      </p:sp>
      <p:graphicFrame>
        <p:nvGraphicFramePr>
          <p:cNvPr id="8" name="Object 7">
            <a:extLst>
              <a:ext uri="{FF2B5EF4-FFF2-40B4-BE49-F238E27FC236}">
                <a16:creationId xmlns:a16="http://schemas.microsoft.com/office/drawing/2014/main" id="{26026043-D8A1-5D9C-8FD7-12735DF0F361}"/>
              </a:ext>
            </a:extLst>
          </p:cNvPr>
          <p:cNvGraphicFramePr>
            <a:graphicFrameLocks noChangeAspect="1"/>
          </p:cNvGraphicFramePr>
          <p:nvPr>
            <p:extLst>
              <p:ext uri="{D42A27DB-BD31-4B8C-83A1-F6EECF244321}">
                <p14:modId xmlns:p14="http://schemas.microsoft.com/office/powerpoint/2010/main" val="3057712159"/>
              </p:ext>
            </p:extLst>
          </p:nvPr>
        </p:nvGraphicFramePr>
        <p:xfrm>
          <a:off x="267449" y="288070"/>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8" name="Object 7">
                        <a:extLst>
                          <a:ext uri="{FF2B5EF4-FFF2-40B4-BE49-F238E27FC236}">
                            <a16:creationId xmlns:a16="http://schemas.microsoft.com/office/drawing/2014/main" id="{26026043-D8A1-5D9C-8FD7-12735DF0F361}"/>
                          </a:ext>
                        </a:extLst>
                      </p:cNvPr>
                      <p:cNvPicPr/>
                      <p:nvPr/>
                    </p:nvPicPr>
                    <p:blipFill>
                      <a:blip r:embed="rId3"/>
                      <a:stretch>
                        <a:fillRect/>
                      </a:stretch>
                    </p:blipFill>
                    <p:spPr>
                      <a:xfrm>
                        <a:off x="267449" y="288070"/>
                        <a:ext cx="1141501" cy="1141501"/>
                      </a:xfrm>
                      <a:prstGeom prst="rect">
                        <a:avLst/>
                      </a:prstGeom>
                    </p:spPr>
                  </p:pic>
                </p:oleObj>
              </mc:Fallback>
            </mc:AlternateContent>
          </a:graphicData>
        </a:graphic>
      </p:graphicFrame>
    </p:spTree>
    <p:extLst>
      <p:ext uri="{BB962C8B-B14F-4D97-AF65-F5344CB8AC3E}">
        <p14:creationId xmlns:p14="http://schemas.microsoft.com/office/powerpoint/2010/main" val="77541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81D288-1B88-69F5-1226-D2670DC59375}"/>
              </a:ext>
            </a:extLst>
          </p:cNvPr>
          <p:cNvSpPr>
            <a:spLocks noGrp="1"/>
          </p:cNvSpPr>
          <p:nvPr>
            <p:ph type="title"/>
          </p:nvPr>
        </p:nvSpPr>
        <p:spPr>
          <a:xfrm>
            <a:off x="1319842" y="405442"/>
            <a:ext cx="9790981" cy="1293962"/>
          </a:xfrm>
        </p:spPr>
        <p:txBody>
          <a:bodyPr>
            <a:normAutofit/>
          </a:bodyPr>
          <a:lstStyle/>
          <a:p>
            <a:pPr algn="ctr"/>
            <a:r>
              <a:rPr lang="lv-LV" sz="3200" b="1" dirty="0">
                <a:latin typeface="Times New Roman" panose="02020603050405020304" pitchFamily="18" charset="0"/>
                <a:cs typeface="Times New Roman" panose="02020603050405020304" pitchFamily="18" charset="0"/>
              </a:rPr>
              <a:t>Nodarbināto ar NVA norīkojumu īpatsvars % 2022., 2023. un 2024. gada vasarā</a:t>
            </a:r>
          </a:p>
        </p:txBody>
      </p:sp>
      <p:graphicFrame>
        <p:nvGraphicFramePr>
          <p:cNvPr id="9" name="Table 8">
            <a:extLst>
              <a:ext uri="{FF2B5EF4-FFF2-40B4-BE49-F238E27FC236}">
                <a16:creationId xmlns:a16="http://schemas.microsoft.com/office/drawing/2014/main" id="{80BB7073-5476-114E-18A8-D8EFFCDB6547}"/>
              </a:ext>
            </a:extLst>
          </p:cNvPr>
          <p:cNvGraphicFramePr>
            <a:graphicFrameLocks noGrp="1"/>
          </p:cNvGraphicFramePr>
          <p:nvPr>
            <p:extLst>
              <p:ext uri="{D42A27DB-BD31-4B8C-83A1-F6EECF244321}">
                <p14:modId xmlns:p14="http://schemas.microsoft.com/office/powerpoint/2010/main" val="2824933934"/>
              </p:ext>
            </p:extLst>
          </p:nvPr>
        </p:nvGraphicFramePr>
        <p:xfrm>
          <a:off x="4057648" y="2998002"/>
          <a:ext cx="3878169" cy="2592080"/>
        </p:xfrm>
        <a:graphic>
          <a:graphicData uri="http://schemas.openxmlformats.org/drawingml/2006/table">
            <a:tbl>
              <a:tblPr>
                <a:tableStyleId>{5C22544A-7EE6-4342-B048-85BDC9FD1C3A}</a:tableStyleId>
              </a:tblPr>
              <a:tblGrid>
                <a:gridCol w="899708">
                  <a:extLst>
                    <a:ext uri="{9D8B030D-6E8A-4147-A177-3AD203B41FA5}">
                      <a16:colId xmlns:a16="http://schemas.microsoft.com/office/drawing/2014/main" val="3195918752"/>
                    </a:ext>
                  </a:extLst>
                </a:gridCol>
                <a:gridCol w="1011100">
                  <a:extLst>
                    <a:ext uri="{9D8B030D-6E8A-4147-A177-3AD203B41FA5}">
                      <a16:colId xmlns:a16="http://schemas.microsoft.com/office/drawing/2014/main" val="1601263423"/>
                    </a:ext>
                  </a:extLst>
                </a:gridCol>
                <a:gridCol w="985393">
                  <a:extLst>
                    <a:ext uri="{9D8B030D-6E8A-4147-A177-3AD203B41FA5}">
                      <a16:colId xmlns:a16="http://schemas.microsoft.com/office/drawing/2014/main" val="1482164684"/>
                    </a:ext>
                  </a:extLst>
                </a:gridCol>
                <a:gridCol w="981968">
                  <a:extLst>
                    <a:ext uri="{9D8B030D-6E8A-4147-A177-3AD203B41FA5}">
                      <a16:colId xmlns:a16="http://schemas.microsoft.com/office/drawing/2014/main" val="2164459460"/>
                    </a:ext>
                  </a:extLst>
                </a:gridCol>
              </a:tblGrid>
              <a:tr h="745799">
                <a:tc>
                  <a:txBody>
                    <a:bodyPr/>
                    <a:lstStyle/>
                    <a:p>
                      <a:pPr algn="ctr" fontAlgn="b"/>
                      <a:r>
                        <a:rPr lang="lv-LV" sz="1600" b="1" u="none" strike="noStrike" dirty="0">
                          <a:effectLst/>
                        </a:rPr>
                        <a:t>Vecums gados</a:t>
                      </a:r>
                      <a:endParaRPr lang="lv-LV"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b="1" u="none" strike="noStrike" dirty="0">
                          <a:effectLst/>
                        </a:rPr>
                        <a:t>Deklarēto skaits novadā</a:t>
                      </a:r>
                      <a:endParaRPr lang="lv-LV"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b="1" u="none" strike="noStrike" dirty="0">
                          <a:effectLst/>
                        </a:rPr>
                        <a:t>Nodarbināto skaits</a:t>
                      </a:r>
                      <a:endParaRPr lang="lv-LV"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b="1" u="none" strike="noStrike" dirty="0">
                          <a:effectLst/>
                        </a:rPr>
                        <a:t>īpatsvars %</a:t>
                      </a:r>
                      <a:endParaRPr lang="lv-LV"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0463436"/>
                  </a:ext>
                </a:extLst>
              </a:tr>
              <a:tr h="254990">
                <a:tc>
                  <a:txBody>
                    <a:bodyPr/>
                    <a:lstStyle/>
                    <a:p>
                      <a:pPr algn="ctr" fontAlgn="ctr"/>
                      <a:r>
                        <a:rPr lang="lv-LV" sz="1600" u="none" strike="noStrike" dirty="0">
                          <a:effectLst/>
                        </a:rPr>
                        <a:t>15</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rtl="0" fontAlgn="b"/>
                      <a:r>
                        <a:rPr lang="lv-LV" sz="1600" u="none" strike="noStrike" dirty="0">
                          <a:effectLst/>
                        </a:rPr>
                        <a:t>344</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dirty="0">
                          <a:effectLst/>
                        </a:rPr>
                        <a:t>10</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dirty="0">
                          <a:effectLst/>
                        </a:rPr>
                        <a:t>2.91%</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7421815"/>
                  </a:ext>
                </a:extLst>
              </a:tr>
              <a:tr h="254990">
                <a:tc>
                  <a:txBody>
                    <a:bodyPr/>
                    <a:lstStyle/>
                    <a:p>
                      <a:pPr algn="ctr" fontAlgn="ctr"/>
                      <a:r>
                        <a:rPr lang="lv-LV" sz="1600" u="none" strike="noStrike" dirty="0">
                          <a:effectLst/>
                        </a:rPr>
                        <a:t>16</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rtl="0" fontAlgn="b"/>
                      <a:r>
                        <a:rPr lang="lv-LV" sz="1600" u="none" strike="noStrike">
                          <a:effectLst/>
                        </a:rPr>
                        <a:t>320</a:t>
                      </a:r>
                      <a:endParaRPr lang="lv-LV"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dirty="0">
                          <a:effectLst/>
                        </a:rPr>
                        <a:t>8</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dirty="0">
                          <a:effectLst/>
                        </a:rPr>
                        <a:t>2.50%</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7680995"/>
                  </a:ext>
                </a:extLst>
              </a:tr>
              <a:tr h="254990">
                <a:tc>
                  <a:txBody>
                    <a:bodyPr/>
                    <a:lstStyle/>
                    <a:p>
                      <a:pPr algn="ctr" fontAlgn="ctr"/>
                      <a:r>
                        <a:rPr lang="lv-LV" sz="1600" u="none" strike="noStrike" dirty="0">
                          <a:effectLst/>
                        </a:rPr>
                        <a:t>17</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rtl="0" fontAlgn="b"/>
                      <a:r>
                        <a:rPr lang="lv-LV" sz="1600" u="none" strike="noStrike">
                          <a:effectLst/>
                        </a:rPr>
                        <a:t>264</a:t>
                      </a:r>
                      <a:endParaRPr lang="lv-LV"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dirty="0">
                          <a:effectLst/>
                        </a:rPr>
                        <a:t>8</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dirty="0">
                          <a:effectLst/>
                        </a:rPr>
                        <a:t>3.03%</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7115740"/>
                  </a:ext>
                </a:extLst>
              </a:tr>
              <a:tr h="254990">
                <a:tc>
                  <a:txBody>
                    <a:bodyPr/>
                    <a:lstStyle/>
                    <a:p>
                      <a:pPr algn="ctr" fontAlgn="ctr"/>
                      <a:r>
                        <a:rPr lang="lv-LV" sz="1600" u="none" strike="noStrike" dirty="0">
                          <a:effectLst/>
                        </a:rPr>
                        <a:t>18</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rtl="0" fontAlgn="b"/>
                      <a:r>
                        <a:rPr lang="lv-LV" sz="1600" u="none" strike="noStrike">
                          <a:effectLst/>
                        </a:rPr>
                        <a:t>247</a:t>
                      </a:r>
                      <a:endParaRPr lang="lv-LV"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dirty="0">
                          <a:effectLst/>
                        </a:rPr>
                        <a:t>5</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dirty="0">
                          <a:effectLst/>
                        </a:rPr>
                        <a:t>2.02%</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5537859"/>
                  </a:ext>
                </a:extLst>
              </a:tr>
              <a:tr h="254990">
                <a:tc>
                  <a:txBody>
                    <a:bodyPr/>
                    <a:lstStyle/>
                    <a:p>
                      <a:pPr algn="ctr" fontAlgn="ctr"/>
                      <a:r>
                        <a:rPr lang="lv-LV" sz="1600" u="none" strike="noStrike" dirty="0">
                          <a:effectLst/>
                        </a:rPr>
                        <a:t>19</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rtl="0" fontAlgn="b"/>
                      <a:r>
                        <a:rPr lang="lv-LV" sz="1600" u="none" strike="noStrike" dirty="0">
                          <a:effectLst/>
                        </a:rPr>
                        <a:t>227</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dirty="0">
                          <a:effectLst/>
                        </a:rPr>
                        <a:t>1</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dirty="0">
                          <a:effectLst/>
                        </a:rPr>
                        <a:t>0.44%</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0384107"/>
                  </a:ext>
                </a:extLst>
              </a:tr>
              <a:tr h="254990">
                <a:tc>
                  <a:txBody>
                    <a:bodyPr/>
                    <a:lstStyle/>
                    <a:p>
                      <a:pPr algn="ctr" fontAlgn="ctr"/>
                      <a:r>
                        <a:rPr lang="lv-LV" sz="1600" u="none" strike="noStrike" dirty="0">
                          <a:effectLst/>
                        </a:rPr>
                        <a:t>20</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rtl="0" fontAlgn="b"/>
                      <a:r>
                        <a:rPr lang="lv-LV" sz="1600" u="none" strike="noStrike">
                          <a:effectLst/>
                        </a:rPr>
                        <a:t>209</a:t>
                      </a:r>
                      <a:endParaRPr lang="lv-LV"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a:effectLst/>
                        </a:rPr>
                        <a:t>0</a:t>
                      </a:r>
                      <a:endParaRPr lang="lv-LV"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1600" u="none" strike="noStrike" dirty="0">
                          <a:effectLst/>
                        </a:rPr>
                        <a:t>0.00%</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4880259"/>
                  </a:ext>
                </a:extLst>
              </a:tr>
              <a:tr h="316341">
                <a:tc>
                  <a:txBody>
                    <a:bodyPr/>
                    <a:lstStyle/>
                    <a:p>
                      <a:pPr algn="ctr" fontAlgn="b"/>
                      <a:r>
                        <a:rPr lang="lv-LV" sz="2000" b="1" u="none" strike="noStrike" dirty="0">
                          <a:effectLst/>
                        </a:rPr>
                        <a:t>Kopā </a:t>
                      </a:r>
                      <a:endParaRPr lang="lv-LV"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lv-LV" sz="2000" b="1" u="none" strike="noStrike" dirty="0">
                          <a:solidFill>
                            <a:schemeClr val="tx1"/>
                          </a:solidFill>
                          <a:effectLst/>
                        </a:rPr>
                        <a:t>1611</a:t>
                      </a:r>
                      <a:endParaRPr lang="lv-LV" sz="20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rtl="0" fontAlgn="b"/>
                      <a:r>
                        <a:rPr lang="lv-LV" sz="2000" b="1" u="none" strike="noStrike" dirty="0">
                          <a:solidFill>
                            <a:schemeClr val="tx1"/>
                          </a:solidFill>
                          <a:effectLst/>
                        </a:rPr>
                        <a:t>32</a:t>
                      </a:r>
                      <a:endParaRPr lang="lv-LV" sz="20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rtl="0" fontAlgn="b"/>
                      <a:r>
                        <a:rPr lang="lv-LV" sz="2000" b="1" u="none" strike="noStrike" dirty="0">
                          <a:solidFill>
                            <a:schemeClr val="tx1"/>
                          </a:solidFill>
                          <a:effectLst/>
                        </a:rPr>
                        <a:t>1.99%</a:t>
                      </a:r>
                      <a:endParaRPr lang="lv-LV" sz="20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2312142"/>
                  </a:ext>
                </a:extLst>
              </a:tr>
            </a:tbl>
          </a:graphicData>
        </a:graphic>
      </p:graphicFrame>
      <p:graphicFrame>
        <p:nvGraphicFramePr>
          <p:cNvPr id="2" name="Table 1">
            <a:extLst>
              <a:ext uri="{FF2B5EF4-FFF2-40B4-BE49-F238E27FC236}">
                <a16:creationId xmlns:a16="http://schemas.microsoft.com/office/drawing/2014/main" id="{0F6EE420-ED68-6BB9-EF54-196A5122FB76}"/>
              </a:ext>
            </a:extLst>
          </p:cNvPr>
          <p:cNvGraphicFramePr>
            <a:graphicFrameLocks noGrp="1"/>
          </p:cNvGraphicFramePr>
          <p:nvPr>
            <p:extLst>
              <p:ext uri="{D42A27DB-BD31-4B8C-83A1-F6EECF244321}">
                <p14:modId xmlns:p14="http://schemas.microsoft.com/office/powerpoint/2010/main" val="514326347"/>
              </p:ext>
            </p:extLst>
          </p:nvPr>
        </p:nvGraphicFramePr>
        <p:xfrm>
          <a:off x="8031160" y="3823502"/>
          <a:ext cx="4068856" cy="2758438"/>
        </p:xfrm>
        <a:graphic>
          <a:graphicData uri="http://schemas.openxmlformats.org/drawingml/2006/table">
            <a:tbl>
              <a:tblPr>
                <a:tableStyleId>{5C22544A-7EE6-4342-B048-85BDC9FD1C3A}</a:tableStyleId>
              </a:tblPr>
              <a:tblGrid>
                <a:gridCol w="955804">
                  <a:extLst>
                    <a:ext uri="{9D8B030D-6E8A-4147-A177-3AD203B41FA5}">
                      <a16:colId xmlns:a16="http://schemas.microsoft.com/office/drawing/2014/main" val="1431948973"/>
                    </a:ext>
                  </a:extLst>
                </a:gridCol>
                <a:gridCol w="1245222">
                  <a:extLst>
                    <a:ext uri="{9D8B030D-6E8A-4147-A177-3AD203B41FA5}">
                      <a16:colId xmlns:a16="http://schemas.microsoft.com/office/drawing/2014/main" val="3226485052"/>
                    </a:ext>
                  </a:extLst>
                </a:gridCol>
                <a:gridCol w="933915">
                  <a:extLst>
                    <a:ext uri="{9D8B030D-6E8A-4147-A177-3AD203B41FA5}">
                      <a16:colId xmlns:a16="http://schemas.microsoft.com/office/drawing/2014/main" val="450574800"/>
                    </a:ext>
                  </a:extLst>
                </a:gridCol>
                <a:gridCol w="933915">
                  <a:extLst>
                    <a:ext uri="{9D8B030D-6E8A-4147-A177-3AD203B41FA5}">
                      <a16:colId xmlns:a16="http://schemas.microsoft.com/office/drawing/2014/main" val="193448157"/>
                    </a:ext>
                  </a:extLst>
                </a:gridCol>
              </a:tblGrid>
              <a:tr h="545419">
                <a:tc>
                  <a:txBody>
                    <a:bodyPr/>
                    <a:lstStyle/>
                    <a:p>
                      <a:pPr algn="ctr" rtl="0" fontAlgn="b"/>
                      <a:r>
                        <a:rPr lang="lv-LV" sz="1600" b="1" u="none" strike="noStrike" dirty="0">
                          <a:effectLst/>
                          <a:latin typeface="+mn-lt"/>
                        </a:rPr>
                        <a:t>Vecums gados</a:t>
                      </a:r>
                      <a:endParaRPr lang="lv-LV" sz="1600" b="1" i="0" u="none" strike="noStrike" dirty="0">
                        <a:solidFill>
                          <a:srgbClr val="000000"/>
                        </a:solidFill>
                        <a:effectLst/>
                        <a:latin typeface="+mn-lt"/>
                      </a:endParaRPr>
                    </a:p>
                  </a:txBody>
                  <a:tcPr marL="9525" marR="9525" marT="9525" marB="0" anchor="b"/>
                </a:tc>
                <a:tc>
                  <a:txBody>
                    <a:bodyPr/>
                    <a:lstStyle/>
                    <a:p>
                      <a:pPr algn="ctr" rtl="0" fontAlgn="b"/>
                      <a:r>
                        <a:rPr lang="lv-LV" sz="1600" b="1" u="none" strike="noStrike" dirty="0">
                          <a:effectLst/>
                          <a:latin typeface="+mn-lt"/>
                        </a:rPr>
                        <a:t>Deklarēto skaits novadā</a:t>
                      </a:r>
                      <a:endParaRPr lang="lv-LV" sz="1600" b="1" i="0" u="none" strike="noStrike" dirty="0">
                        <a:solidFill>
                          <a:srgbClr val="000000"/>
                        </a:solidFill>
                        <a:effectLst/>
                        <a:latin typeface="+mn-lt"/>
                      </a:endParaRPr>
                    </a:p>
                  </a:txBody>
                  <a:tcPr marL="9525" marR="9525" marT="9525" marB="0" anchor="b"/>
                </a:tc>
                <a:tc>
                  <a:txBody>
                    <a:bodyPr/>
                    <a:lstStyle/>
                    <a:p>
                      <a:pPr algn="ctr" rtl="0" fontAlgn="b"/>
                      <a:r>
                        <a:rPr lang="lv-LV" sz="1600" b="1" u="none" strike="noStrike" dirty="0">
                          <a:effectLst/>
                          <a:latin typeface="+mn-lt"/>
                        </a:rPr>
                        <a:t>Nodarbināto skaits</a:t>
                      </a:r>
                      <a:endParaRPr lang="lv-LV" sz="1600" b="1" i="0" u="none" strike="noStrike" dirty="0">
                        <a:solidFill>
                          <a:srgbClr val="000000"/>
                        </a:solidFill>
                        <a:effectLst/>
                        <a:latin typeface="+mn-lt"/>
                      </a:endParaRPr>
                    </a:p>
                  </a:txBody>
                  <a:tcPr marL="9525" marR="9525" marT="9525" marB="0" anchor="b"/>
                </a:tc>
                <a:tc>
                  <a:txBody>
                    <a:bodyPr/>
                    <a:lstStyle/>
                    <a:p>
                      <a:pPr algn="ctr" rtl="0" fontAlgn="b"/>
                      <a:r>
                        <a:rPr lang="lv-LV" sz="1600" b="1" u="none" strike="noStrike" dirty="0">
                          <a:effectLst/>
                          <a:latin typeface="+mn-lt"/>
                        </a:rPr>
                        <a:t>īpatsvars %</a:t>
                      </a:r>
                      <a:endParaRPr lang="lv-LV" sz="16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093537632"/>
                  </a:ext>
                </a:extLst>
              </a:tr>
              <a:tr h="311369">
                <a:tc>
                  <a:txBody>
                    <a:bodyPr/>
                    <a:lstStyle/>
                    <a:p>
                      <a:pPr algn="ctr" rtl="0" fontAlgn="ctr"/>
                      <a:r>
                        <a:rPr lang="lv-LV" sz="1600" u="none" strike="noStrike" dirty="0">
                          <a:effectLst/>
                          <a:latin typeface="+mn-lt"/>
                        </a:rPr>
                        <a:t>15</a:t>
                      </a:r>
                      <a:endParaRPr lang="lv-LV" sz="1600" b="0" i="0" u="none" strike="noStrike" dirty="0">
                        <a:solidFill>
                          <a:srgbClr val="000000"/>
                        </a:solidFill>
                        <a:effectLst/>
                        <a:latin typeface="+mn-lt"/>
                      </a:endParaRPr>
                    </a:p>
                  </a:txBody>
                  <a:tcPr marL="9525" marR="9525" marT="9525" marB="0" anchor="ctr"/>
                </a:tc>
                <a:tc>
                  <a:txBody>
                    <a:bodyPr/>
                    <a:lstStyle/>
                    <a:p>
                      <a:pPr algn="ctr" fontAlgn="b"/>
                      <a:r>
                        <a:rPr lang="lv-LV" sz="1600" b="0" i="0" u="none" strike="noStrike" dirty="0">
                          <a:solidFill>
                            <a:srgbClr val="000000"/>
                          </a:solidFill>
                          <a:effectLst/>
                          <a:latin typeface="+mn-lt"/>
                        </a:rPr>
                        <a:t>301</a:t>
                      </a:r>
                    </a:p>
                  </a:txBody>
                  <a:tcPr marL="9525" marR="9525" marT="9525" marB="0" anchor="b"/>
                </a:tc>
                <a:tc>
                  <a:txBody>
                    <a:bodyPr/>
                    <a:lstStyle/>
                    <a:p>
                      <a:pPr algn="ctr" rtl="0" fontAlgn="b"/>
                      <a:r>
                        <a:rPr lang="lv-LV" sz="1600" b="0" i="0" u="none" strike="noStrike" dirty="0">
                          <a:solidFill>
                            <a:srgbClr val="000000"/>
                          </a:solidFill>
                          <a:effectLst/>
                          <a:latin typeface="+mn-lt"/>
                        </a:rPr>
                        <a:t>10</a:t>
                      </a:r>
                    </a:p>
                  </a:txBody>
                  <a:tcPr marL="9525" marR="9525" marT="9525" marB="0" anchor="b"/>
                </a:tc>
                <a:tc>
                  <a:txBody>
                    <a:bodyPr/>
                    <a:lstStyle/>
                    <a:p>
                      <a:pPr algn="ctr" rtl="0" fontAlgn="b"/>
                      <a:r>
                        <a:rPr lang="lv-LV" sz="1600" u="none" strike="noStrike" dirty="0">
                          <a:effectLst/>
                          <a:latin typeface="+mn-lt"/>
                        </a:rPr>
                        <a:t>3,32%</a:t>
                      </a:r>
                      <a:endParaRPr lang="lv-LV"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986668458"/>
                  </a:ext>
                </a:extLst>
              </a:tr>
              <a:tr h="311369">
                <a:tc>
                  <a:txBody>
                    <a:bodyPr/>
                    <a:lstStyle/>
                    <a:p>
                      <a:pPr algn="ctr" rtl="0" fontAlgn="ctr"/>
                      <a:r>
                        <a:rPr lang="lv-LV" sz="1600" u="none" strike="noStrike">
                          <a:effectLst/>
                          <a:latin typeface="+mn-lt"/>
                        </a:rPr>
                        <a:t>16</a:t>
                      </a:r>
                      <a:endParaRPr lang="lv-LV" sz="1600" b="0" i="0" u="none" strike="noStrike">
                        <a:solidFill>
                          <a:srgbClr val="000000"/>
                        </a:solidFill>
                        <a:effectLst/>
                        <a:latin typeface="+mn-lt"/>
                      </a:endParaRPr>
                    </a:p>
                  </a:txBody>
                  <a:tcPr marL="9525" marR="9525" marT="9525" marB="0" anchor="ctr"/>
                </a:tc>
                <a:tc>
                  <a:txBody>
                    <a:bodyPr/>
                    <a:lstStyle/>
                    <a:p>
                      <a:pPr algn="ctr" fontAlgn="b"/>
                      <a:r>
                        <a:rPr lang="lv-LV" sz="1600" b="0" i="0" u="none" strike="noStrike" dirty="0">
                          <a:solidFill>
                            <a:srgbClr val="000000"/>
                          </a:solidFill>
                          <a:effectLst/>
                          <a:latin typeface="+mn-lt"/>
                        </a:rPr>
                        <a:t>316</a:t>
                      </a:r>
                    </a:p>
                  </a:txBody>
                  <a:tcPr marL="9525" marR="9525" marT="9525" marB="0" anchor="b"/>
                </a:tc>
                <a:tc>
                  <a:txBody>
                    <a:bodyPr/>
                    <a:lstStyle/>
                    <a:p>
                      <a:pPr algn="ctr" rtl="0" fontAlgn="b"/>
                      <a:r>
                        <a:rPr lang="lv-LV" sz="1600" b="0" i="0" u="none" strike="noStrike" dirty="0">
                          <a:solidFill>
                            <a:srgbClr val="000000"/>
                          </a:solidFill>
                          <a:effectLst/>
                          <a:latin typeface="+mn-lt"/>
                        </a:rPr>
                        <a:t>13</a:t>
                      </a:r>
                    </a:p>
                  </a:txBody>
                  <a:tcPr marL="9525" marR="9525" marT="9525" marB="0" anchor="b"/>
                </a:tc>
                <a:tc>
                  <a:txBody>
                    <a:bodyPr/>
                    <a:lstStyle/>
                    <a:p>
                      <a:pPr algn="ctr" rtl="0" fontAlgn="b"/>
                      <a:r>
                        <a:rPr lang="lv-LV" sz="1600" u="none" strike="noStrike" dirty="0">
                          <a:effectLst/>
                          <a:latin typeface="+mn-lt"/>
                        </a:rPr>
                        <a:t>4,11%</a:t>
                      </a:r>
                      <a:endParaRPr lang="lv-LV"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723318616"/>
                  </a:ext>
                </a:extLst>
              </a:tr>
              <a:tr h="311369">
                <a:tc>
                  <a:txBody>
                    <a:bodyPr/>
                    <a:lstStyle/>
                    <a:p>
                      <a:pPr algn="ctr" rtl="0" fontAlgn="ctr"/>
                      <a:r>
                        <a:rPr lang="lv-LV" sz="1600" u="none" strike="noStrike">
                          <a:effectLst/>
                          <a:latin typeface="+mn-lt"/>
                        </a:rPr>
                        <a:t>17</a:t>
                      </a:r>
                      <a:endParaRPr lang="lv-LV" sz="1600" b="0" i="0" u="none" strike="noStrike">
                        <a:solidFill>
                          <a:srgbClr val="000000"/>
                        </a:solidFill>
                        <a:effectLst/>
                        <a:latin typeface="+mn-lt"/>
                      </a:endParaRPr>
                    </a:p>
                  </a:txBody>
                  <a:tcPr marL="9525" marR="9525" marT="9525" marB="0" anchor="ctr"/>
                </a:tc>
                <a:tc>
                  <a:txBody>
                    <a:bodyPr/>
                    <a:lstStyle/>
                    <a:p>
                      <a:pPr algn="ctr" fontAlgn="b"/>
                      <a:r>
                        <a:rPr lang="lv-LV" sz="1600" b="0" i="0" u="none" strike="noStrike" dirty="0">
                          <a:solidFill>
                            <a:srgbClr val="000000"/>
                          </a:solidFill>
                          <a:effectLst/>
                          <a:latin typeface="+mn-lt"/>
                        </a:rPr>
                        <a:t>297</a:t>
                      </a:r>
                    </a:p>
                  </a:txBody>
                  <a:tcPr marL="9525" marR="9525" marT="9525" marB="0" anchor="b"/>
                </a:tc>
                <a:tc>
                  <a:txBody>
                    <a:bodyPr/>
                    <a:lstStyle/>
                    <a:p>
                      <a:pPr algn="ctr" rtl="0" fontAlgn="b"/>
                      <a:r>
                        <a:rPr lang="lv-LV" sz="1600" b="0" i="0" u="none" strike="noStrike" dirty="0">
                          <a:solidFill>
                            <a:srgbClr val="000000"/>
                          </a:solidFill>
                          <a:effectLst/>
                          <a:latin typeface="+mn-lt"/>
                        </a:rPr>
                        <a:t>9</a:t>
                      </a:r>
                    </a:p>
                  </a:txBody>
                  <a:tcPr marL="9525" marR="9525" marT="9525" marB="0" anchor="b"/>
                </a:tc>
                <a:tc>
                  <a:txBody>
                    <a:bodyPr/>
                    <a:lstStyle/>
                    <a:p>
                      <a:pPr algn="ctr" rtl="0" fontAlgn="b"/>
                      <a:r>
                        <a:rPr lang="lv-LV" sz="1600" u="none" strike="noStrike" dirty="0">
                          <a:effectLst/>
                          <a:latin typeface="+mn-lt"/>
                        </a:rPr>
                        <a:t>3,03%</a:t>
                      </a:r>
                      <a:endParaRPr lang="lv-LV"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80723713"/>
                  </a:ext>
                </a:extLst>
              </a:tr>
              <a:tr h="311369">
                <a:tc>
                  <a:txBody>
                    <a:bodyPr/>
                    <a:lstStyle/>
                    <a:p>
                      <a:pPr algn="ctr" rtl="0" fontAlgn="ctr"/>
                      <a:r>
                        <a:rPr lang="lv-LV" sz="1600" u="none" strike="noStrike">
                          <a:effectLst/>
                          <a:latin typeface="+mn-lt"/>
                        </a:rPr>
                        <a:t>18</a:t>
                      </a:r>
                      <a:endParaRPr lang="lv-LV" sz="1600" b="0" i="0" u="none" strike="noStrike">
                        <a:solidFill>
                          <a:srgbClr val="000000"/>
                        </a:solidFill>
                        <a:effectLst/>
                        <a:latin typeface="+mn-lt"/>
                      </a:endParaRPr>
                    </a:p>
                  </a:txBody>
                  <a:tcPr marL="9525" marR="9525" marT="9525" marB="0" anchor="ctr"/>
                </a:tc>
                <a:tc>
                  <a:txBody>
                    <a:bodyPr/>
                    <a:lstStyle/>
                    <a:p>
                      <a:pPr algn="ctr" fontAlgn="b"/>
                      <a:r>
                        <a:rPr lang="lv-LV" sz="1600" b="0" i="0" u="none" strike="noStrike" dirty="0">
                          <a:solidFill>
                            <a:srgbClr val="000000"/>
                          </a:solidFill>
                          <a:effectLst/>
                          <a:latin typeface="+mn-lt"/>
                        </a:rPr>
                        <a:t>249</a:t>
                      </a:r>
                    </a:p>
                  </a:txBody>
                  <a:tcPr marL="9525" marR="9525" marT="9525" marB="0" anchor="b"/>
                </a:tc>
                <a:tc>
                  <a:txBody>
                    <a:bodyPr/>
                    <a:lstStyle/>
                    <a:p>
                      <a:pPr algn="ctr" rtl="0" fontAlgn="b"/>
                      <a:r>
                        <a:rPr lang="lv-LV" sz="1600" b="0" i="0" u="none" strike="noStrike" dirty="0">
                          <a:solidFill>
                            <a:srgbClr val="000000"/>
                          </a:solidFill>
                          <a:effectLst/>
                          <a:latin typeface="+mn-lt"/>
                        </a:rPr>
                        <a:t>6</a:t>
                      </a:r>
                    </a:p>
                  </a:txBody>
                  <a:tcPr marL="9525" marR="9525" marT="9525" marB="0" anchor="b"/>
                </a:tc>
                <a:tc>
                  <a:txBody>
                    <a:bodyPr/>
                    <a:lstStyle/>
                    <a:p>
                      <a:pPr algn="ctr" rtl="0" fontAlgn="b"/>
                      <a:r>
                        <a:rPr lang="lv-LV" sz="1600" u="none" strike="noStrike" dirty="0">
                          <a:effectLst/>
                          <a:latin typeface="+mn-lt"/>
                        </a:rPr>
                        <a:t>2,41%</a:t>
                      </a:r>
                      <a:endParaRPr lang="lv-LV"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911484757"/>
                  </a:ext>
                </a:extLst>
              </a:tr>
              <a:tr h="311369">
                <a:tc>
                  <a:txBody>
                    <a:bodyPr/>
                    <a:lstStyle/>
                    <a:p>
                      <a:pPr algn="ctr" rtl="0" fontAlgn="ctr"/>
                      <a:r>
                        <a:rPr lang="lv-LV" sz="1600" u="none" strike="noStrike">
                          <a:effectLst/>
                          <a:latin typeface="+mn-lt"/>
                        </a:rPr>
                        <a:t>19</a:t>
                      </a:r>
                      <a:endParaRPr lang="lv-LV" sz="1600" b="0" i="0" u="none" strike="noStrike">
                        <a:solidFill>
                          <a:srgbClr val="000000"/>
                        </a:solidFill>
                        <a:effectLst/>
                        <a:latin typeface="+mn-lt"/>
                      </a:endParaRPr>
                    </a:p>
                  </a:txBody>
                  <a:tcPr marL="9525" marR="9525" marT="9525" marB="0" anchor="ctr"/>
                </a:tc>
                <a:tc>
                  <a:txBody>
                    <a:bodyPr/>
                    <a:lstStyle/>
                    <a:p>
                      <a:pPr algn="ctr" fontAlgn="b"/>
                      <a:r>
                        <a:rPr lang="lv-LV" sz="1600" b="0" i="0" u="none" strike="noStrike" dirty="0">
                          <a:solidFill>
                            <a:srgbClr val="000000"/>
                          </a:solidFill>
                          <a:effectLst/>
                          <a:latin typeface="+mn-lt"/>
                        </a:rPr>
                        <a:t>236</a:t>
                      </a:r>
                    </a:p>
                  </a:txBody>
                  <a:tcPr marL="9525" marR="9525" marT="9525" marB="0" anchor="b"/>
                </a:tc>
                <a:tc>
                  <a:txBody>
                    <a:bodyPr/>
                    <a:lstStyle/>
                    <a:p>
                      <a:pPr algn="ctr" rtl="0" fontAlgn="b"/>
                      <a:r>
                        <a:rPr lang="lv-LV" sz="1600" b="0" i="0" u="none" strike="noStrike" dirty="0">
                          <a:solidFill>
                            <a:srgbClr val="000000"/>
                          </a:solidFill>
                          <a:effectLst/>
                          <a:latin typeface="+mn-lt"/>
                        </a:rPr>
                        <a:t>4</a:t>
                      </a:r>
                    </a:p>
                  </a:txBody>
                  <a:tcPr marL="9525" marR="9525" marT="9525" marB="0" anchor="b"/>
                </a:tc>
                <a:tc>
                  <a:txBody>
                    <a:bodyPr/>
                    <a:lstStyle/>
                    <a:p>
                      <a:pPr algn="ctr" rtl="0" fontAlgn="b"/>
                      <a:r>
                        <a:rPr lang="lv-LV" sz="1600" u="none" strike="noStrike" dirty="0">
                          <a:effectLst/>
                          <a:latin typeface="+mn-lt"/>
                        </a:rPr>
                        <a:t>1,69%</a:t>
                      </a:r>
                      <a:endParaRPr lang="lv-LV"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791418307"/>
                  </a:ext>
                </a:extLst>
              </a:tr>
              <a:tr h="311369">
                <a:tc>
                  <a:txBody>
                    <a:bodyPr/>
                    <a:lstStyle/>
                    <a:p>
                      <a:pPr algn="ctr" rtl="0" fontAlgn="ctr"/>
                      <a:r>
                        <a:rPr lang="lv-LV" sz="1600" u="none" strike="noStrike">
                          <a:effectLst/>
                          <a:latin typeface="+mn-lt"/>
                        </a:rPr>
                        <a:t>20</a:t>
                      </a:r>
                      <a:endParaRPr lang="lv-LV" sz="1600" b="0" i="0" u="none" strike="noStrike">
                        <a:solidFill>
                          <a:srgbClr val="000000"/>
                        </a:solidFill>
                        <a:effectLst/>
                        <a:latin typeface="+mn-lt"/>
                      </a:endParaRPr>
                    </a:p>
                  </a:txBody>
                  <a:tcPr marL="9525" marR="9525" marT="9525" marB="0" anchor="ctr"/>
                </a:tc>
                <a:tc>
                  <a:txBody>
                    <a:bodyPr/>
                    <a:lstStyle/>
                    <a:p>
                      <a:pPr algn="ctr" fontAlgn="b"/>
                      <a:r>
                        <a:rPr lang="lv-LV" sz="1600" b="0" i="0" u="none" strike="noStrike" dirty="0">
                          <a:solidFill>
                            <a:srgbClr val="000000"/>
                          </a:solidFill>
                          <a:effectLst/>
                          <a:latin typeface="+mn-lt"/>
                        </a:rPr>
                        <a:t>217</a:t>
                      </a:r>
                    </a:p>
                  </a:txBody>
                  <a:tcPr marL="9525" marR="9525" marT="9525" marB="0" anchor="b"/>
                </a:tc>
                <a:tc>
                  <a:txBody>
                    <a:bodyPr/>
                    <a:lstStyle/>
                    <a:p>
                      <a:pPr algn="ctr" rtl="0" fontAlgn="b"/>
                      <a:r>
                        <a:rPr lang="lv-LV" sz="1600" b="0" i="0" u="none" strike="noStrike" dirty="0">
                          <a:solidFill>
                            <a:srgbClr val="000000"/>
                          </a:solidFill>
                          <a:effectLst/>
                          <a:latin typeface="+mn-lt"/>
                        </a:rPr>
                        <a:t>0</a:t>
                      </a:r>
                    </a:p>
                  </a:txBody>
                  <a:tcPr marL="9525" marR="9525" marT="9525" marB="0" anchor="b"/>
                </a:tc>
                <a:tc>
                  <a:txBody>
                    <a:bodyPr/>
                    <a:lstStyle/>
                    <a:p>
                      <a:pPr algn="ctr" rtl="0" fontAlgn="b"/>
                      <a:r>
                        <a:rPr lang="lv-LV" sz="1600" u="none" strike="noStrike" dirty="0">
                          <a:effectLst/>
                          <a:latin typeface="+mn-lt"/>
                        </a:rPr>
                        <a:t>0.00%</a:t>
                      </a:r>
                      <a:endParaRPr lang="lv-LV"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744371401"/>
                  </a:ext>
                </a:extLst>
              </a:tr>
              <a:tr h="344805">
                <a:tc>
                  <a:txBody>
                    <a:bodyPr/>
                    <a:lstStyle/>
                    <a:p>
                      <a:pPr algn="ctr" rtl="0" fontAlgn="b"/>
                      <a:r>
                        <a:rPr lang="lv-LV" sz="2000" b="1" u="none" strike="noStrike" dirty="0">
                          <a:solidFill>
                            <a:schemeClr val="tx1"/>
                          </a:solidFill>
                          <a:effectLst/>
                          <a:latin typeface="+mn-lt"/>
                        </a:rPr>
                        <a:t>Kopā </a:t>
                      </a:r>
                      <a:endParaRPr lang="lv-LV" sz="2000" b="1" i="0" u="none" strike="noStrike" dirty="0">
                        <a:solidFill>
                          <a:schemeClr val="tx1"/>
                        </a:solidFill>
                        <a:effectLst/>
                        <a:latin typeface="+mn-lt"/>
                      </a:endParaRPr>
                    </a:p>
                  </a:txBody>
                  <a:tcPr marL="9525" marR="9525" marT="9525" marB="0" anchor="b"/>
                </a:tc>
                <a:tc>
                  <a:txBody>
                    <a:bodyPr/>
                    <a:lstStyle/>
                    <a:p>
                      <a:pPr algn="ctr" rtl="0" fontAlgn="b"/>
                      <a:r>
                        <a:rPr lang="lv-LV" sz="2000" b="1" i="0" u="none" strike="noStrike" dirty="0">
                          <a:solidFill>
                            <a:schemeClr val="tx1"/>
                          </a:solidFill>
                          <a:effectLst/>
                          <a:latin typeface="+mn-lt"/>
                        </a:rPr>
                        <a:t>1616</a:t>
                      </a:r>
                    </a:p>
                  </a:txBody>
                  <a:tcPr marL="9525" marR="9525" marT="9525" marB="0" anchor="b"/>
                </a:tc>
                <a:tc>
                  <a:txBody>
                    <a:bodyPr/>
                    <a:lstStyle/>
                    <a:p>
                      <a:pPr algn="ctr" rtl="0" fontAlgn="b"/>
                      <a:r>
                        <a:rPr lang="lv-LV" sz="2000" b="1" u="none" strike="noStrike" dirty="0">
                          <a:solidFill>
                            <a:schemeClr val="tx1"/>
                          </a:solidFill>
                          <a:effectLst/>
                          <a:latin typeface="+mn-lt"/>
                        </a:rPr>
                        <a:t>42</a:t>
                      </a:r>
                      <a:endParaRPr lang="lv-LV" sz="2000" b="1" i="0" u="none" strike="noStrike" dirty="0">
                        <a:solidFill>
                          <a:schemeClr val="tx1"/>
                        </a:solidFill>
                        <a:effectLst/>
                        <a:latin typeface="+mn-lt"/>
                      </a:endParaRPr>
                    </a:p>
                  </a:txBody>
                  <a:tcPr marL="9525" marR="9525" marT="9525" marB="0" anchor="b"/>
                </a:tc>
                <a:tc>
                  <a:txBody>
                    <a:bodyPr/>
                    <a:lstStyle/>
                    <a:p>
                      <a:pPr algn="ctr" rtl="0" fontAlgn="b"/>
                      <a:r>
                        <a:rPr lang="lv-LV" sz="2000" b="1" u="none" strike="noStrike" dirty="0">
                          <a:solidFill>
                            <a:schemeClr val="tx1"/>
                          </a:solidFill>
                          <a:effectLst/>
                          <a:latin typeface="+mn-lt"/>
                        </a:rPr>
                        <a:t>2,60%</a:t>
                      </a:r>
                      <a:endParaRPr lang="lv-LV" sz="2000" b="1"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2303732816"/>
                  </a:ext>
                </a:extLst>
              </a:tr>
            </a:tbl>
          </a:graphicData>
        </a:graphic>
      </p:graphicFrame>
      <p:graphicFrame>
        <p:nvGraphicFramePr>
          <p:cNvPr id="3" name="Object 2">
            <a:extLst>
              <a:ext uri="{FF2B5EF4-FFF2-40B4-BE49-F238E27FC236}">
                <a16:creationId xmlns:a16="http://schemas.microsoft.com/office/drawing/2014/main" id="{0312C99B-0585-DDEA-DFA6-73E93AAEB4DF}"/>
              </a:ext>
            </a:extLst>
          </p:cNvPr>
          <p:cNvGraphicFramePr>
            <a:graphicFrameLocks noChangeAspect="1"/>
          </p:cNvGraphicFramePr>
          <p:nvPr>
            <p:extLst>
              <p:ext uri="{D42A27DB-BD31-4B8C-83A1-F6EECF244321}">
                <p14:modId xmlns:p14="http://schemas.microsoft.com/office/powerpoint/2010/main" val="2346517275"/>
              </p:ext>
            </p:extLst>
          </p:nvPr>
        </p:nvGraphicFramePr>
        <p:xfrm>
          <a:off x="273231" y="193948"/>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3" name="Object 2">
                        <a:extLst>
                          <a:ext uri="{FF2B5EF4-FFF2-40B4-BE49-F238E27FC236}">
                            <a16:creationId xmlns:a16="http://schemas.microsoft.com/office/drawing/2014/main" id="{0312C99B-0585-DDEA-DFA6-73E93AAEB4DF}"/>
                          </a:ext>
                        </a:extLst>
                      </p:cNvPr>
                      <p:cNvPicPr/>
                      <p:nvPr/>
                    </p:nvPicPr>
                    <p:blipFill>
                      <a:blip r:embed="rId3"/>
                      <a:stretch>
                        <a:fillRect/>
                      </a:stretch>
                    </p:blipFill>
                    <p:spPr>
                      <a:xfrm>
                        <a:off x="273231" y="193948"/>
                        <a:ext cx="1141501" cy="1141501"/>
                      </a:xfrm>
                      <a:prstGeom prst="rect">
                        <a:avLst/>
                      </a:prstGeom>
                    </p:spPr>
                  </p:pic>
                </p:oleObj>
              </mc:Fallback>
            </mc:AlternateContent>
          </a:graphicData>
        </a:graphic>
      </p:graphicFrame>
      <p:graphicFrame>
        <p:nvGraphicFramePr>
          <p:cNvPr id="4" name="Table 3">
            <a:extLst>
              <a:ext uri="{FF2B5EF4-FFF2-40B4-BE49-F238E27FC236}">
                <a16:creationId xmlns:a16="http://schemas.microsoft.com/office/drawing/2014/main" id="{E3C5DC81-9534-8DD1-9CC5-31B046556873}"/>
              </a:ext>
            </a:extLst>
          </p:cNvPr>
          <p:cNvGraphicFramePr>
            <a:graphicFrameLocks noGrp="1"/>
          </p:cNvGraphicFramePr>
          <p:nvPr>
            <p:extLst>
              <p:ext uri="{D42A27DB-BD31-4B8C-83A1-F6EECF244321}">
                <p14:modId xmlns:p14="http://schemas.microsoft.com/office/powerpoint/2010/main" val="2358292501"/>
              </p:ext>
            </p:extLst>
          </p:nvPr>
        </p:nvGraphicFramePr>
        <p:xfrm>
          <a:off x="84135" y="2037747"/>
          <a:ext cx="3878170" cy="2782506"/>
        </p:xfrm>
        <a:graphic>
          <a:graphicData uri="http://schemas.openxmlformats.org/drawingml/2006/table">
            <a:tbl>
              <a:tblPr>
                <a:tableStyleId>{5C22544A-7EE6-4342-B048-85BDC9FD1C3A}</a:tableStyleId>
              </a:tblPr>
              <a:tblGrid>
                <a:gridCol w="899708">
                  <a:extLst>
                    <a:ext uri="{9D8B030D-6E8A-4147-A177-3AD203B41FA5}">
                      <a16:colId xmlns:a16="http://schemas.microsoft.com/office/drawing/2014/main" val="3195918752"/>
                    </a:ext>
                  </a:extLst>
                </a:gridCol>
                <a:gridCol w="1011100">
                  <a:extLst>
                    <a:ext uri="{9D8B030D-6E8A-4147-A177-3AD203B41FA5}">
                      <a16:colId xmlns:a16="http://schemas.microsoft.com/office/drawing/2014/main" val="1601263423"/>
                    </a:ext>
                  </a:extLst>
                </a:gridCol>
                <a:gridCol w="985395">
                  <a:extLst>
                    <a:ext uri="{9D8B030D-6E8A-4147-A177-3AD203B41FA5}">
                      <a16:colId xmlns:a16="http://schemas.microsoft.com/office/drawing/2014/main" val="1482164684"/>
                    </a:ext>
                  </a:extLst>
                </a:gridCol>
                <a:gridCol w="981967">
                  <a:extLst>
                    <a:ext uri="{9D8B030D-6E8A-4147-A177-3AD203B41FA5}">
                      <a16:colId xmlns:a16="http://schemas.microsoft.com/office/drawing/2014/main" val="2164459460"/>
                    </a:ext>
                  </a:extLst>
                </a:gridCol>
              </a:tblGrid>
              <a:tr h="748341">
                <a:tc>
                  <a:txBody>
                    <a:bodyPr/>
                    <a:lstStyle/>
                    <a:p>
                      <a:pPr algn="ctr" fontAlgn="b"/>
                      <a:r>
                        <a:rPr lang="lv-LV" sz="1600" b="1" u="none" strike="noStrike" dirty="0">
                          <a:effectLst/>
                        </a:rPr>
                        <a:t>Vecums gados</a:t>
                      </a:r>
                      <a:endParaRPr lang="lv-LV"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b="1" u="none" strike="noStrike" dirty="0">
                          <a:effectLst/>
                        </a:rPr>
                        <a:t>Deklarēto skaits novadā</a:t>
                      </a:r>
                      <a:endParaRPr lang="lv-LV"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b="1" u="none" strike="noStrike" dirty="0">
                          <a:effectLst/>
                        </a:rPr>
                        <a:t>Nodarbināto skaits</a:t>
                      </a:r>
                      <a:endParaRPr lang="lv-LV"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b="1" u="none" strike="noStrike" dirty="0">
                          <a:effectLst/>
                        </a:rPr>
                        <a:t>īpatsvars %</a:t>
                      </a:r>
                      <a:endParaRPr lang="lv-LV"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0463436"/>
                  </a:ext>
                </a:extLst>
              </a:tr>
              <a:tr h="286640">
                <a:tc>
                  <a:txBody>
                    <a:bodyPr/>
                    <a:lstStyle/>
                    <a:p>
                      <a:pPr algn="ctr" fontAlgn="ctr"/>
                      <a:r>
                        <a:rPr lang="lv-LV" sz="1600" u="none" strike="noStrike" dirty="0">
                          <a:effectLst/>
                        </a:rPr>
                        <a:t>15</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fontAlgn="b"/>
                      <a:r>
                        <a:rPr lang="lv-LV" sz="1600" u="none" strike="noStrike" dirty="0">
                          <a:effectLst/>
                        </a:rPr>
                        <a:t>306</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a:effectLst/>
                        </a:rPr>
                        <a:t>8</a:t>
                      </a:r>
                      <a:endParaRPr lang="lv-LV"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dirty="0">
                          <a:effectLst/>
                        </a:rPr>
                        <a:t>2.61%</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7421815"/>
                  </a:ext>
                </a:extLst>
              </a:tr>
              <a:tr h="286640">
                <a:tc>
                  <a:txBody>
                    <a:bodyPr/>
                    <a:lstStyle/>
                    <a:p>
                      <a:pPr algn="ctr" fontAlgn="ctr"/>
                      <a:r>
                        <a:rPr lang="lv-LV" sz="1600" u="none" strike="noStrike" dirty="0">
                          <a:effectLst/>
                        </a:rPr>
                        <a:t>16</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fontAlgn="b"/>
                      <a:r>
                        <a:rPr lang="lv-LV" sz="1600" u="none" strike="noStrike" dirty="0">
                          <a:effectLst/>
                        </a:rPr>
                        <a:t>250</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dirty="0">
                          <a:effectLst/>
                        </a:rPr>
                        <a:t>11</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dirty="0">
                          <a:effectLst/>
                        </a:rPr>
                        <a:t>4.40%</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7680995"/>
                  </a:ext>
                </a:extLst>
              </a:tr>
              <a:tr h="286640">
                <a:tc>
                  <a:txBody>
                    <a:bodyPr/>
                    <a:lstStyle/>
                    <a:p>
                      <a:pPr algn="ctr" fontAlgn="ctr"/>
                      <a:r>
                        <a:rPr lang="lv-LV" sz="1600" u="none" strike="noStrike" dirty="0">
                          <a:effectLst/>
                        </a:rPr>
                        <a:t>17</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fontAlgn="b"/>
                      <a:r>
                        <a:rPr lang="lv-LV" sz="1600" u="none" strike="noStrike" dirty="0">
                          <a:effectLst/>
                        </a:rPr>
                        <a:t>244</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dirty="0">
                          <a:effectLst/>
                        </a:rPr>
                        <a:t>7</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dirty="0">
                          <a:effectLst/>
                        </a:rPr>
                        <a:t>2.87%</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7115740"/>
                  </a:ext>
                </a:extLst>
              </a:tr>
              <a:tr h="286640">
                <a:tc>
                  <a:txBody>
                    <a:bodyPr/>
                    <a:lstStyle/>
                    <a:p>
                      <a:pPr algn="ctr" fontAlgn="ctr"/>
                      <a:r>
                        <a:rPr lang="lv-LV" sz="1600" u="none" strike="noStrike" dirty="0">
                          <a:effectLst/>
                        </a:rPr>
                        <a:t>18</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fontAlgn="b"/>
                      <a:r>
                        <a:rPr lang="lv-LV" sz="1600" u="none" strike="noStrike">
                          <a:effectLst/>
                        </a:rPr>
                        <a:t>222</a:t>
                      </a:r>
                      <a:endParaRPr lang="lv-LV"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dirty="0">
                          <a:effectLst/>
                        </a:rPr>
                        <a:t>4</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dirty="0">
                          <a:effectLst/>
                        </a:rPr>
                        <a:t>1.80%</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5537859"/>
                  </a:ext>
                </a:extLst>
              </a:tr>
              <a:tr h="286640">
                <a:tc>
                  <a:txBody>
                    <a:bodyPr/>
                    <a:lstStyle/>
                    <a:p>
                      <a:pPr algn="ctr" fontAlgn="ctr"/>
                      <a:r>
                        <a:rPr lang="lv-LV" sz="1600" u="none" strike="noStrike" dirty="0">
                          <a:effectLst/>
                        </a:rPr>
                        <a:t>19</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fontAlgn="b"/>
                      <a:r>
                        <a:rPr lang="lv-LV" sz="1600" u="none" strike="noStrike" dirty="0">
                          <a:effectLst/>
                        </a:rPr>
                        <a:t>203</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dirty="0">
                          <a:effectLst/>
                        </a:rPr>
                        <a:t>0</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dirty="0">
                          <a:effectLst/>
                        </a:rPr>
                        <a:t>0.00%</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0384107"/>
                  </a:ext>
                </a:extLst>
              </a:tr>
              <a:tr h="286640">
                <a:tc>
                  <a:txBody>
                    <a:bodyPr/>
                    <a:lstStyle/>
                    <a:p>
                      <a:pPr algn="ctr" fontAlgn="ctr"/>
                      <a:r>
                        <a:rPr lang="lv-LV" sz="1600" u="none" strike="noStrike" dirty="0">
                          <a:effectLst/>
                        </a:rPr>
                        <a:t>20</a:t>
                      </a:r>
                      <a:endParaRPr lang="lv-LV" sz="1600" b="0" i="0" u="none" strike="noStrike" dirty="0">
                        <a:solidFill>
                          <a:srgbClr val="000000"/>
                        </a:solidFill>
                        <a:effectLst/>
                        <a:latin typeface="Montserrat" panose="00000500000000000000" pitchFamily="2" charset="-70"/>
                      </a:endParaRPr>
                    </a:p>
                  </a:txBody>
                  <a:tcPr marL="85725" marR="9525" marT="9525" marB="0" anchor="ctr"/>
                </a:tc>
                <a:tc>
                  <a:txBody>
                    <a:bodyPr/>
                    <a:lstStyle/>
                    <a:p>
                      <a:pPr algn="ctr" fontAlgn="b"/>
                      <a:r>
                        <a:rPr lang="lv-LV" sz="1600" u="none" strike="noStrike">
                          <a:effectLst/>
                        </a:rPr>
                        <a:t>172</a:t>
                      </a:r>
                      <a:endParaRPr lang="lv-LV"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dirty="0">
                          <a:effectLst/>
                        </a:rPr>
                        <a:t>0</a:t>
                      </a:r>
                      <a:endParaRPr lang="lv-L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1600" u="none" strike="noStrike" dirty="0">
                          <a:effectLst/>
                        </a:rPr>
                        <a:t>0.00%</a:t>
                      </a:r>
                      <a:endParaRPr lang="lv-L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4880259"/>
                  </a:ext>
                </a:extLst>
              </a:tr>
              <a:tr h="290261">
                <a:tc>
                  <a:txBody>
                    <a:bodyPr/>
                    <a:lstStyle/>
                    <a:p>
                      <a:pPr algn="ctr" fontAlgn="b"/>
                      <a:r>
                        <a:rPr lang="lv-LV" sz="2000" b="1" u="none" strike="noStrike" dirty="0">
                          <a:effectLst/>
                        </a:rPr>
                        <a:t>Kopā </a:t>
                      </a:r>
                      <a:endParaRPr lang="lv-LV"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2000" b="1" u="none" strike="noStrike" dirty="0">
                          <a:effectLst/>
                        </a:rPr>
                        <a:t>1397</a:t>
                      </a:r>
                      <a:endParaRPr lang="lv-LV"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2000" b="1" u="none" strike="noStrike" dirty="0">
                          <a:effectLst/>
                        </a:rPr>
                        <a:t>30</a:t>
                      </a:r>
                      <a:endParaRPr lang="lv-LV"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v-LV" sz="2000" b="1" u="none" strike="noStrike" dirty="0">
                          <a:effectLst/>
                        </a:rPr>
                        <a:t>2.15%</a:t>
                      </a:r>
                      <a:endParaRPr lang="lv-LV"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2312142"/>
                  </a:ext>
                </a:extLst>
              </a:tr>
            </a:tbl>
          </a:graphicData>
        </a:graphic>
      </p:graphicFrame>
      <p:sp>
        <p:nvSpPr>
          <p:cNvPr id="5" name="TextBox 4">
            <a:extLst>
              <a:ext uri="{FF2B5EF4-FFF2-40B4-BE49-F238E27FC236}">
                <a16:creationId xmlns:a16="http://schemas.microsoft.com/office/drawing/2014/main" id="{ADC861FA-711B-B7E2-B174-6B2799A645EC}"/>
              </a:ext>
            </a:extLst>
          </p:cNvPr>
          <p:cNvSpPr txBox="1"/>
          <p:nvPr/>
        </p:nvSpPr>
        <p:spPr>
          <a:xfrm>
            <a:off x="1133654" y="1523082"/>
            <a:ext cx="1473609" cy="461665"/>
          </a:xfrm>
          <a:prstGeom prst="rect">
            <a:avLst/>
          </a:prstGeom>
          <a:noFill/>
        </p:spPr>
        <p:txBody>
          <a:bodyPr wrap="none" rtlCol="0">
            <a:spAutoFit/>
          </a:bodyPr>
          <a:lstStyle/>
          <a:p>
            <a:r>
              <a:rPr lang="lv-LV" sz="2400" b="1" dirty="0"/>
              <a:t>2022.gads</a:t>
            </a:r>
          </a:p>
        </p:txBody>
      </p:sp>
      <p:sp>
        <p:nvSpPr>
          <p:cNvPr id="6" name="TextBox 5">
            <a:extLst>
              <a:ext uri="{FF2B5EF4-FFF2-40B4-BE49-F238E27FC236}">
                <a16:creationId xmlns:a16="http://schemas.microsoft.com/office/drawing/2014/main" id="{F8389E2F-E554-BEB3-EB6D-C50E5DBFDC14}"/>
              </a:ext>
            </a:extLst>
          </p:cNvPr>
          <p:cNvSpPr txBox="1"/>
          <p:nvPr/>
        </p:nvSpPr>
        <p:spPr>
          <a:xfrm>
            <a:off x="5070654" y="2498267"/>
            <a:ext cx="1473609" cy="461665"/>
          </a:xfrm>
          <a:prstGeom prst="rect">
            <a:avLst/>
          </a:prstGeom>
          <a:noFill/>
        </p:spPr>
        <p:txBody>
          <a:bodyPr wrap="none" rtlCol="0">
            <a:spAutoFit/>
          </a:bodyPr>
          <a:lstStyle/>
          <a:p>
            <a:r>
              <a:rPr lang="lv-LV" sz="2400" b="1" dirty="0"/>
              <a:t>2023.gads</a:t>
            </a:r>
          </a:p>
        </p:txBody>
      </p:sp>
      <p:sp>
        <p:nvSpPr>
          <p:cNvPr id="7" name="TextBox 6">
            <a:extLst>
              <a:ext uri="{FF2B5EF4-FFF2-40B4-BE49-F238E27FC236}">
                <a16:creationId xmlns:a16="http://schemas.microsoft.com/office/drawing/2014/main" id="{75D6A3CA-3AD3-B713-3FD6-0FE5E37EF33C}"/>
              </a:ext>
            </a:extLst>
          </p:cNvPr>
          <p:cNvSpPr txBox="1"/>
          <p:nvPr/>
        </p:nvSpPr>
        <p:spPr>
          <a:xfrm>
            <a:off x="9147354" y="3361837"/>
            <a:ext cx="1473609" cy="461665"/>
          </a:xfrm>
          <a:prstGeom prst="rect">
            <a:avLst/>
          </a:prstGeom>
          <a:noFill/>
        </p:spPr>
        <p:txBody>
          <a:bodyPr wrap="none" rtlCol="0">
            <a:spAutoFit/>
          </a:bodyPr>
          <a:lstStyle/>
          <a:p>
            <a:r>
              <a:rPr lang="lv-LV" sz="2400" b="1" dirty="0"/>
              <a:t>2024.gads</a:t>
            </a:r>
          </a:p>
        </p:txBody>
      </p:sp>
    </p:spTree>
    <p:extLst>
      <p:ext uri="{BB962C8B-B14F-4D97-AF65-F5344CB8AC3E}">
        <p14:creationId xmlns:p14="http://schemas.microsoft.com/office/powerpoint/2010/main" val="166902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B116A-94DA-0E19-3726-13B3599F7B11}"/>
              </a:ext>
            </a:extLst>
          </p:cNvPr>
          <p:cNvSpPr>
            <a:spLocks noGrp="1"/>
          </p:cNvSpPr>
          <p:nvPr>
            <p:ph type="title"/>
          </p:nvPr>
        </p:nvSpPr>
        <p:spPr>
          <a:xfrm>
            <a:off x="1551710" y="212437"/>
            <a:ext cx="10052026" cy="1062181"/>
          </a:xfrm>
        </p:spPr>
        <p:txBody>
          <a:bodyPr>
            <a:normAutofit/>
          </a:bodyPr>
          <a:lstStyle/>
          <a:p>
            <a:pPr algn="ctr"/>
            <a:r>
              <a:rPr lang="lv-LV" sz="3200" b="1" dirty="0">
                <a:latin typeface="Times New Roman" panose="02020603050405020304" pitchFamily="18" charset="0"/>
                <a:cs typeface="Times New Roman" panose="02020603050405020304" pitchFamily="18" charset="0"/>
              </a:rPr>
              <a:t>Nodarbināto ar NVA norīkojumu</a:t>
            </a:r>
            <a:r>
              <a:rPr lang="lv-LV" sz="3200" b="1" dirty="0">
                <a:solidFill>
                  <a:srgbClr val="FF0000"/>
                </a:solidFill>
                <a:latin typeface="Times New Roman" panose="02020603050405020304" pitchFamily="18" charset="0"/>
                <a:cs typeface="Times New Roman" panose="02020603050405020304" pitchFamily="18" charset="0"/>
              </a:rPr>
              <a:t> </a:t>
            </a:r>
            <a:r>
              <a:rPr lang="lv-LV" sz="3200" b="1" dirty="0">
                <a:latin typeface="Times New Roman" panose="02020603050405020304" pitchFamily="18" charset="0"/>
                <a:cs typeface="Times New Roman" panose="02020603050405020304" pitchFamily="18" charset="0"/>
              </a:rPr>
              <a:t>42</a:t>
            </a:r>
            <a:r>
              <a:rPr lang="lv-LV" sz="3200" b="1" dirty="0">
                <a:solidFill>
                  <a:srgbClr val="FF0000"/>
                </a:solidFill>
                <a:latin typeface="Times New Roman" panose="02020603050405020304" pitchFamily="18" charset="0"/>
                <a:cs typeface="Times New Roman" panose="02020603050405020304" pitchFamily="18" charset="0"/>
              </a:rPr>
              <a:t> </a:t>
            </a:r>
            <a:r>
              <a:rPr lang="lv-LV" sz="3200" b="1" dirty="0">
                <a:latin typeface="Times New Roman" panose="02020603050405020304" pitchFamily="18" charset="0"/>
                <a:cs typeface="Times New Roman" panose="02020603050405020304" pitchFamily="18" charset="0"/>
              </a:rPr>
              <a:t>nodarbinātības vietas </a:t>
            </a:r>
          </a:p>
        </p:txBody>
      </p:sp>
      <p:graphicFrame>
        <p:nvGraphicFramePr>
          <p:cNvPr id="5" name="Chart 4">
            <a:extLst>
              <a:ext uri="{FF2B5EF4-FFF2-40B4-BE49-F238E27FC236}">
                <a16:creationId xmlns:a16="http://schemas.microsoft.com/office/drawing/2014/main" id="{C739C5B2-5AA5-C76D-F1D2-5D3A18E24D31}"/>
              </a:ext>
            </a:extLst>
          </p:cNvPr>
          <p:cNvGraphicFramePr>
            <a:graphicFrameLocks/>
          </p:cNvGraphicFramePr>
          <p:nvPr>
            <p:extLst>
              <p:ext uri="{D42A27DB-BD31-4B8C-83A1-F6EECF244321}">
                <p14:modId xmlns:p14="http://schemas.microsoft.com/office/powerpoint/2010/main" val="2179211241"/>
              </p:ext>
            </p:extLst>
          </p:nvPr>
        </p:nvGraphicFramePr>
        <p:xfrm>
          <a:off x="1985819" y="1274618"/>
          <a:ext cx="8654472" cy="53016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2">
            <a:extLst>
              <a:ext uri="{FF2B5EF4-FFF2-40B4-BE49-F238E27FC236}">
                <a16:creationId xmlns:a16="http://schemas.microsoft.com/office/drawing/2014/main" id="{684F7F97-4940-840F-F7BE-4333891D5EF2}"/>
              </a:ext>
            </a:extLst>
          </p:cNvPr>
          <p:cNvGraphicFramePr>
            <a:graphicFrameLocks noChangeAspect="1"/>
          </p:cNvGraphicFramePr>
          <p:nvPr>
            <p:extLst>
              <p:ext uri="{D42A27DB-BD31-4B8C-83A1-F6EECF244321}">
                <p14:modId xmlns:p14="http://schemas.microsoft.com/office/powerpoint/2010/main" val="18863125"/>
              </p:ext>
            </p:extLst>
          </p:nvPr>
        </p:nvGraphicFramePr>
        <p:xfrm>
          <a:off x="256513" y="133117"/>
          <a:ext cx="1141501" cy="1141501"/>
        </p:xfrm>
        <a:graphic>
          <a:graphicData uri="http://schemas.openxmlformats.org/presentationml/2006/ole">
            <mc:AlternateContent xmlns:mc="http://schemas.openxmlformats.org/markup-compatibility/2006">
              <mc:Choice xmlns:v="urn:schemas-microsoft-com:vml" Requires="v">
                <p:oleObj name="Acrobat Document" r:id="rId3" imgW="27260284" imgH="27260550" progId="Acrobat.Document.DC">
                  <p:embed/>
                </p:oleObj>
              </mc:Choice>
              <mc:Fallback>
                <p:oleObj name="Acrobat Document" r:id="rId3" imgW="27260284" imgH="27260550" progId="Acrobat.Document.DC">
                  <p:embed/>
                  <p:pic>
                    <p:nvPicPr>
                      <p:cNvPr id="3" name="Object 2">
                        <a:extLst>
                          <a:ext uri="{FF2B5EF4-FFF2-40B4-BE49-F238E27FC236}">
                            <a16:creationId xmlns:a16="http://schemas.microsoft.com/office/drawing/2014/main" id="{684F7F97-4940-840F-F7BE-4333891D5EF2}"/>
                          </a:ext>
                        </a:extLst>
                      </p:cNvPr>
                      <p:cNvPicPr/>
                      <p:nvPr/>
                    </p:nvPicPr>
                    <p:blipFill>
                      <a:blip r:embed="rId4"/>
                      <a:stretch>
                        <a:fillRect/>
                      </a:stretch>
                    </p:blipFill>
                    <p:spPr>
                      <a:xfrm>
                        <a:off x="256513" y="133117"/>
                        <a:ext cx="1141501" cy="1141501"/>
                      </a:xfrm>
                      <a:prstGeom prst="rect">
                        <a:avLst/>
                      </a:prstGeom>
                    </p:spPr>
                  </p:pic>
                </p:oleObj>
              </mc:Fallback>
            </mc:AlternateContent>
          </a:graphicData>
        </a:graphic>
      </p:graphicFrame>
      <mc:AlternateContent xmlns:mc="http://schemas.openxmlformats.org/markup-compatibility/2006" xmlns:cx2="http://schemas.microsoft.com/office/drawing/2015/10/21/chartex">
        <mc:Choice Requires="cx2">
          <p:graphicFrame>
            <p:nvGraphicFramePr>
              <p:cNvPr id="7" name="Chart 6">
                <a:extLst>
                  <a:ext uri="{FF2B5EF4-FFF2-40B4-BE49-F238E27FC236}">
                    <a16:creationId xmlns:a16="http://schemas.microsoft.com/office/drawing/2014/main" id="{EAC156C9-9973-D655-5054-6F4C70D7CB18}"/>
                  </a:ext>
                </a:extLst>
              </p:cNvPr>
              <p:cNvGraphicFramePr/>
              <p:nvPr>
                <p:extLst>
                  <p:ext uri="{D42A27DB-BD31-4B8C-83A1-F6EECF244321}">
                    <p14:modId xmlns:p14="http://schemas.microsoft.com/office/powerpoint/2010/main" val="51836394"/>
                  </p:ext>
                </p:extLst>
              </p:nvPr>
            </p:nvGraphicFramePr>
            <p:xfrm>
              <a:off x="2120901" y="1485899"/>
              <a:ext cx="8851900" cy="4573155"/>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7" name="Chart 6">
                <a:extLst>
                  <a:ext uri="{FF2B5EF4-FFF2-40B4-BE49-F238E27FC236}">
                    <a16:creationId xmlns:a16="http://schemas.microsoft.com/office/drawing/2014/main" id="{EAC156C9-9973-D655-5054-6F4C70D7CB18}"/>
                  </a:ext>
                </a:extLst>
              </p:cNvPr>
              <p:cNvPicPr>
                <a:picLocks noGrp="1" noRot="1" noChangeAspect="1" noMove="1" noResize="1" noEditPoints="1" noAdjustHandles="1" noChangeArrowheads="1" noChangeShapeType="1"/>
              </p:cNvPicPr>
              <p:nvPr/>
            </p:nvPicPr>
            <p:blipFill>
              <a:blip r:embed="rId6"/>
              <a:stretch>
                <a:fillRect/>
              </a:stretch>
            </p:blipFill>
            <p:spPr>
              <a:xfrm>
                <a:off x="2120901" y="1485899"/>
                <a:ext cx="8851900" cy="4573155"/>
              </a:xfrm>
              <a:prstGeom prst="rect">
                <a:avLst/>
              </a:prstGeom>
            </p:spPr>
          </p:pic>
        </mc:Fallback>
      </mc:AlternateContent>
    </p:spTree>
    <p:extLst>
      <p:ext uri="{BB962C8B-B14F-4D97-AF65-F5344CB8AC3E}">
        <p14:creationId xmlns:p14="http://schemas.microsoft.com/office/powerpoint/2010/main" val="111557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F2E0-5E01-3DD0-145D-FF833904820A}"/>
              </a:ext>
            </a:extLst>
          </p:cNvPr>
          <p:cNvSpPr>
            <a:spLocks noGrp="1"/>
          </p:cNvSpPr>
          <p:nvPr>
            <p:ph type="title"/>
          </p:nvPr>
        </p:nvSpPr>
        <p:spPr>
          <a:xfrm>
            <a:off x="1311750" y="365125"/>
            <a:ext cx="10043638" cy="1325563"/>
          </a:xfrm>
        </p:spPr>
        <p:txBody>
          <a:bodyPr>
            <a:normAutofit/>
          </a:bodyPr>
          <a:lstStyle/>
          <a:p>
            <a:r>
              <a:rPr lang="lv-LV" sz="3200" b="1" dirty="0">
                <a:latin typeface="Times New Roman" panose="02020603050405020304" pitchFamily="18" charset="0"/>
                <a:cs typeface="Times New Roman" panose="02020603050405020304" pitchFamily="18" charset="0"/>
              </a:rPr>
              <a:t>Pieteikšanās un pieprasījums</a:t>
            </a:r>
          </a:p>
        </p:txBody>
      </p:sp>
      <p:sp>
        <p:nvSpPr>
          <p:cNvPr id="11" name="Text Placeholder 10">
            <a:extLst>
              <a:ext uri="{FF2B5EF4-FFF2-40B4-BE49-F238E27FC236}">
                <a16:creationId xmlns:a16="http://schemas.microsoft.com/office/drawing/2014/main" id="{1129EEEB-AA4C-4992-6806-3A1FAD89E3E8}"/>
              </a:ext>
            </a:extLst>
          </p:cNvPr>
          <p:cNvSpPr>
            <a:spLocks noGrp="1"/>
          </p:cNvSpPr>
          <p:nvPr>
            <p:ph type="body" idx="1"/>
          </p:nvPr>
        </p:nvSpPr>
        <p:spPr>
          <a:xfrm>
            <a:off x="609795" y="5039294"/>
            <a:ext cx="5157787" cy="823912"/>
          </a:xfrm>
        </p:spPr>
        <p:txBody>
          <a:bodyPr>
            <a:normAutofit/>
          </a:bodyPr>
          <a:lstStyle/>
          <a:p>
            <a:r>
              <a:rPr lang="lv-LV" dirty="0"/>
              <a:t>Kopā tika saņemti  93 pieteikumi uz 42 vakantajām! </a:t>
            </a:r>
          </a:p>
        </p:txBody>
      </p:sp>
      <p:sp>
        <p:nvSpPr>
          <p:cNvPr id="4" name="Content Placeholder 3">
            <a:extLst>
              <a:ext uri="{FF2B5EF4-FFF2-40B4-BE49-F238E27FC236}">
                <a16:creationId xmlns:a16="http://schemas.microsoft.com/office/drawing/2014/main" id="{F363D071-76D5-F44F-DBCB-B24BF2BDE4B4}"/>
              </a:ext>
            </a:extLst>
          </p:cNvPr>
          <p:cNvSpPr>
            <a:spLocks noGrp="1"/>
          </p:cNvSpPr>
          <p:nvPr>
            <p:ph sz="half" idx="2"/>
          </p:nvPr>
        </p:nvSpPr>
        <p:spPr>
          <a:xfrm>
            <a:off x="471879" y="1506626"/>
            <a:ext cx="5433621" cy="3433673"/>
          </a:xfrm>
        </p:spPr>
        <p:txBody>
          <a:bodyPr>
            <a:normAutofit/>
          </a:bodyPr>
          <a:lstStyle/>
          <a:p>
            <a:pPr algn="just"/>
            <a:r>
              <a:rPr lang="lv-LV" sz="2400" b="1" dirty="0"/>
              <a:t>Uzsaukums 7.03.2024. </a:t>
            </a:r>
            <a:r>
              <a:rPr lang="lv-LV" sz="2400" dirty="0"/>
              <a:t>«Pieteikšanās skolēnu vasaras nodarbinātībai tiks publicēta aprīļa otrajā nedēļā!»</a:t>
            </a:r>
          </a:p>
          <a:p>
            <a:pPr algn="just"/>
            <a:r>
              <a:rPr lang="lv-LV" sz="2400" b="1" dirty="0"/>
              <a:t>11.04.2024. </a:t>
            </a:r>
            <a:r>
              <a:rPr lang="lv-LV" sz="2400" dirty="0"/>
              <a:t>publikācija par pieteikšanās kārtību un nosacījumiem</a:t>
            </a:r>
          </a:p>
          <a:p>
            <a:pPr algn="just"/>
            <a:r>
              <a:rPr lang="lv-LV" sz="2400" dirty="0"/>
              <a:t>Pieteikšanās līdz </a:t>
            </a:r>
            <a:r>
              <a:rPr lang="lv-LV" sz="2400" b="1" dirty="0"/>
              <a:t>6.05.2024.</a:t>
            </a:r>
            <a:r>
              <a:rPr lang="lv-LV" sz="2400" dirty="0"/>
              <a:t>plkst. 23:59 sūtot iesniegumu, CV un motivācijas vēstuli (ar elektronisko parakstu) uz dome@adazi.lv</a:t>
            </a:r>
          </a:p>
        </p:txBody>
      </p:sp>
      <p:graphicFrame>
        <p:nvGraphicFramePr>
          <p:cNvPr id="3" name="Object 2">
            <a:extLst>
              <a:ext uri="{FF2B5EF4-FFF2-40B4-BE49-F238E27FC236}">
                <a16:creationId xmlns:a16="http://schemas.microsoft.com/office/drawing/2014/main" id="{0C7A2EEE-DB9F-9332-E61F-C136A18C7415}"/>
              </a:ext>
            </a:extLst>
          </p:cNvPr>
          <p:cNvGraphicFramePr>
            <a:graphicFrameLocks noChangeAspect="1"/>
          </p:cNvGraphicFramePr>
          <p:nvPr>
            <p:extLst>
              <p:ext uri="{D42A27DB-BD31-4B8C-83A1-F6EECF244321}">
                <p14:modId xmlns:p14="http://schemas.microsoft.com/office/powerpoint/2010/main" val="1231215733"/>
              </p:ext>
            </p:extLst>
          </p:nvPr>
        </p:nvGraphicFramePr>
        <p:xfrm>
          <a:off x="170249" y="177233"/>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3" name="Object 2">
                        <a:extLst>
                          <a:ext uri="{FF2B5EF4-FFF2-40B4-BE49-F238E27FC236}">
                            <a16:creationId xmlns:a16="http://schemas.microsoft.com/office/drawing/2014/main" id="{0C7A2EEE-DB9F-9332-E61F-C136A18C7415}"/>
                          </a:ext>
                        </a:extLst>
                      </p:cNvPr>
                      <p:cNvPicPr/>
                      <p:nvPr/>
                    </p:nvPicPr>
                    <p:blipFill>
                      <a:blip r:embed="rId3"/>
                      <a:stretch>
                        <a:fillRect/>
                      </a:stretch>
                    </p:blipFill>
                    <p:spPr>
                      <a:xfrm>
                        <a:off x="170249" y="177233"/>
                        <a:ext cx="1141501" cy="1141501"/>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4DE154E-1F23-CC33-FFEB-8A45E439C886}"/>
              </a:ext>
            </a:extLst>
          </p:cNvPr>
          <p:cNvPicPr>
            <a:picLocks noChangeAspect="1"/>
          </p:cNvPicPr>
          <p:nvPr/>
        </p:nvPicPr>
        <p:blipFill>
          <a:blip r:embed="rId4"/>
          <a:stretch>
            <a:fillRect/>
          </a:stretch>
        </p:blipFill>
        <p:spPr>
          <a:xfrm>
            <a:off x="6007100" y="1409700"/>
            <a:ext cx="6017759" cy="4768877"/>
          </a:xfrm>
          <a:prstGeom prst="rect">
            <a:avLst/>
          </a:prstGeom>
        </p:spPr>
      </p:pic>
    </p:spTree>
    <p:extLst>
      <p:ext uri="{BB962C8B-B14F-4D97-AF65-F5344CB8AC3E}">
        <p14:creationId xmlns:p14="http://schemas.microsoft.com/office/powerpoint/2010/main" val="114644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5896-21E4-D2B2-BC5A-A59B0E475402}"/>
              </a:ext>
            </a:extLst>
          </p:cNvPr>
          <p:cNvSpPr>
            <a:spLocks noGrp="1"/>
          </p:cNvSpPr>
          <p:nvPr>
            <p:ph type="title"/>
          </p:nvPr>
        </p:nvSpPr>
        <p:spPr>
          <a:xfrm>
            <a:off x="1333501" y="187522"/>
            <a:ext cx="10050780" cy="1325563"/>
          </a:xfrm>
        </p:spPr>
        <p:txBody>
          <a:bodyPr>
            <a:normAutofit/>
          </a:bodyPr>
          <a:lstStyle/>
          <a:p>
            <a:r>
              <a:rPr lang="lv-LV" sz="3200" b="1" dirty="0">
                <a:latin typeface="Times New Roman" panose="02020603050405020304" pitchFamily="18" charset="0"/>
                <a:cs typeface="Times New Roman" panose="02020603050405020304" pitchFamily="18" charset="0"/>
              </a:rPr>
              <a:t>Aptaujas rezultāti – atbildes sniedza 2023.gadā 23 un 2024.gadā 23 jaunieši</a:t>
            </a:r>
          </a:p>
        </p:txBody>
      </p:sp>
      <p:graphicFrame>
        <p:nvGraphicFramePr>
          <p:cNvPr id="3" name="Object 2">
            <a:extLst>
              <a:ext uri="{FF2B5EF4-FFF2-40B4-BE49-F238E27FC236}">
                <a16:creationId xmlns:a16="http://schemas.microsoft.com/office/drawing/2014/main" id="{1C6900E6-5609-D578-C163-DA976E08449F}"/>
              </a:ext>
            </a:extLst>
          </p:cNvPr>
          <p:cNvGraphicFramePr>
            <a:graphicFrameLocks noChangeAspect="1"/>
          </p:cNvGraphicFramePr>
          <p:nvPr>
            <p:extLst>
              <p:ext uri="{D42A27DB-BD31-4B8C-83A1-F6EECF244321}">
                <p14:modId xmlns:p14="http://schemas.microsoft.com/office/powerpoint/2010/main" val="3378054232"/>
              </p:ext>
            </p:extLst>
          </p:nvPr>
        </p:nvGraphicFramePr>
        <p:xfrm>
          <a:off x="267449" y="203112"/>
          <a:ext cx="1141501" cy="1141501"/>
        </p:xfrm>
        <a:graphic>
          <a:graphicData uri="http://schemas.openxmlformats.org/presentationml/2006/ole">
            <mc:AlternateContent xmlns:mc="http://schemas.openxmlformats.org/markup-compatibility/2006">
              <mc:Choice xmlns:v="urn:schemas-microsoft-com:vml" Requires="v">
                <p:oleObj name="Acrobat Document" r:id="rId2" imgW="27260284" imgH="27260550" progId="Acrobat.Document.DC">
                  <p:embed/>
                </p:oleObj>
              </mc:Choice>
              <mc:Fallback>
                <p:oleObj name="Acrobat Document" r:id="rId2" imgW="27260284" imgH="27260550" progId="Acrobat.Document.DC">
                  <p:embed/>
                  <p:pic>
                    <p:nvPicPr>
                      <p:cNvPr id="3" name="Object 2">
                        <a:extLst>
                          <a:ext uri="{FF2B5EF4-FFF2-40B4-BE49-F238E27FC236}">
                            <a16:creationId xmlns:a16="http://schemas.microsoft.com/office/drawing/2014/main" id="{1C6900E6-5609-D578-C163-DA976E08449F}"/>
                          </a:ext>
                        </a:extLst>
                      </p:cNvPr>
                      <p:cNvPicPr/>
                      <p:nvPr/>
                    </p:nvPicPr>
                    <p:blipFill>
                      <a:blip r:embed="rId3"/>
                      <a:stretch>
                        <a:fillRect/>
                      </a:stretch>
                    </p:blipFill>
                    <p:spPr>
                      <a:xfrm>
                        <a:off x="267449" y="203112"/>
                        <a:ext cx="1141501" cy="1141501"/>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74757841-D22A-9494-C9C5-1A19C6FC2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57" y="1588428"/>
            <a:ext cx="5278662" cy="4183979"/>
          </a:xfrm>
          <a:prstGeom prst="rect">
            <a:avLst/>
          </a:prstGeom>
        </p:spPr>
      </p:pic>
      <p:sp>
        <p:nvSpPr>
          <p:cNvPr id="4" name="Title 1">
            <a:extLst>
              <a:ext uri="{FF2B5EF4-FFF2-40B4-BE49-F238E27FC236}">
                <a16:creationId xmlns:a16="http://schemas.microsoft.com/office/drawing/2014/main" id="{592B2254-B9DE-765A-C1C7-AA3A12C6CA39}"/>
              </a:ext>
            </a:extLst>
          </p:cNvPr>
          <p:cNvSpPr txBox="1">
            <a:spLocks/>
          </p:cNvSpPr>
          <p:nvPr/>
        </p:nvSpPr>
        <p:spPr>
          <a:xfrm>
            <a:off x="468341" y="5683808"/>
            <a:ext cx="98355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lv-LV" sz="2000" b="1" dirty="0">
                <a:latin typeface="Times New Roman" panose="02020603050405020304" pitchFamily="18" charset="0"/>
                <a:cs typeface="Times New Roman" panose="02020603050405020304" pitchFamily="18" charset="0"/>
              </a:rPr>
              <a:t>Pieteikšanās vienkārša un saprotama</a:t>
            </a:r>
          </a:p>
          <a:p>
            <a:pPr marL="342900" indent="-342900">
              <a:buFont typeface="Arial" panose="020B0604020202020204" pitchFamily="34" charset="0"/>
              <a:buChar char="•"/>
            </a:pPr>
            <a:r>
              <a:rPr lang="lv-LV" sz="2000" b="1" dirty="0">
                <a:latin typeface="Times New Roman" panose="02020603050405020304" pitchFamily="18" charset="0"/>
                <a:cs typeface="Times New Roman" panose="02020603050405020304" pitchFamily="18" charset="0"/>
              </a:rPr>
              <a:t>Galvenie info kanāli: Ādažu novada pašvaldības mājaslapa, sociālie tīkli un vecāki. Jaunums – Ādažu novada jauniešu </a:t>
            </a:r>
            <a:r>
              <a:rPr lang="lv-LV" sz="2000" b="1" dirty="0" err="1">
                <a:latin typeface="Times New Roman" panose="02020603050405020304" pitchFamily="18" charset="0"/>
                <a:cs typeface="Times New Roman" panose="02020603050405020304" pitchFamily="18" charset="0"/>
              </a:rPr>
              <a:t>Instagram</a:t>
            </a:r>
            <a:r>
              <a:rPr lang="lv-LV" sz="2000" b="1" dirty="0">
                <a:latin typeface="Times New Roman" panose="02020603050405020304" pitchFamily="18" charset="0"/>
                <a:cs typeface="Times New Roman" panose="02020603050405020304" pitchFamily="18" charset="0"/>
              </a:rPr>
              <a:t> konts</a:t>
            </a:r>
          </a:p>
          <a:p>
            <a:endParaRPr lang="lv-LV" sz="20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0237FCB-82E7-3DE4-52B8-C687A1B3972D}"/>
              </a:ext>
            </a:extLst>
          </p:cNvPr>
          <p:cNvPicPr>
            <a:picLocks noChangeAspect="1"/>
          </p:cNvPicPr>
          <p:nvPr/>
        </p:nvPicPr>
        <p:blipFill>
          <a:blip r:embed="rId5"/>
          <a:stretch>
            <a:fillRect/>
          </a:stretch>
        </p:blipFill>
        <p:spPr>
          <a:xfrm>
            <a:off x="6728216" y="1359177"/>
            <a:ext cx="4765284" cy="4413231"/>
          </a:xfrm>
          <a:prstGeom prst="rect">
            <a:avLst/>
          </a:prstGeom>
        </p:spPr>
      </p:pic>
      <p:sp>
        <p:nvSpPr>
          <p:cNvPr id="8" name="TextBox 7">
            <a:extLst>
              <a:ext uri="{FF2B5EF4-FFF2-40B4-BE49-F238E27FC236}">
                <a16:creationId xmlns:a16="http://schemas.microsoft.com/office/drawing/2014/main" id="{ABEE5CFE-E198-C79B-F23F-2CF8075F2E8B}"/>
              </a:ext>
            </a:extLst>
          </p:cNvPr>
          <p:cNvSpPr txBox="1"/>
          <p:nvPr/>
        </p:nvSpPr>
        <p:spPr>
          <a:xfrm>
            <a:off x="1577479" y="1328419"/>
            <a:ext cx="1953676" cy="369332"/>
          </a:xfrm>
          <a:prstGeom prst="rect">
            <a:avLst/>
          </a:prstGeom>
          <a:noFill/>
        </p:spPr>
        <p:txBody>
          <a:bodyPr wrap="none" rtlCol="0">
            <a:spAutoFit/>
          </a:bodyPr>
          <a:lstStyle/>
          <a:p>
            <a:r>
              <a:rPr lang="lv-LV" dirty="0"/>
              <a:t>2023.gada atbildes</a:t>
            </a:r>
          </a:p>
        </p:txBody>
      </p:sp>
      <p:sp>
        <p:nvSpPr>
          <p:cNvPr id="9" name="TextBox 8">
            <a:extLst>
              <a:ext uri="{FF2B5EF4-FFF2-40B4-BE49-F238E27FC236}">
                <a16:creationId xmlns:a16="http://schemas.microsoft.com/office/drawing/2014/main" id="{B0AF79DE-0D3F-DAEC-9EA9-3786499A8568}"/>
              </a:ext>
            </a:extLst>
          </p:cNvPr>
          <p:cNvSpPr txBox="1"/>
          <p:nvPr/>
        </p:nvSpPr>
        <p:spPr>
          <a:xfrm>
            <a:off x="7803073" y="1056171"/>
            <a:ext cx="1953676" cy="369332"/>
          </a:xfrm>
          <a:prstGeom prst="rect">
            <a:avLst/>
          </a:prstGeom>
          <a:noFill/>
        </p:spPr>
        <p:txBody>
          <a:bodyPr wrap="none" rtlCol="0">
            <a:spAutoFit/>
          </a:bodyPr>
          <a:lstStyle/>
          <a:p>
            <a:r>
              <a:rPr lang="lv-LV" dirty="0"/>
              <a:t>2024.gada atbildes</a:t>
            </a:r>
          </a:p>
        </p:txBody>
      </p:sp>
    </p:spTree>
    <p:extLst>
      <p:ext uri="{BB962C8B-B14F-4D97-AF65-F5344CB8AC3E}">
        <p14:creationId xmlns:p14="http://schemas.microsoft.com/office/powerpoint/2010/main" val="10387415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2450</TotalTime>
  <Words>2622</Words>
  <Application>Microsoft Office PowerPoint</Application>
  <PresentationFormat>Widescreen</PresentationFormat>
  <Paragraphs>382</Paragraphs>
  <Slides>31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Calibri Light</vt:lpstr>
      <vt:lpstr>Montserrat</vt:lpstr>
      <vt:lpstr>Roboto</vt:lpstr>
      <vt:lpstr>Times New Roman</vt:lpstr>
      <vt:lpstr>Wingdings</vt:lpstr>
      <vt:lpstr>Office Theme</vt:lpstr>
      <vt:lpstr>Acrobat Document</vt:lpstr>
      <vt:lpstr>Ziņojums par skolēnu nodarbinātību 2024. gada vasaras brīvlaikā Ādažu novadā</vt:lpstr>
      <vt:lpstr>SKOLĒNU NODARBINĀTĪBA</vt:lpstr>
      <vt:lpstr>Jauniešu skaits Ādažu novadā</vt:lpstr>
      <vt:lpstr>PowerPoint Presentation</vt:lpstr>
      <vt:lpstr>Nodarbinātība sadarbībā ar NVA 2024.gada vasarā</vt:lpstr>
      <vt:lpstr>Nodarbināto ar NVA norīkojumu īpatsvars % 2022., 2023. un 2024. gada vasarā</vt:lpstr>
      <vt:lpstr>Nodarbināto ar NVA norīkojumu 42 nodarbinātības vietas </vt:lpstr>
      <vt:lpstr>Pieteikšanās un pieprasījums</vt:lpstr>
      <vt:lpstr>Aptaujas rezultāti – atbildes sniedza 2023.gadā 23 un 2024.gadā 23 jaunieši</vt:lpstr>
      <vt:lpstr>PowerPoint Presentation</vt:lpstr>
      <vt:lpstr>No 23 respondentiem 19 strādā PII</vt:lpstr>
      <vt:lpstr>PowerPoint Presentation</vt:lpstr>
      <vt:lpstr>Kāds ir tavs lielākais ieguvums, ka piedalījies šajā nodarbinātībā?</vt:lpstr>
      <vt:lpstr>Pašvaldības iniciēta skolēnu nodarbinātība skolēnu nodarbinātības pasākumi 2024.gada vasaras brīvdienās</vt:lpstr>
      <vt:lpstr>Nodarbināto skolēnu īpatsvars 2022.,2023. un 2024.gada vasarā: </vt:lpstr>
      <vt:lpstr>Nodarbinātības vietas</vt:lpstr>
      <vt:lpstr>Pieteikšanās</vt:lpstr>
      <vt:lpstr>Un pieprasījums!!!</vt:lpstr>
      <vt:lpstr>PowerPoint Presentation</vt:lpstr>
      <vt:lpstr>Vecāku aptaujas rezultāti: 43 respondenti</vt:lpstr>
      <vt:lpstr>PowerPoint Presentation</vt:lpstr>
      <vt:lpstr>PowerPoint Presentation</vt:lpstr>
      <vt:lpstr>PowerPoint Presentation</vt:lpstr>
      <vt:lpstr>Komentāri, ieteikumi!</vt:lpstr>
      <vt:lpstr>PowerPoint Presentation</vt:lpstr>
      <vt:lpstr>PowerPoint Presentation</vt:lpstr>
      <vt:lpstr>Darba vadītāju (kopā 28) aptaujas rezultāti: 17 respondenti </vt:lpstr>
      <vt:lpstr>PowerPoint Presentation</vt:lpstr>
      <vt:lpstr>Pašvaldības izmaksas</vt:lpstr>
      <vt:lpstr>Iecere par izmaiņām 2025.gada skolēnu nodarbinātībā</vt:lpstr>
      <vt:lpstr>Paldies par uzmanību!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Skolēnu nodarbinātības pasākumi vasaras brīvdienās</dc:title>
  <dc:creator>Ieva Pelcmane</dc:creator>
  <cp:lastModifiedBy>Sintija Tenisa</cp:lastModifiedBy>
  <cp:revision>344</cp:revision>
  <dcterms:created xsi:type="dcterms:W3CDTF">2022-09-27T08:29:29Z</dcterms:created>
  <dcterms:modified xsi:type="dcterms:W3CDTF">2024-10-07T10:26:57Z</dcterms:modified>
</cp:coreProperties>
</file>