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2"/>
  </p:notesMasterIdLst>
  <p:sldIdLst>
    <p:sldId id="432" r:id="rId2"/>
    <p:sldId id="446" r:id="rId3"/>
    <p:sldId id="443" r:id="rId4"/>
    <p:sldId id="444" r:id="rId5"/>
    <p:sldId id="442" r:id="rId6"/>
    <p:sldId id="448" r:id="rId7"/>
    <p:sldId id="450" r:id="rId8"/>
    <p:sldId id="451" r:id="rId9"/>
    <p:sldId id="452" r:id="rId10"/>
    <p:sldId id="282" r:id="rId11"/>
  </p:sldIdLst>
  <p:sldSz cx="18288000" cy="10287000"/>
  <p:notesSz cx="6954838" cy="9309100"/>
  <p:embeddedFontLst>
    <p:embeddedFont>
      <p:font typeface="Montserrat" panose="00000500000000000000" pitchFamily="2" charset="-70"/>
      <p:regular r:id="rId13"/>
      <p:bold r:id="rId14"/>
      <p:italic r:id="rId15"/>
      <p:boldItalic r:id="rId16"/>
    </p:embeddedFont>
    <p:embeddedFont>
      <p:font typeface="Montserrat Light" panose="00000400000000000000" pitchFamily="2" charset="-70"/>
      <p:regular r:id="rId17"/>
      <p:italic r:id="rId18"/>
    </p:embeddedFont>
  </p:embeddedFontLst>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BC134-7B5B-B442-AA6C-8768B5ED0E5D}">
          <p14:sldIdLst>
            <p14:sldId id="432"/>
            <p14:sldId id="446"/>
            <p14:sldId id="443"/>
            <p14:sldId id="444"/>
            <p14:sldId id="442"/>
            <p14:sldId id="448"/>
            <p14:sldId id="450"/>
            <p14:sldId id="451"/>
            <p14:sldId id="452"/>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4839"/>
    <a:srgbClr val="4D4D4C"/>
    <a:srgbClr val="0F162B"/>
    <a:srgbClr val="C04900"/>
    <a:srgbClr val="CDC847"/>
    <a:srgbClr val="77A4BE"/>
    <a:srgbClr val="E1BF41"/>
    <a:srgbClr val="DBDE49"/>
    <a:srgbClr val="DBEB00"/>
    <a:srgbClr val="6E7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5" autoAdjust="0"/>
    <p:restoredTop sz="94674" autoAdjust="0"/>
  </p:normalViewPr>
  <p:slideViewPr>
    <p:cSldViewPr>
      <p:cViewPr varScale="1">
        <p:scale>
          <a:sx n="54" d="100"/>
          <a:sy n="54" d="100"/>
        </p:scale>
        <p:origin x="1046" y="96"/>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la Raiskuma" userId="7d4faa6a-9156-40f4-9f14-d82525655197" providerId="ADAL" clId="{532F4BEE-20C5-4B6F-8EC7-17E1D8997A70}"/>
    <pc:docChg chg="undo custSel addSld delSld modSld sldOrd modSection">
      <pc:chgData name="Laila Raiskuma" userId="7d4faa6a-9156-40f4-9f14-d82525655197" providerId="ADAL" clId="{532F4BEE-20C5-4B6F-8EC7-17E1D8997A70}" dt="2024-09-17T10:18:25.750" v="1062"/>
      <pc:docMkLst>
        <pc:docMk/>
      </pc:docMkLst>
      <pc:sldChg chg="modSp mod">
        <pc:chgData name="Laila Raiskuma" userId="7d4faa6a-9156-40f4-9f14-d82525655197" providerId="ADAL" clId="{532F4BEE-20C5-4B6F-8EC7-17E1D8997A70}" dt="2024-09-17T07:40:37.602" v="34" actId="20577"/>
        <pc:sldMkLst>
          <pc:docMk/>
          <pc:sldMk cId="2456504612" sldId="432"/>
        </pc:sldMkLst>
        <pc:spChg chg="mod">
          <ac:chgData name="Laila Raiskuma" userId="7d4faa6a-9156-40f4-9f14-d82525655197" providerId="ADAL" clId="{532F4BEE-20C5-4B6F-8EC7-17E1D8997A70}" dt="2024-09-17T07:40:37.602" v="34" actId="20577"/>
          <ac:spMkLst>
            <pc:docMk/>
            <pc:sldMk cId="2456504612" sldId="432"/>
            <ac:spMk id="4" creationId="{F0ABA4C5-EB5D-5532-6F5E-3B742DD37B8D}"/>
          </ac:spMkLst>
        </pc:spChg>
      </pc:sldChg>
      <pc:sldChg chg="addSp del">
        <pc:chgData name="Laila Raiskuma" userId="7d4faa6a-9156-40f4-9f14-d82525655197" providerId="ADAL" clId="{532F4BEE-20C5-4B6F-8EC7-17E1D8997A70}" dt="2024-09-17T09:44:56.858" v="837" actId="2696"/>
        <pc:sldMkLst>
          <pc:docMk/>
          <pc:sldMk cId="45801824" sldId="434"/>
        </pc:sldMkLst>
        <pc:picChg chg="add">
          <ac:chgData name="Laila Raiskuma" userId="7d4faa6a-9156-40f4-9f14-d82525655197" providerId="ADAL" clId="{532F4BEE-20C5-4B6F-8EC7-17E1D8997A70}" dt="2024-09-17T08:43:24.218" v="510"/>
          <ac:picMkLst>
            <pc:docMk/>
            <pc:sldMk cId="45801824" sldId="434"/>
            <ac:picMk id="5" creationId="{657D2172-CDDC-AFCC-E5C0-4B9D38F32DE7}"/>
          </ac:picMkLst>
        </pc:picChg>
      </pc:sldChg>
      <pc:sldChg chg="modSp mod">
        <pc:chgData name="Laila Raiskuma" userId="7d4faa6a-9156-40f4-9f14-d82525655197" providerId="ADAL" clId="{532F4BEE-20C5-4B6F-8EC7-17E1D8997A70}" dt="2024-09-17T08:57:41.109" v="652" actId="20577"/>
        <pc:sldMkLst>
          <pc:docMk/>
          <pc:sldMk cId="4184913207" sldId="442"/>
        </pc:sldMkLst>
        <pc:spChg chg="mod">
          <ac:chgData name="Laila Raiskuma" userId="7d4faa6a-9156-40f4-9f14-d82525655197" providerId="ADAL" clId="{532F4BEE-20C5-4B6F-8EC7-17E1D8997A70}" dt="2024-09-17T08:57:41.109" v="652" actId="20577"/>
          <ac:spMkLst>
            <pc:docMk/>
            <pc:sldMk cId="4184913207" sldId="442"/>
            <ac:spMk id="4" creationId="{018685D6-1E60-2C4C-81BB-61A5BE0E724F}"/>
          </ac:spMkLst>
        </pc:spChg>
        <pc:spChg chg="mod">
          <ac:chgData name="Laila Raiskuma" userId="7d4faa6a-9156-40f4-9f14-d82525655197" providerId="ADAL" clId="{532F4BEE-20C5-4B6F-8EC7-17E1D8997A70}" dt="2024-09-17T08:42:28.685" v="508" actId="2711"/>
          <ac:spMkLst>
            <pc:docMk/>
            <pc:sldMk cId="4184913207" sldId="442"/>
            <ac:spMk id="7" creationId="{72E13CC2-A388-E704-E91F-21A18B01D97C}"/>
          </ac:spMkLst>
        </pc:spChg>
      </pc:sldChg>
      <pc:sldChg chg="modSp mod">
        <pc:chgData name="Laila Raiskuma" userId="7d4faa6a-9156-40f4-9f14-d82525655197" providerId="ADAL" clId="{532F4BEE-20C5-4B6F-8EC7-17E1D8997A70}" dt="2024-09-17T08:41:56.607" v="507" actId="20577"/>
        <pc:sldMkLst>
          <pc:docMk/>
          <pc:sldMk cId="3344568992" sldId="443"/>
        </pc:sldMkLst>
        <pc:spChg chg="mod">
          <ac:chgData name="Laila Raiskuma" userId="7d4faa6a-9156-40f4-9f14-d82525655197" providerId="ADAL" clId="{532F4BEE-20C5-4B6F-8EC7-17E1D8997A70}" dt="2024-09-17T08:12:40.803" v="266"/>
          <ac:spMkLst>
            <pc:docMk/>
            <pc:sldMk cId="3344568992" sldId="443"/>
            <ac:spMk id="4" creationId="{018685D6-1E60-2C4C-81BB-61A5BE0E724F}"/>
          </ac:spMkLst>
        </pc:spChg>
        <pc:spChg chg="mod">
          <ac:chgData name="Laila Raiskuma" userId="7d4faa6a-9156-40f4-9f14-d82525655197" providerId="ADAL" clId="{532F4BEE-20C5-4B6F-8EC7-17E1D8997A70}" dt="2024-09-17T08:41:56.607" v="507" actId="20577"/>
          <ac:spMkLst>
            <pc:docMk/>
            <pc:sldMk cId="3344568992" sldId="443"/>
            <ac:spMk id="7" creationId="{72E13CC2-A388-E704-E91F-21A18B01D97C}"/>
          </ac:spMkLst>
        </pc:spChg>
      </pc:sldChg>
      <pc:sldChg chg="modSp mod">
        <pc:chgData name="Laila Raiskuma" userId="7d4faa6a-9156-40f4-9f14-d82525655197" providerId="ADAL" clId="{532F4BEE-20C5-4B6F-8EC7-17E1D8997A70}" dt="2024-09-17T08:57:48.827" v="658" actId="20577"/>
        <pc:sldMkLst>
          <pc:docMk/>
          <pc:sldMk cId="3175131842" sldId="444"/>
        </pc:sldMkLst>
        <pc:spChg chg="mod">
          <ac:chgData name="Laila Raiskuma" userId="7d4faa6a-9156-40f4-9f14-d82525655197" providerId="ADAL" clId="{532F4BEE-20C5-4B6F-8EC7-17E1D8997A70}" dt="2024-09-17T08:57:48.827" v="658" actId="20577"/>
          <ac:spMkLst>
            <pc:docMk/>
            <pc:sldMk cId="3175131842" sldId="444"/>
            <ac:spMk id="4" creationId="{018685D6-1E60-2C4C-81BB-61A5BE0E724F}"/>
          </ac:spMkLst>
        </pc:spChg>
        <pc:spChg chg="mod">
          <ac:chgData name="Laila Raiskuma" userId="7d4faa6a-9156-40f4-9f14-d82525655197" providerId="ADAL" clId="{532F4BEE-20C5-4B6F-8EC7-17E1D8997A70}" dt="2024-09-17T08:42:48.722" v="509" actId="2711"/>
          <ac:spMkLst>
            <pc:docMk/>
            <pc:sldMk cId="3175131842" sldId="444"/>
            <ac:spMk id="7" creationId="{72E13CC2-A388-E704-E91F-21A18B01D97C}"/>
          </ac:spMkLst>
        </pc:spChg>
      </pc:sldChg>
      <pc:sldChg chg="modSp mod">
        <pc:chgData name="Laila Raiskuma" userId="7d4faa6a-9156-40f4-9f14-d82525655197" providerId="ADAL" clId="{532F4BEE-20C5-4B6F-8EC7-17E1D8997A70}" dt="2024-09-17T08:56:27.775" v="637" actId="20577"/>
        <pc:sldMkLst>
          <pc:docMk/>
          <pc:sldMk cId="3014814783" sldId="446"/>
        </pc:sldMkLst>
        <pc:spChg chg="mod">
          <ac:chgData name="Laila Raiskuma" userId="7d4faa6a-9156-40f4-9f14-d82525655197" providerId="ADAL" clId="{532F4BEE-20C5-4B6F-8EC7-17E1D8997A70}" dt="2024-09-17T07:41:40.102" v="54" actId="20577"/>
          <ac:spMkLst>
            <pc:docMk/>
            <pc:sldMk cId="3014814783" sldId="446"/>
            <ac:spMk id="4" creationId="{018685D6-1E60-2C4C-81BB-61A5BE0E724F}"/>
          </ac:spMkLst>
        </pc:spChg>
        <pc:spChg chg="mod">
          <ac:chgData name="Laila Raiskuma" userId="7d4faa6a-9156-40f4-9f14-d82525655197" providerId="ADAL" clId="{532F4BEE-20C5-4B6F-8EC7-17E1D8997A70}" dt="2024-09-17T08:56:27.775" v="637" actId="20577"/>
          <ac:spMkLst>
            <pc:docMk/>
            <pc:sldMk cId="3014814783" sldId="446"/>
            <ac:spMk id="7" creationId="{72E13CC2-A388-E704-E91F-21A18B01D97C}"/>
          </ac:spMkLst>
        </pc:spChg>
      </pc:sldChg>
      <pc:sldChg chg="new del">
        <pc:chgData name="Laila Raiskuma" userId="7d4faa6a-9156-40f4-9f14-d82525655197" providerId="ADAL" clId="{532F4BEE-20C5-4B6F-8EC7-17E1D8997A70}" dt="2024-09-17T08:43:54.099" v="513" actId="2696"/>
        <pc:sldMkLst>
          <pc:docMk/>
          <pc:sldMk cId="1852386718" sldId="447"/>
        </pc:sldMkLst>
      </pc:sldChg>
      <pc:sldChg chg="modSp add mod">
        <pc:chgData name="Laila Raiskuma" userId="7d4faa6a-9156-40f4-9f14-d82525655197" providerId="ADAL" clId="{532F4BEE-20C5-4B6F-8EC7-17E1D8997A70}" dt="2024-09-17T08:58:18.080" v="660" actId="6549"/>
        <pc:sldMkLst>
          <pc:docMk/>
          <pc:sldMk cId="338554683" sldId="448"/>
        </pc:sldMkLst>
        <pc:spChg chg="mod">
          <ac:chgData name="Laila Raiskuma" userId="7d4faa6a-9156-40f4-9f14-d82525655197" providerId="ADAL" clId="{532F4BEE-20C5-4B6F-8EC7-17E1D8997A70}" dt="2024-09-17T08:57:31.371" v="646"/>
          <ac:spMkLst>
            <pc:docMk/>
            <pc:sldMk cId="338554683" sldId="448"/>
            <ac:spMk id="4" creationId="{018685D6-1E60-2C4C-81BB-61A5BE0E724F}"/>
          </ac:spMkLst>
        </pc:spChg>
        <pc:spChg chg="mod">
          <ac:chgData name="Laila Raiskuma" userId="7d4faa6a-9156-40f4-9f14-d82525655197" providerId="ADAL" clId="{532F4BEE-20C5-4B6F-8EC7-17E1D8997A70}" dt="2024-09-17T08:58:18.080" v="660" actId="6549"/>
          <ac:spMkLst>
            <pc:docMk/>
            <pc:sldMk cId="338554683" sldId="448"/>
            <ac:spMk id="7" creationId="{72E13CC2-A388-E704-E91F-21A18B01D97C}"/>
          </ac:spMkLst>
        </pc:spChg>
      </pc:sldChg>
      <pc:sldChg chg="modSp add del mod">
        <pc:chgData name="Laila Raiskuma" userId="7d4faa6a-9156-40f4-9f14-d82525655197" providerId="ADAL" clId="{532F4BEE-20C5-4B6F-8EC7-17E1D8997A70}" dt="2024-09-17T09:51:42.589" v="929" actId="2696"/>
        <pc:sldMkLst>
          <pc:docMk/>
          <pc:sldMk cId="658507131" sldId="449"/>
        </pc:sldMkLst>
        <pc:spChg chg="mod">
          <ac:chgData name="Laila Raiskuma" userId="7d4faa6a-9156-40f4-9f14-d82525655197" providerId="ADAL" clId="{532F4BEE-20C5-4B6F-8EC7-17E1D8997A70}" dt="2024-09-17T08:59:19.709" v="701" actId="20577"/>
          <ac:spMkLst>
            <pc:docMk/>
            <pc:sldMk cId="658507131" sldId="449"/>
            <ac:spMk id="4" creationId="{018685D6-1E60-2C4C-81BB-61A5BE0E724F}"/>
          </ac:spMkLst>
        </pc:spChg>
        <pc:spChg chg="mod">
          <ac:chgData name="Laila Raiskuma" userId="7d4faa6a-9156-40f4-9f14-d82525655197" providerId="ADAL" clId="{532F4BEE-20C5-4B6F-8EC7-17E1D8997A70}" dt="2024-09-17T08:58:15.116" v="659" actId="6549"/>
          <ac:spMkLst>
            <pc:docMk/>
            <pc:sldMk cId="658507131" sldId="449"/>
            <ac:spMk id="7" creationId="{72E13CC2-A388-E704-E91F-21A18B01D97C}"/>
          </ac:spMkLst>
        </pc:spChg>
      </pc:sldChg>
      <pc:sldChg chg="modSp add mod">
        <pc:chgData name="Laila Raiskuma" userId="7d4faa6a-9156-40f4-9f14-d82525655197" providerId="ADAL" clId="{532F4BEE-20C5-4B6F-8EC7-17E1D8997A70}" dt="2024-09-17T10:16:29.470" v="1043" actId="21"/>
        <pc:sldMkLst>
          <pc:docMk/>
          <pc:sldMk cId="3097927393" sldId="450"/>
        </pc:sldMkLst>
        <pc:spChg chg="mod">
          <ac:chgData name="Laila Raiskuma" userId="7d4faa6a-9156-40f4-9f14-d82525655197" providerId="ADAL" clId="{532F4BEE-20C5-4B6F-8EC7-17E1D8997A70}" dt="2024-09-17T09:15:58.046" v="726" actId="27636"/>
          <ac:spMkLst>
            <pc:docMk/>
            <pc:sldMk cId="3097927393" sldId="450"/>
            <ac:spMk id="4" creationId="{018685D6-1E60-2C4C-81BB-61A5BE0E724F}"/>
          </ac:spMkLst>
        </pc:spChg>
        <pc:spChg chg="mod">
          <ac:chgData name="Laila Raiskuma" userId="7d4faa6a-9156-40f4-9f14-d82525655197" providerId="ADAL" clId="{532F4BEE-20C5-4B6F-8EC7-17E1D8997A70}" dt="2024-09-17T10:16:29.470" v="1043" actId="21"/>
          <ac:spMkLst>
            <pc:docMk/>
            <pc:sldMk cId="3097927393" sldId="450"/>
            <ac:spMk id="7" creationId="{72E13CC2-A388-E704-E91F-21A18B01D97C}"/>
          </ac:spMkLst>
        </pc:spChg>
      </pc:sldChg>
      <pc:sldChg chg="modSp add mod">
        <pc:chgData name="Laila Raiskuma" userId="7d4faa6a-9156-40f4-9f14-d82525655197" providerId="ADAL" clId="{532F4BEE-20C5-4B6F-8EC7-17E1D8997A70}" dt="2024-09-17T10:17:43.002" v="1058" actId="21"/>
        <pc:sldMkLst>
          <pc:docMk/>
          <pc:sldMk cId="335962151" sldId="451"/>
        </pc:sldMkLst>
        <pc:spChg chg="mod">
          <ac:chgData name="Laila Raiskuma" userId="7d4faa6a-9156-40f4-9f14-d82525655197" providerId="ADAL" clId="{532F4BEE-20C5-4B6F-8EC7-17E1D8997A70}" dt="2024-09-17T10:17:43.002" v="1058" actId="21"/>
          <ac:spMkLst>
            <pc:docMk/>
            <pc:sldMk cId="335962151" sldId="451"/>
            <ac:spMk id="7" creationId="{72E13CC2-A388-E704-E91F-21A18B01D97C}"/>
          </ac:spMkLst>
        </pc:spChg>
      </pc:sldChg>
      <pc:sldChg chg="modSp add mod ord">
        <pc:chgData name="Laila Raiskuma" userId="7d4faa6a-9156-40f4-9f14-d82525655197" providerId="ADAL" clId="{532F4BEE-20C5-4B6F-8EC7-17E1D8997A70}" dt="2024-09-17T10:18:25.750" v="1062"/>
        <pc:sldMkLst>
          <pc:docMk/>
          <pc:sldMk cId="1184000993" sldId="452"/>
        </pc:sldMkLst>
        <pc:spChg chg="mod">
          <ac:chgData name="Laila Raiskuma" userId="7d4faa6a-9156-40f4-9f14-d82525655197" providerId="ADAL" clId="{532F4BEE-20C5-4B6F-8EC7-17E1D8997A70}" dt="2024-09-17T10:18:25.750" v="1062"/>
          <ac:spMkLst>
            <pc:docMk/>
            <pc:sldMk cId="1184000993" sldId="452"/>
            <ac:spMk id="4" creationId="{018685D6-1E60-2C4C-81BB-61A5BE0E724F}"/>
          </ac:spMkLst>
        </pc:spChg>
        <pc:spChg chg="mod">
          <ac:chgData name="Laila Raiskuma" userId="7d4faa6a-9156-40f4-9f14-d82525655197" providerId="ADAL" clId="{532F4BEE-20C5-4B6F-8EC7-17E1D8997A70}" dt="2024-09-17T10:18:00.015" v="1061" actId="20577"/>
          <ac:spMkLst>
            <pc:docMk/>
            <pc:sldMk cId="1184000993" sldId="452"/>
            <ac:spMk id="7" creationId="{72E13CC2-A388-E704-E91F-21A18B01D9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LV"/>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692BE5A0-D6E5-8549-9779-CFE680BF9E89}" type="datetimeFigureOut">
              <a:rPr lang="en-LV" smtClean="0"/>
              <a:t>09/18/2024</a:t>
            </a:fld>
            <a:endParaRPr lang="en-LV"/>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LV"/>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LV"/>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6FAE27AA-9BC7-E84F-8718-96696ED692D6}" type="slidenum">
              <a:rPr lang="en-LV" smtClean="0"/>
              <a:t>‹#›</a:t>
            </a:fld>
            <a:endParaRPr lang="en-LV"/>
          </a:p>
        </p:txBody>
      </p:sp>
    </p:spTree>
    <p:extLst>
      <p:ext uri="{BB962C8B-B14F-4D97-AF65-F5344CB8AC3E}">
        <p14:creationId xmlns:p14="http://schemas.microsoft.com/office/powerpoint/2010/main" val="42288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FAE27AA-9BC7-E84F-8718-96696ED692D6}" type="slidenum">
              <a:rPr lang="en-LV" smtClean="0"/>
              <a:t>1</a:t>
            </a:fld>
            <a:endParaRPr lang="en-LV"/>
          </a:p>
        </p:txBody>
      </p:sp>
    </p:spTree>
    <p:extLst>
      <p:ext uri="{BB962C8B-B14F-4D97-AF65-F5344CB8AC3E}">
        <p14:creationId xmlns:p14="http://schemas.microsoft.com/office/powerpoint/2010/main" val="292845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LV"/>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9/18/2024</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2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9/18/2024</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59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9/18/2024</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465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9/18/2024</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107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en-LV"/>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9/18/2024</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587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9/18/2024</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579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1259682" y="547688"/>
            <a:ext cx="15773400" cy="1988345"/>
          </a:xfrm>
        </p:spPr>
        <p:txBody>
          <a:bodyPr/>
          <a:lstStyle/>
          <a:p>
            <a:r>
              <a:rPr lang="en-GB"/>
              <a:t>Click to edit Master title style</a:t>
            </a:r>
            <a:endParaRPr lang="en-LV"/>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9/18/2024</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53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en-LV"/>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9/18/2024</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40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9/18/2024</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11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LV"/>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9/18/2024</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83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LV"/>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LV"/>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9/18/2024</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9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endParaRPr lang="en-LV"/>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43800B1-4C03-4D41-B773-165D95B0D0CA}" type="datetime1">
              <a:rPr lang="en-US" smtClean="0"/>
              <a:t>9/18/2024</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349411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LV"/>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rgbClr val="FFFFFF"/>
            </a:solidFill>
            <a:prstDash val="solid"/>
            <a:headEnd type="none" w="sm" len="sm"/>
            <a:tailEnd type="none" w="sm" len="sm"/>
          </a:ln>
        </p:spPr>
        <p:txBody>
          <a:bodyPr/>
          <a:lstStyle/>
          <a:p>
            <a:endParaRPr lang="lv-LV"/>
          </a:p>
        </p:txBody>
      </p:sp>
      <p:pic>
        <p:nvPicPr>
          <p:cNvPr id="5" name="Picture 4">
            <a:extLst>
              <a:ext uri="{FF2B5EF4-FFF2-40B4-BE49-F238E27FC236}">
                <a16:creationId xmlns:a16="http://schemas.microsoft.com/office/drawing/2014/main" id="{EA0FD06E-0991-2162-A412-99693045A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716" y="307765"/>
            <a:ext cx="6151798" cy="5999902"/>
          </a:xfrm>
          <a:prstGeom prst="rect">
            <a:avLst/>
          </a:prstGeom>
        </p:spPr>
      </p:pic>
      <p:sp>
        <p:nvSpPr>
          <p:cNvPr id="4" name="TextBox 4">
            <a:extLst>
              <a:ext uri="{FF2B5EF4-FFF2-40B4-BE49-F238E27FC236}">
                <a16:creationId xmlns:a16="http://schemas.microsoft.com/office/drawing/2014/main" id="{F0ABA4C5-EB5D-5532-6F5E-3B742DD37B8D}"/>
              </a:ext>
            </a:extLst>
          </p:cNvPr>
          <p:cNvSpPr txBox="1"/>
          <p:nvPr/>
        </p:nvSpPr>
        <p:spPr>
          <a:xfrm>
            <a:off x="-4770" y="6286500"/>
            <a:ext cx="18292770" cy="1013098"/>
          </a:xfrm>
          <a:prstGeom prst="rect">
            <a:avLst/>
          </a:prstGeom>
        </p:spPr>
        <p:txBody>
          <a:bodyPr lIns="0" tIns="0" rIns="0" bIns="0" rtlCol="0" anchor="t">
            <a:spAutoFit/>
          </a:bodyPr>
          <a:lstStyle/>
          <a:p>
            <a:pPr algn="ctr">
              <a:lnSpc>
                <a:spcPts val="7920"/>
              </a:lnSpc>
            </a:pPr>
            <a:r>
              <a:rPr lang="lv-LV" sz="6600" dirty="0">
                <a:solidFill>
                  <a:srgbClr val="FFFFFF"/>
                </a:solidFill>
                <a:latin typeface="Montserrat Semi-Bold Bold"/>
              </a:rPr>
              <a:t>PA CKS direktora amata konkurss</a:t>
            </a:r>
            <a:endParaRPr lang="en-US" sz="6600" dirty="0">
              <a:solidFill>
                <a:srgbClr val="FFFFFF"/>
              </a:solidFill>
              <a:latin typeface="Montserrat Semi-Bold Bold"/>
            </a:endParaRPr>
          </a:p>
        </p:txBody>
      </p:sp>
      <p:sp>
        <p:nvSpPr>
          <p:cNvPr id="6" name="TextBox 2">
            <a:extLst>
              <a:ext uri="{FF2B5EF4-FFF2-40B4-BE49-F238E27FC236}">
                <a16:creationId xmlns:a16="http://schemas.microsoft.com/office/drawing/2014/main" id="{186E7448-3FE9-0C41-124B-BF2F778925EA}"/>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rgbClr val="FFFFFF"/>
                </a:solidFill>
                <a:latin typeface="Montserrat" pitchFamily="2" charset="77"/>
              </a:rPr>
              <a:t>ĀDAŽU NOVADA PAŠVALDĪBA   I  VĀRDS UZVĀRDS   I   01.01.2023.</a:t>
            </a:r>
          </a:p>
        </p:txBody>
      </p:sp>
    </p:spTree>
    <p:extLst>
      <p:ext uri="{BB962C8B-B14F-4D97-AF65-F5344CB8AC3E}">
        <p14:creationId xmlns:p14="http://schemas.microsoft.com/office/powerpoint/2010/main" val="2456504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65149" y="2628900"/>
            <a:ext cx="11666262" cy="3009863"/>
          </a:xfrm>
          <a:prstGeom prst="rect">
            <a:avLst/>
          </a:prstGeom>
        </p:spPr>
        <p:txBody>
          <a:bodyPr wrap="square" lIns="0" tIns="0" rIns="0" bIns="0" rtlCol="0" anchor="t">
            <a:spAutoFit/>
          </a:bodyPr>
          <a:lstStyle/>
          <a:p>
            <a:pPr algn="ctr">
              <a:lnSpc>
                <a:spcPts val="11999"/>
              </a:lnSpc>
            </a:pPr>
            <a:r>
              <a:rPr lang="en-US" sz="9999" dirty="0">
                <a:solidFill>
                  <a:srgbClr val="FFFFFF"/>
                </a:solidFill>
                <a:latin typeface="Montserrat Classic Bold"/>
              </a:rPr>
              <a:t>PALDIES PAR</a:t>
            </a:r>
          </a:p>
          <a:p>
            <a:pPr algn="ctr">
              <a:lnSpc>
                <a:spcPts val="11999"/>
              </a:lnSpc>
            </a:pPr>
            <a:r>
              <a:rPr lang="en-US" sz="9999" dirty="0">
                <a:solidFill>
                  <a:srgbClr val="FFFFFF"/>
                </a:solidFill>
                <a:latin typeface="Montserrat Classic Bold"/>
              </a:rPr>
              <a:t>UZMANĪBU!</a:t>
            </a:r>
          </a:p>
        </p:txBody>
      </p:sp>
      <p:sp>
        <p:nvSpPr>
          <p:cNvPr id="7" name="AutoShape 2">
            <a:extLst>
              <a:ext uri="{FF2B5EF4-FFF2-40B4-BE49-F238E27FC236}">
                <a16:creationId xmlns:a16="http://schemas.microsoft.com/office/drawing/2014/main" id="{1EE81642-388E-15AB-5C11-BF85EC65150D}"/>
              </a:ext>
            </a:extLst>
          </p:cNvPr>
          <p:cNvSpPr/>
          <p:nvPr/>
        </p:nvSpPr>
        <p:spPr>
          <a:xfrm rot="1789">
            <a:off x="-1" y="9529765"/>
            <a:ext cx="18297527" cy="0"/>
          </a:xfrm>
          <a:prstGeom prst="line">
            <a:avLst/>
          </a:prstGeom>
          <a:ln w="9525" cap="rnd">
            <a:solidFill>
              <a:srgbClr val="58585B"/>
            </a:solidFill>
            <a:prstDash val="solid"/>
            <a:headEnd type="none" w="sm" len="sm"/>
            <a:tailEnd type="none" w="sm" len="sm"/>
          </a:ln>
        </p:spPr>
        <p:txBody>
          <a:bodyPr/>
          <a:lstStyle/>
          <a:p>
            <a:endParaRPr lang="lv-LV"/>
          </a:p>
        </p:txBody>
      </p:sp>
      <p:sp>
        <p:nvSpPr>
          <p:cNvPr id="2" name="TextBox 2">
            <a:extLst>
              <a:ext uri="{FF2B5EF4-FFF2-40B4-BE49-F238E27FC236}">
                <a16:creationId xmlns:a16="http://schemas.microsoft.com/office/drawing/2014/main" id="{FE76409D-1064-DF4C-7B2C-E45B71666B14}"/>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65000"/>
                    <a:lumOff val="35000"/>
                  </a:schemeClr>
                </a:solidFill>
                <a:latin typeface="Montserrat" pitchFamily="2" charset="77"/>
              </a:rPr>
              <a:t>ĀDAŽU NOVADA PAŠVALDĪBA   I  VĀRDS UZVĀRDS   I   01.01.2023.</a:t>
            </a:r>
          </a:p>
        </p:txBody>
      </p:sp>
      <p:pic>
        <p:nvPicPr>
          <p:cNvPr id="9" name="Picture 8">
            <a:extLst>
              <a:ext uri="{FF2B5EF4-FFF2-40B4-BE49-F238E27FC236}">
                <a16:creationId xmlns:a16="http://schemas.microsoft.com/office/drawing/2014/main" id="{94D32B58-8EFF-EF87-6572-888CFF7EC34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396" t="51374" r="2169" b="-1228"/>
          <a:stretch/>
        </p:blipFill>
        <p:spPr>
          <a:xfrm>
            <a:off x="-1" y="0"/>
            <a:ext cx="18297525" cy="9459177"/>
          </a:xfrm>
          <a:prstGeom prst="rect">
            <a:avLst/>
          </a:prstGeom>
        </p:spPr>
      </p:pic>
      <p:pic>
        <p:nvPicPr>
          <p:cNvPr id="10" name="Picture 9">
            <a:extLst>
              <a:ext uri="{FF2B5EF4-FFF2-40B4-BE49-F238E27FC236}">
                <a16:creationId xmlns:a16="http://schemas.microsoft.com/office/drawing/2014/main" id="{C57F7279-450D-0BA4-CABE-A7011B9AB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826" y="4570630"/>
            <a:ext cx="3698347" cy="3607030"/>
          </a:xfrm>
          <a:prstGeom prst="rect">
            <a:avLst/>
          </a:prstGeom>
        </p:spPr>
      </p:pic>
      <p:sp>
        <p:nvSpPr>
          <p:cNvPr id="11" name="TextBox 4">
            <a:extLst>
              <a:ext uri="{FF2B5EF4-FFF2-40B4-BE49-F238E27FC236}">
                <a16:creationId xmlns:a16="http://schemas.microsoft.com/office/drawing/2014/main" id="{76936156-BC4B-E9A6-09EF-7279FFD73B9A}"/>
              </a:ext>
            </a:extLst>
          </p:cNvPr>
          <p:cNvSpPr txBox="1"/>
          <p:nvPr/>
        </p:nvSpPr>
        <p:spPr>
          <a:xfrm>
            <a:off x="-177437" y="3317396"/>
            <a:ext cx="18292770" cy="1013098"/>
          </a:xfrm>
          <a:prstGeom prst="rect">
            <a:avLst/>
          </a:prstGeom>
        </p:spPr>
        <p:txBody>
          <a:bodyPr lIns="0" tIns="0" rIns="0" bIns="0" rtlCol="0" anchor="t">
            <a:spAutoFit/>
          </a:bodyPr>
          <a:lstStyle/>
          <a:p>
            <a:pPr algn="ctr">
              <a:lnSpc>
                <a:spcPts val="7920"/>
              </a:lnSpc>
            </a:pPr>
            <a:r>
              <a:rPr lang="en-US" sz="6600" dirty="0">
                <a:solidFill>
                  <a:srgbClr val="FFFFFF"/>
                </a:solidFill>
                <a:latin typeface="Montserrat Semi-Bold Bold"/>
              </a:rPr>
              <a:t>PALDIES PAR UZMANĪBU!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1"/>
                                      </p:to>
                                    </p:set>
                                    <p:animEffect filter="image" prLst="opacity: 1">
                                      <p:cBhvr rctx="IE">
                                        <p:cTn id="1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6" name="TextBox 2">
            <a:extLst>
              <a:ext uri="{FF2B5EF4-FFF2-40B4-BE49-F238E27FC236}">
                <a16:creationId xmlns:a16="http://schemas.microsoft.com/office/drawing/2014/main" id="{4F177E85-A46D-305B-C2D3-32C54BFE794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65000"/>
                    <a:lumOff val="35000"/>
                  </a:schemeClr>
                </a:solidFill>
                <a:latin typeface="Montserrat" pitchFamily="2" charset="77"/>
              </a:rPr>
              <a:t>ĀDAŽU NOVADA PAŠVALDĪBA   I  VĀRDS UZVĀRDS   I   01.01.2023.</a:t>
            </a:r>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89095" y="-351387"/>
            <a:ext cx="12077700" cy="1988345"/>
          </a:xfrm>
        </p:spPr>
        <p:txBody>
          <a:bodyPr>
            <a:normAutofit/>
          </a:bodyPr>
          <a:lstStyle/>
          <a:p>
            <a:pPr algn="ctr" eaLnBrk="1" fontAlgn="auto" hangingPunct="1">
              <a:spcBef>
                <a:spcPts val="0"/>
              </a:spcBef>
              <a:spcAft>
                <a:spcPts val="0"/>
              </a:spcAft>
              <a:defRPr/>
            </a:pPr>
            <a:br>
              <a:rPr lang="lv-LV" sz="3200" b="1" dirty="0">
                <a:solidFill>
                  <a:schemeClr val="tx1">
                    <a:lumMod val="65000"/>
                    <a:lumOff val="35000"/>
                  </a:schemeClr>
                </a:solidFill>
                <a:latin typeface="Montserrat" pitchFamily="2" charset="77"/>
              </a:rPr>
            </a:br>
            <a:br>
              <a:rPr lang="lv-LV" sz="3200" b="1" dirty="0">
                <a:solidFill>
                  <a:schemeClr val="tx1">
                    <a:lumMod val="65000"/>
                    <a:lumOff val="35000"/>
                  </a:schemeClr>
                </a:solidFill>
                <a:latin typeface="Montserrat" pitchFamily="2" charset="77"/>
              </a:rPr>
            </a:br>
            <a:r>
              <a:rPr lang="lv-LV" sz="3600" b="1" dirty="0">
                <a:solidFill>
                  <a:schemeClr val="tx1">
                    <a:lumMod val="65000"/>
                    <a:lumOff val="35000"/>
                  </a:schemeClr>
                </a:solidFill>
                <a:latin typeface="Montserrat" pitchFamily="2" charset="77"/>
              </a:rPr>
              <a:t>Vispārīgie jautājumi</a:t>
            </a:r>
            <a:br>
              <a:rPr lang="en-US" sz="3200" b="1" dirty="0">
                <a:solidFill>
                  <a:schemeClr val="tx1">
                    <a:lumMod val="65000"/>
                    <a:lumOff val="35000"/>
                  </a:schemeClr>
                </a:solidFill>
                <a:latin typeface="Montserrat" pitchFamily="2" charset="77"/>
              </a:rPr>
            </a:br>
            <a:endParaRPr lang="en-US" sz="3200" b="1" dirty="0">
              <a:solidFill>
                <a:schemeClr val="tx1">
                  <a:lumMod val="65000"/>
                  <a:lumOff val="35000"/>
                </a:schemeClr>
              </a:solidFill>
              <a:latin typeface="Montserrat" pitchFamily="2" charset="77"/>
            </a:endParaRPr>
          </a:p>
        </p:txBody>
      </p:sp>
      <p:sp>
        <p:nvSpPr>
          <p:cNvPr id="7" name="Satura vietturis 6">
            <a:extLst>
              <a:ext uri="{FF2B5EF4-FFF2-40B4-BE49-F238E27FC236}">
                <a16:creationId xmlns:a16="http://schemas.microsoft.com/office/drawing/2014/main" id="{72E13CC2-A388-E704-E91F-21A18B01D97C}"/>
              </a:ext>
            </a:extLst>
          </p:cNvPr>
          <p:cNvSpPr>
            <a:spLocks noGrp="1"/>
          </p:cNvSpPr>
          <p:nvPr>
            <p:ph idx="1"/>
          </p:nvPr>
        </p:nvSpPr>
        <p:spPr>
          <a:xfrm>
            <a:off x="4331368" y="820189"/>
            <a:ext cx="13499431" cy="7408936"/>
          </a:xfrm>
        </p:spPr>
        <p:txBody>
          <a:bodyPr>
            <a:normAutofit/>
          </a:bodyPr>
          <a:lstStyle/>
          <a:p>
            <a:endParaRPr lang="lv-LV" sz="3600" dirty="0">
              <a:latin typeface="Montserrat Light" panose="00000400000000000000" pitchFamily="2" charset="-70"/>
            </a:endParaRPr>
          </a:p>
          <a:p>
            <a:pPr algn="just"/>
            <a:r>
              <a:rPr lang="lv-LV" sz="3600" dirty="0">
                <a:latin typeface="Montserrat Light" panose="00000400000000000000" pitchFamily="2" charset="-70"/>
              </a:rPr>
              <a:t>Tiks izstrādāts konkursa nolikums (turpmāk – Nolikums) pašvaldības aģentūras “Carnikavas komunālserviss” (turpmāk – CKS) direktora amata pretendentu atlasei, pamatojoties uz Publisko aģentūru likuma 21. panta ceturto daļu.</a:t>
            </a:r>
          </a:p>
          <a:p>
            <a:pPr algn="just"/>
            <a:r>
              <a:rPr lang="lv-LV" sz="3600" dirty="0">
                <a:latin typeface="Montserrat Light" panose="00000400000000000000" pitchFamily="2" charset="-70"/>
              </a:rPr>
              <a:t>Konkursa mērķis ir apzināt un izvēlēties pašvaldības CKS amatam piemērotāko kandidātu.</a:t>
            </a:r>
          </a:p>
          <a:p>
            <a:pPr algn="just"/>
            <a:r>
              <a:rPr lang="lv-LV" sz="3600" dirty="0">
                <a:latin typeface="Montserrat Light" panose="00000400000000000000" pitchFamily="2" charset="-70"/>
              </a:rPr>
              <a:t>Konkursa atlases un vērtēšanas komisiju </a:t>
            </a:r>
            <a:r>
              <a:rPr lang="lv-LV" sz="3600" b="1" dirty="0">
                <a:solidFill>
                  <a:srgbClr val="FF0000"/>
                </a:solidFill>
                <a:latin typeface="Montserrat Light" panose="00000400000000000000" pitchFamily="2" charset="-70"/>
              </a:rPr>
              <a:t>6</a:t>
            </a:r>
            <a:r>
              <a:rPr lang="lv-LV" sz="3600" dirty="0">
                <a:latin typeface="Montserrat Light" panose="00000400000000000000" pitchFamily="2" charset="-70"/>
              </a:rPr>
              <a:t> cilvēku sastāvā izveido ar pašvaldības domes lēmumu.</a:t>
            </a:r>
          </a:p>
          <a:p>
            <a:endParaRPr lang="lv-LV" sz="3600" b="1" dirty="0">
              <a:latin typeface="Montserrat Light" panose="00000400000000000000" pitchFamily="2" charset="-70"/>
            </a:endParaRPr>
          </a:p>
          <a:p>
            <a:endParaRPr lang="lv-LV" sz="3600" dirty="0">
              <a:latin typeface="Montserrat Light" panose="00000400000000000000" pitchFamily="2" charset="-70"/>
            </a:endParaRPr>
          </a:p>
        </p:txBody>
      </p:sp>
    </p:spTree>
    <p:extLst>
      <p:ext uri="{BB962C8B-B14F-4D97-AF65-F5344CB8AC3E}">
        <p14:creationId xmlns:p14="http://schemas.microsoft.com/office/powerpoint/2010/main" val="3014814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6" name="TextBox 2">
            <a:extLst>
              <a:ext uri="{FF2B5EF4-FFF2-40B4-BE49-F238E27FC236}">
                <a16:creationId xmlns:a16="http://schemas.microsoft.com/office/drawing/2014/main" id="{4F177E85-A46D-305B-C2D3-32C54BFE794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65000"/>
                    <a:lumOff val="35000"/>
                  </a:schemeClr>
                </a:solidFill>
                <a:latin typeface="Montserrat" pitchFamily="2" charset="77"/>
              </a:rPr>
              <a:t>ĀDAŽU NOVADA PAŠVALDĪBA   I  VĀRDS UZVĀRDS   I   01.01.2023.</a:t>
            </a:r>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876800" y="-201693"/>
            <a:ext cx="12077700" cy="1988345"/>
          </a:xfrm>
        </p:spPr>
        <p:txBody>
          <a:bodyPr>
            <a:normAutofit/>
          </a:bodyPr>
          <a:lstStyle/>
          <a:p>
            <a:pPr algn="ctr" eaLnBrk="1" fontAlgn="auto" hangingPunct="1">
              <a:spcBef>
                <a:spcPts val="0"/>
              </a:spcBef>
              <a:spcAft>
                <a:spcPts val="0"/>
              </a:spcAft>
              <a:defRPr/>
            </a:pPr>
            <a:br>
              <a:rPr lang="lv-LV" sz="3200" b="1" dirty="0">
                <a:solidFill>
                  <a:schemeClr val="tx1">
                    <a:lumMod val="65000"/>
                    <a:lumOff val="35000"/>
                  </a:schemeClr>
                </a:solidFill>
                <a:latin typeface="Montserrat" pitchFamily="2" charset="77"/>
              </a:rPr>
            </a:br>
            <a:br>
              <a:rPr lang="lv-LV" sz="3200" b="1" dirty="0">
                <a:solidFill>
                  <a:schemeClr val="tx1">
                    <a:lumMod val="65000"/>
                    <a:lumOff val="35000"/>
                  </a:schemeClr>
                </a:solidFill>
                <a:latin typeface="Montserrat" pitchFamily="2" charset="77"/>
              </a:rPr>
            </a:br>
            <a:r>
              <a:rPr lang="lv-LV" sz="3600" b="1" dirty="0">
                <a:solidFill>
                  <a:schemeClr val="tx1">
                    <a:lumMod val="65000"/>
                    <a:lumOff val="35000"/>
                  </a:schemeClr>
                </a:solidFill>
                <a:latin typeface="Montserrat" pitchFamily="2" charset="77"/>
              </a:rPr>
              <a:t>Vispārīgie jautājumi</a:t>
            </a:r>
            <a:br>
              <a:rPr lang="en-US" sz="3600" b="1" dirty="0">
                <a:solidFill>
                  <a:schemeClr val="tx1">
                    <a:lumMod val="65000"/>
                    <a:lumOff val="35000"/>
                  </a:schemeClr>
                </a:solidFill>
                <a:latin typeface="Montserrat" pitchFamily="2" charset="77"/>
              </a:rPr>
            </a:br>
            <a:endParaRPr lang="en-US" sz="3600" b="1" dirty="0">
              <a:solidFill>
                <a:schemeClr val="tx1">
                  <a:lumMod val="65000"/>
                  <a:lumOff val="35000"/>
                </a:schemeClr>
              </a:solidFill>
              <a:latin typeface="Montserrat" pitchFamily="2" charset="77"/>
            </a:endParaRPr>
          </a:p>
        </p:txBody>
      </p:sp>
      <p:sp>
        <p:nvSpPr>
          <p:cNvPr id="7" name="Satura vietturis 6">
            <a:extLst>
              <a:ext uri="{FF2B5EF4-FFF2-40B4-BE49-F238E27FC236}">
                <a16:creationId xmlns:a16="http://schemas.microsoft.com/office/drawing/2014/main" id="{72E13CC2-A388-E704-E91F-21A18B01D97C}"/>
              </a:ext>
            </a:extLst>
          </p:cNvPr>
          <p:cNvSpPr>
            <a:spLocks noGrp="1"/>
          </p:cNvSpPr>
          <p:nvPr>
            <p:ph idx="1"/>
          </p:nvPr>
        </p:nvSpPr>
        <p:spPr>
          <a:xfrm>
            <a:off x="3276600" y="1645920"/>
            <a:ext cx="14554200" cy="7679056"/>
          </a:xfrm>
        </p:spPr>
        <p:txBody>
          <a:bodyPr>
            <a:noAutofit/>
          </a:bodyPr>
          <a:lstStyle/>
          <a:p>
            <a:pPr algn="just">
              <a:spcBef>
                <a:spcPts val="2400"/>
              </a:spcBef>
            </a:pPr>
            <a:r>
              <a:rPr lang="lv-LV" sz="3200" dirty="0">
                <a:latin typeface="Montserrat Light" panose="00000400000000000000" pitchFamily="2" charset="-70"/>
              </a:rPr>
              <a:t>Kandidātu atbilstību Aģentūras direktora amata prasībām nosaka atbilstoši Nolikumā noteiktajiem vērtēšanas kritērijiem.</a:t>
            </a:r>
          </a:p>
          <a:p>
            <a:pPr algn="just">
              <a:spcBef>
                <a:spcPts val="2400"/>
              </a:spcBef>
            </a:pPr>
            <a:r>
              <a:rPr lang="lv-LV" sz="3200" dirty="0">
                <a:latin typeface="Montserrat Light" panose="00000400000000000000" pitchFamily="2" charset="-70"/>
              </a:rPr>
              <a:t>Konkurss noris 3 kārtās.</a:t>
            </a:r>
          </a:p>
          <a:p>
            <a:pPr marL="0" indent="0" algn="just">
              <a:spcBef>
                <a:spcPts val="2400"/>
              </a:spcBef>
              <a:buNone/>
            </a:pPr>
            <a:r>
              <a:rPr lang="lv-LV" sz="3200" b="1" dirty="0">
                <a:latin typeface="Montserrat Light" panose="00000400000000000000" pitchFamily="2" charset="-70"/>
              </a:rPr>
              <a:t>	</a:t>
            </a:r>
            <a:r>
              <a:rPr lang="lv-LV" sz="2800" b="1" dirty="0">
                <a:latin typeface="Montserrat Light" panose="00000400000000000000" pitchFamily="2" charset="-70"/>
              </a:rPr>
              <a:t>1.kārta </a:t>
            </a:r>
            <a:r>
              <a:rPr lang="lv-LV" sz="2800" dirty="0">
                <a:latin typeface="Montserrat Light" panose="00000400000000000000" pitchFamily="2" charset="-70"/>
              </a:rPr>
              <a:t>- pamatojoties uz Kandidātu iesniegto informāciju un 	atbilstību obligātajām minimālajām prasībām, darba un 	profesionālo pieredzi, Komisija pieņem lēmumu, kurus 	Kandidātus izvirzīt uz Konkursa otro kārtu.</a:t>
            </a:r>
          </a:p>
          <a:p>
            <a:pPr marL="0" indent="0" algn="just">
              <a:spcBef>
                <a:spcPts val="2400"/>
              </a:spcBef>
              <a:buNone/>
            </a:pPr>
            <a:r>
              <a:rPr lang="lv-LV" sz="2800" dirty="0">
                <a:latin typeface="Montserrat Light" panose="00000400000000000000" pitchFamily="2" charset="-70"/>
              </a:rPr>
              <a:t>	</a:t>
            </a:r>
            <a:r>
              <a:rPr lang="lv-LV" sz="2800" b="1" dirty="0">
                <a:latin typeface="Montserrat Light" panose="00000400000000000000" pitchFamily="2" charset="-70"/>
              </a:rPr>
              <a:t>2.kārta </a:t>
            </a:r>
            <a:r>
              <a:rPr lang="lv-LV" sz="2800" dirty="0">
                <a:latin typeface="Montserrat Light" panose="00000400000000000000" pitchFamily="2" charset="-70"/>
              </a:rPr>
              <a:t>- kompetenču vērtēšana, pamatojoties uz Kandidātu 	padziļinātās vadības kompetenču novērtēšanas rezultātiem, 	ko veic 	Komisija un pieņem lēmumu, kurus 	Kandidātus 	izvirzīt uz 	Konkursa trešo kārtu.</a:t>
            </a:r>
          </a:p>
          <a:p>
            <a:pPr marL="0" indent="0" algn="just">
              <a:spcBef>
                <a:spcPts val="2400"/>
              </a:spcBef>
              <a:buNone/>
            </a:pPr>
            <a:r>
              <a:rPr lang="lv-LV" sz="2800" b="1" dirty="0">
                <a:latin typeface="Montserrat Light" panose="00000400000000000000" pitchFamily="2" charset="-70"/>
              </a:rPr>
              <a:t>	3.kārta - </a:t>
            </a:r>
            <a:r>
              <a:rPr lang="lv-LV" sz="2800" dirty="0">
                <a:latin typeface="Montserrat Light" panose="00000400000000000000" pitchFamily="2" charset="-70"/>
              </a:rPr>
              <a:t>strukturēta intervija, ko veic Komisija, pieņemot lēmumu       par Konkursa rezultātu</a:t>
            </a:r>
            <a:r>
              <a:rPr lang="lv-LV" sz="2800" b="1" dirty="0">
                <a:latin typeface="Montserrat Light" panose="00000400000000000000" pitchFamily="2" charset="-70"/>
              </a:rPr>
              <a:t>.</a:t>
            </a:r>
            <a:endParaRPr lang="lv-LV" sz="2800" dirty="0">
              <a:latin typeface="Montserrat Light" panose="00000400000000000000" pitchFamily="2" charset="-70"/>
            </a:endParaRPr>
          </a:p>
          <a:p>
            <a:pPr algn="just">
              <a:spcBef>
                <a:spcPts val="2400"/>
              </a:spcBef>
            </a:pPr>
            <a:r>
              <a:rPr lang="lv-LV" sz="3200" dirty="0">
                <a:latin typeface="Montserrat Light" panose="00000400000000000000" pitchFamily="2" charset="-70"/>
              </a:rPr>
              <a:t>Lēmumu par Kandidāta iecelšanu Aģentūras direktora amatā pieņem Ādažu novada dome. </a:t>
            </a:r>
          </a:p>
          <a:p>
            <a:pPr marL="0" indent="0" algn="just">
              <a:spcBef>
                <a:spcPts val="2400"/>
              </a:spcBef>
              <a:buNone/>
            </a:pPr>
            <a:endParaRPr lang="lv-LV" sz="3600" dirty="0">
              <a:latin typeface="Montserrat Light" panose="00000400000000000000" pitchFamily="2" charset="-70"/>
            </a:endParaRPr>
          </a:p>
          <a:p>
            <a:pPr marL="0" indent="0" algn="just">
              <a:buNone/>
            </a:pPr>
            <a:endParaRPr lang="lv-LV" sz="3600" dirty="0">
              <a:latin typeface="Montserrat Light" panose="00000400000000000000" pitchFamily="2" charset="-70"/>
            </a:endParaRPr>
          </a:p>
          <a:p>
            <a:pPr marL="0" indent="0" algn="just">
              <a:buNone/>
            </a:pPr>
            <a:endParaRPr lang="lv-LV" sz="3600" dirty="0">
              <a:latin typeface="Montserrat Light" panose="00000400000000000000" pitchFamily="2" charset="-70"/>
            </a:endParaRPr>
          </a:p>
        </p:txBody>
      </p:sp>
    </p:spTree>
    <p:extLst>
      <p:ext uri="{BB962C8B-B14F-4D97-AF65-F5344CB8AC3E}">
        <p14:creationId xmlns:p14="http://schemas.microsoft.com/office/powerpoint/2010/main" val="3344568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6" name="TextBox 2">
            <a:extLst>
              <a:ext uri="{FF2B5EF4-FFF2-40B4-BE49-F238E27FC236}">
                <a16:creationId xmlns:a16="http://schemas.microsoft.com/office/drawing/2014/main" id="{4F177E85-A46D-305B-C2D3-32C54BFE794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65000"/>
                    <a:lumOff val="35000"/>
                  </a:schemeClr>
                </a:solidFill>
                <a:latin typeface="Montserrat" pitchFamily="2" charset="77"/>
              </a:rPr>
              <a:t>ĀDAŽU NOVADA PAŠVALDĪBA   I  VĀRDS UZVĀRDS   I   01.01.2023.</a:t>
            </a:r>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2005"/>
            <a:ext cx="12077700" cy="1407695"/>
          </a:xfrm>
        </p:spPr>
        <p:txBody>
          <a:bodyPr>
            <a:normAutofit fontScale="90000"/>
          </a:bodyPr>
          <a:lstStyle/>
          <a:p>
            <a:pPr algn="ctr" eaLnBrk="1" fontAlgn="auto" hangingPunct="1">
              <a:spcBef>
                <a:spcPts val="0"/>
              </a:spcBef>
              <a:spcAft>
                <a:spcPts val="0"/>
              </a:spcAft>
              <a:defRPr/>
            </a:pPr>
            <a:br>
              <a:rPr lang="lv-LV" sz="3200" b="1" dirty="0">
                <a:solidFill>
                  <a:schemeClr val="tx1">
                    <a:lumMod val="65000"/>
                    <a:lumOff val="35000"/>
                  </a:schemeClr>
                </a:solidFill>
                <a:latin typeface="Montserrat" pitchFamily="2" charset="77"/>
              </a:rPr>
            </a:br>
            <a:br>
              <a:rPr lang="lv-LV" sz="3200" b="1" dirty="0">
                <a:solidFill>
                  <a:schemeClr val="tx1">
                    <a:lumMod val="65000"/>
                    <a:lumOff val="35000"/>
                  </a:schemeClr>
                </a:solidFill>
                <a:latin typeface="Montserrat" pitchFamily="2" charset="77"/>
              </a:rPr>
            </a:br>
            <a:r>
              <a:rPr lang="lv-LV" sz="3600" b="1" dirty="0">
                <a:solidFill>
                  <a:schemeClr val="tx1">
                    <a:lumMod val="65000"/>
                    <a:lumOff val="35000"/>
                  </a:schemeClr>
                </a:solidFill>
                <a:latin typeface="Montserrat" pitchFamily="2" charset="77"/>
              </a:rPr>
              <a:t>CKS direktora amata galvenie amata pienākumi</a:t>
            </a:r>
            <a:endParaRPr lang="en-US" sz="3200" b="1" dirty="0">
              <a:solidFill>
                <a:schemeClr val="tx1">
                  <a:lumMod val="65000"/>
                  <a:lumOff val="35000"/>
                </a:schemeClr>
              </a:solidFill>
              <a:latin typeface="Montserrat" pitchFamily="2" charset="77"/>
            </a:endParaRPr>
          </a:p>
        </p:txBody>
      </p:sp>
      <p:sp>
        <p:nvSpPr>
          <p:cNvPr id="7" name="Satura vietturis 6">
            <a:extLst>
              <a:ext uri="{FF2B5EF4-FFF2-40B4-BE49-F238E27FC236}">
                <a16:creationId xmlns:a16="http://schemas.microsoft.com/office/drawing/2014/main" id="{72E13CC2-A388-E704-E91F-21A18B01D97C}"/>
              </a:ext>
            </a:extLst>
          </p:cNvPr>
          <p:cNvSpPr>
            <a:spLocks noGrp="1"/>
          </p:cNvSpPr>
          <p:nvPr>
            <p:ph idx="1"/>
          </p:nvPr>
        </p:nvSpPr>
        <p:spPr>
          <a:xfrm>
            <a:off x="4572000" y="1516476"/>
            <a:ext cx="13258800" cy="7968519"/>
          </a:xfrm>
        </p:spPr>
        <p:txBody>
          <a:bodyPr>
            <a:noAutofit/>
          </a:bodyPr>
          <a:lstStyle/>
          <a:p>
            <a:pPr marL="685800" marR="74295" lvl="1" indent="-457200">
              <a:buSzPts val="1200"/>
              <a:tabLst>
                <a:tab pos="760730" algn="l"/>
              </a:tabLst>
            </a:pPr>
            <a:r>
              <a:rPr lang="lv-LV" sz="2800" spc="0" dirty="0">
                <a:effectLst/>
                <a:latin typeface="Montserrat Light" panose="00000400000000000000" pitchFamily="2" charset="-70"/>
                <a:ea typeface="Times New Roman" panose="02020603050405020304" pitchFamily="18" charset="0"/>
              </a:rPr>
              <a:t>vadīt</a:t>
            </a:r>
            <a:r>
              <a:rPr lang="lv-LV" sz="2800" spc="20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un</a:t>
            </a:r>
            <a:r>
              <a:rPr lang="lv-LV" sz="2800" spc="20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organizēt</a:t>
            </a:r>
            <a:r>
              <a:rPr lang="lv-LV" sz="2800" spc="20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Aģentūras</a:t>
            </a:r>
            <a:r>
              <a:rPr lang="lv-LV" sz="2800" spc="20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administratīvo</a:t>
            </a:r>
            <a:r>
              <a:rPr lang="lv-LV" sz="2800" spc="20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darbu</a:t>
            </a:r>
            <a:r>
              <a:rPr lang="lv-LV" sz="2800" spc="20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un</a:t>
            </a:r>
            <a:r>
              <a:rPr lang="lv-LV" sz="2800" spc="20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nodrošināt</a:t>
            </a:r>
            <a:r>
              <a:rPr lang="lv-LV" sz="2800" spc="20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tās</a:t>
            </a:r>
            <a:r>
              <a:rPr lang="lv-LV" sz="2800" spc="20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darbības</a:t>
            </a:r>
            <a:r>
              <a:rPr lang="lv-LV" sz="2800" spc="200" dirty="0">
                <a:effectLst/>
                <a:latin typeface="Montserrat Light" panose="00000400000000000000" pitchFamily="2" charset="-70"/>
                <a:ea typeface="Times New Roman" panose="02020603050405020304" pitchFamily="18" charset="0"/>
              </a:rPr>
              <a:t> </a:t>
            </a:r>
            <a:r>
              <a:rPr lang="lv-LV" sz="2800" spc="-10" dirty="0">
                <a:effectLst/>
                <a:latin typeface="Montserrat Light" panose="00000400000000000000" pitchFamily="2" charset="-70"/>
                <a:ea typeface="Times New Roman" panose="02020603050405020304" pitchFamily="18" charset="0"/>
              </a:rPr>
              <a:t>nepārtrauktību;</a:t>
            </a:r>
            <a:r>
              <a:rPr lang="lv-LV" sz="2800" dirty="0">
                <a:latin typeface="Montserrat Light" panose="00000400000000000000" pitchFamily="2" charset="-70"/>
                <a:ea typeface="Times New Roman" panose="02020603050405020304" pitchFamily="18" charset="0"/>
              </a:rPr>
              <a:t> </a:t>
            </a:r>
          </a:p>
          <a:p>
            <a:pPr marL="685800" marR="74295" lvl="1" indent="-457200">
              <a:buSzPts val="1200"/>
              <a:tabLst>
                <a:tab pos="760730" algn="l"/>
              </a:tabLst>
            </a:pPr>
            <a:r>
              <a:rPr lang="lv-LV" sz="2800" dirty="0">
                <a:latin typeface="Montserrat Light" panose="00000400000000000000" pitchFamily="2" charset="-70"/>
                <a:ea typeface="Times New Roman" panose="02020603050405020304" pitchFamily="18" charset="0"/>
              </a:rPr>
              <a:t>izstrādāt</a:t>
            </a:r>
            <a:r>
              <a:rPr lang="lv-LV" sz="2800" spc="-10"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Aģentūras</a:t>
            </a:r>
            <a:r>
              <a:rPr lang="lv-LV" sz="2800" spc="-1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darbības</a:t>
            </a:r>
            <a:r>
              <a:rPr lang="lv-LV" sz="2800" spc="-10"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un</a:t>
            </a:r>
            <a:r>
              <a:rPr lang="lv-LV" sz="2800" spc="-10"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attīstības</a:t>
            </a:r>
            <a:r>
              <a:rPr lang="lv-LV" sz="2800" spc="-1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stratēģiju,</a:t>
            </a:r>
            <a:r>
              <a:rPr lang="lv-LV" sz="2800" spc="-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darbības</a:t>
            </a:r>
            <a:r>
              <a:rPr lang="lv-LV" sz="2800" spc="-1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plānu</a:t>
            </a:r>
            <a:r>
              <a:rPr lang="lv-LV" sz="2800" spc="-10"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un</a:t>
            </a:r>
            <a:r>
              <a:rPr lang="lv-LV" sz="2800" spc="-5" dirty="0">
                <a:latin typeface="Montserrat Light" panose="00000400000000000000" pitchFamily="2" charset="-70"/>
                <a:ea typeface="Times New Roman" panose="02020603050405020304" pitchFamily="18" charset="0"/>
              </a:rPr>
              <a:t> </a:t>
            </a:r>
            <a:r>
              <a:rPr lang="lv-LV" sz="2800" spc="-10" dirty="0">
                <a:latin typeface="Montserrat Light" panose="00000400000000000000" pitchFamily="2" charset="-70"/>
                <a:ea typeface="Times New Roman" panose="02020603050405020304" pitchFamily="18" charset="0"/>
              </a:rPr>
              <a:t>budžetu;</a:t>
            </a:r>
            <a:endParaRPr lang="lv-LV" sz="2800" dirty="0">
              <a:latin typeface="Montserrat Light" panose="00000400000000000000" pitchFamily="2" charset="-70"/>
              <a:ea typeface="Times New Roman" panose="02020603050405020304" pitchFamily="18" charset="0"/>
            </a:endParaRPr>
          </a:p>
          <a:p>
            <a:pPr marL="685800" marR="74295" lvl="1" indent="-457200">
              <a:buSzPts val="1200"/>
              <a:tabLst>
                <a:tab pos="760730" algn="l"/>
              </a:tabLst>
            </a:pPr>
            <a:r>
              <a:rPr lang="lv-LV" sz="2800" dirty="0">
                <a:latin typeface="Montserrat Light" panose="00000400000000000000" pitchFamily="2" charset="-70"/>
                <a:ea typeface="Times New Roman" panose="02020603050405020304" pitchFamily="18" charset="0"/>
              </a:rPr>
              <a:t>noteikt</a:t>
            </a:r>
            <a:r>
              <a:rPr lang="lv-LV" sz="2800" spc="-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Aģentūras</a:t>
            </a:r>
            <a:r>
              <a:rPr lang="lv-LV" sz="2800" spc="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struktūru un</a:t>
            </a:r>
            <a:r>
              <a:rPr lang="lv-LV" sz="2800" spc="-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amata</a:t>
            </a:r>
            <a:r>
              <a:rPr lang="lv-LV" sz="2800" spc="-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vienību </a:t>
            </a:r>
            <a:r>
              <a:rPr lang="lv-LV" sz="2800" spc="-10" dirty="0">
                <a:latin typeface="Montserrat Light" panose="00000400000000000000" pitchFamily="2" charset="-70"/>
                <a:ea typeface="Times New Roman" panose="02020603050405020304" pitchFamily="18" charset="0"/>
              </a:rPr>
              <a:t>sarakstu;</a:t>
            </a:r>
            <a:endParaRPr lang="lv-LV" sz="2800" dirty="0">
              <a:latin typeface="Montserrat Light" panose="00000400000000000000" pitchFamily="2" charset="-70"/>
              <a:ea typeface="Times New Roman" panose="02020603050405020304" pitchFamily="18" charset="0"/>
            </a:endParaRPr>
          </a:p>
          <a:p>
            <a:pPr marL="685800" marR="74295" lvl="1" indent="-457200">
              <a:buSzPts val="1200"/>
              <a:tabLst>
                <a:tab pos="760730" algn="l"/>
              </a:tabLst>
            </a:pPr>
            <a:r>
              <a:rPr lang="lv-LV" sz="2800" dirty="0">
                <a:latin typeface="Montserrat Light" panose="00000400000000000000" pitchFamily="2" charset="-70"/>
                <a:ea typeface="Times New Roman" panose="02020603050405020304" pitchFamily="18" charset="0"/>
              </a:rPr>
              <a:t>nodrošināt</a:t>
            </a:r>
            <a:r>
              <a:rPr lang="lv-LV" sz="2800" spc="-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nolikuma</a:t>
            </a:r>
            <a:r>
              <a:rPr lang="lv-LV" sz="2800" spc="-5" dirty="0">
                <a:latin typeface="Montserrat Light" panose="00000400000000000000" pitchFamily="2" charset="-70"/>
                <a:ea typeface="Times New Roman" panose="02020603050405020304" pitchFamily="18" charset="0"/>
              </a:rPr>
              <a:t> </a:t>
            </a:r>
            <a:r>
              <a:rPr lang="lv-LV" sz="2800" spc="-10" dirty="0">
                <a:latin typeface="Montserrat Light" panose="00000400000000000000" pitchFamily="2" charset="-70"/>
                <a:ea typeface="Times New Roman" panose="02020603050405020304" pitchFamily="18" charset="0"/>
              </a:rPr>
              <a:t>izpildi;</a:t>
            </a:r>
            <a:endParaRPr lang="lv-LV" sz="2800" dirty="0">
              <a:latin typeface="Montserrat Light" panose="00000400000000000000" pitchFamily="2" charset="-70"/>
              <a:ea typeface="Times New Roman" panose="02020603050405020304" pitchFamily="18" charset="0"/>
            </a:endParaRPr>
          </a:p>
          <a:p>
            <a:pPr marL="685800" marR="74295" lvl="1" indent="-457200">
              <a:buSzPts val="1200"/>
              <a:tabLst>
                <a:tab pos="760730" algn="l"/>
              </a:tabLst>
            </a:pPr>
            <a:r>
              <a:rPr lang="lv-LV" sz="2800" dirty="0">
                <a:latin typeface="Montserrat Light" panose="00000400000000000000" pitchFamily="2" charset="-70"/>
                <a:ea typeface="Times New Roman" panose="02020603050405020304" pitchFamily="18" charset="0"/>
              </a:rPr>
              <a:t>noteikt</a:t>
            </a:r>
            <a:r>
              <a:rPr lang="lv-LV" sz="2800" spc="-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Aģentūras darbinieku</a:t>
            </a:r>
            <a:r>
              <a:rPr lang="lv-LV" sz="2800" spc="-5"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kompetenci un</a:t>
            </a:r>
            <a:r>
              <a:rPr lang="lv-LV" sz="2800" spc="-5" dirty="0">
                <a:latin typeface="Montserrat Light" panose="00000400000000000000" pitchFamily="2" charset="-70"/>
                <a:ea typeface="Times New Roman" panose="02020603050405020304" pitchFamily="18" charset="0"/>
              </a:rPr>
              <a:t> </a:t>
            </a:r>
            <a:r>
              <a:rPr lang="lv-LV" sz="2800" spc="-10" dirty="0">
                <a:latin typeface="Montserrat Light" panose="00000400000000000000" pitchFamily="2" charset="-70"/>
                <a:ea typeface="Times New Roman" panose="02020603050405020304" pitchFamily="18" charset="0"/>
              </a:rPr>
              <a:t>atbildību;</a:t>
            </a:r>
            <a:endParaRPr lang="lv-LV" sz="2800" dirty="0">
              <a:latin typeface="Montserrat Light" panose="00000400000000000000" pitchFamily="2" charset="-70"/>
              <a:ea typeface="Times New Roman" panose="02020603050405020304" pitchFamily="18" charset="0"/>
            </a:endParaRPr>
          </a:p>
          <a:p>
            <a:pPr marL="685800" marR="74295" lvl="1" indent="-457200">
              <a:buSzPts val="1200"/>
              <a:tabLst>
                <a:tab pos="760730" algn="l"/>
              </a:tabLst>
            </a:pPr>
            <a:r>
              <a:rPr lang="lv-LV" sz="2800" dirty="0">
                <a:latin typeface="Montserrat Light" panose="00000400000000000000" pitchFamily="2" charset="-70"/>
                <a:ea typeface="Times New Roman" panose="02020603050405020304" pitchFamily="18" charset="0"/>
              </a:rPr>
              <a:t>noteikt</a:t>
            </a:r>
            <a:r>
              <a:rPr lang="lv-LV" sz="2800" spc="-10" dirty="0">
                <a:latin typeface="Montserrat Light" panose="00000400000000000000" pitchFamily="2" charset="-70"/>
                <a:ea typeface="Times New Roman" panose="02020603050405020304" pitchFamily="18" charset="0"/>
              </a:rPr>
              <a:t> </a:t>
            </a:r>
            <a:r>
              <a:rPr lang="lv-LV" sz="2800" dirty="0">
                <a:latin typeface="Montserrat Light" panose="00000400000000000000" pitchFamily="2" charset="-70"/>
                <a:ea typeface="Times New Roman" panose="02020603050405020304" pitchFamily="18" charset="0"/>
              </a:rPr>
              <a:t>Aģentūras darbinieku</a:t>
            </a:r>
            <a:r>
              <a:rPr lang="lv-LV" sz="2800" spc="-5" dirty="0">
                <a:latin typeface="Montserrat Light" panose="00000400000000000000" pitchFamily="2" charset="-70"/>
                <a:ea typeface="Times New Roman" panose="02020603050405020304" pitchFamily="18" charset="0"/>
              </a:rPr>
              <a:t> </a:t>
            </a:r>
            <a:r>
              <a:rPr lang="lv-LV" sz="2800" spc="-10" dirty="0">
                <a:latin typeface="Montserrat Light" panose="00000400000000000000" pitchFamily="2" charset="-70"/>
                <a:ea typeface="Times New Roman" panose="02020603050405020304" pitchFamily="18" charset="0"/>
              </a:rPr>
              <a:t>atalgojumu;</a:t>
            </a:r>
            <a:endParaRPr lang="lv-LV" sz="2800" spc="0" dirty="0">
              <a:effectLst/>
              <a:latin typeface="Montserrat Light" panose="00000400000000000000" pitchFamily="2" charset="-70"/>
              <a:ea typeface="Times New Roman" panose="02020603050405020304" pitchFamily="18" charset="0"/>
            </a:endParaRPr>
          </a:p>
          <a:p>
            <a:pPr marL="685800" lvl="1" indent="-457200">
              <a:buSzPts val="1200"/>
              <a:tabLst>
                <a:tab pos="716915" algn="l"/>
              </a:tabLst>
            </a:pPr>
            <a:r>
              <a:rPr lang="lv-LV" sz="2800" spc="0" dirty="0">
                <a:effectLst/>
                <a:latin typeface="Montserrat Light" panose="00000400000000000000" pitchFamily="2" charset="-70"/>
                <a:ea typeface="Times New Roman" panose="02020603050405020304" pitchFamily="18" charset="0"/>
              </a:rPr>
              <a:t>pieņemt</a:t>
            </a:r>
            <a:r>
              <a:rPr lang="lv-LV" sz="2800" spc="-5"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darbā</a:t>
            </a:r>
            <a:r>
              <a:rPr lang="lv-LV" sz="2800" spc="-15"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un</a:t>
            </a:r>
            <a:r>
              <a:rPr lang="lv-LV" sz="2800" spc="1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atbrīvot</a:t>
            </a:r>
            <a:r>
              <a:rPr lang="lv-LV" sz="2800" spc="-5"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no darba</a:t>
            </a:r>
            <a:r>
              <a:rPr lang="lv-LV" sz="2800" spc="-15"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Aģentūras</a:t>
            </a:r>
            <a:r>
              <a:rPr lang="lv-LV" sz="2800" spc="-5" dirty="0">
                <a:effectLst/>
                <a:latin typeface="Montserrat Light" panose="00000400000000000000" pitchFamily="2" charset="-70"/>
                <a:ea typeface="Times New Roman" panose="02020603050405020304" pitchFamily="18" charset="0"/>
              </a:rPr>
              <a:t> </a:t>
            </a:r>
            <a:r>
              <a:rPr lang="lv-LV" sz="2800" spc="-10" dirty="0">
                <a:effectLst/>
                <a:latin typeface="Montserrat Light" panose="00000400000000000000" pitchFamily="2" charset="-70"/>
                <a:ea typeface="Times New Roman" panose="02020603050405020304" pitchFamily="18" charset="0"/>
              </a:rPr>
              <a:t>darbiniekus;</a:t>
            </a:r>
            <a:endParaRPr lang="lv-LV" sz="2800" spc="0" dirty="0">
              <a:effectLst/>
              <a:latin typeface="Montserrat Light" panose="00000400000000000000" pitchFamily="2" charset="-70"/>
              <a:ea typeface="Times New Roman" panose="02020603050405020304" pitchFamily="18" charset="0"/>
            </a:endParaRPr>
          </a:p>
          <a:p>
            <a:pPr marL="685800" lvl="1" indent="-457200">
              <a:buSzPts val="1200"/>
              <a:tabLst>
                <a:tab pos="716915" algn="l"/>
              </a:tabLst>
            </a:pPr>
            <a:r>
              <a:rPr lang="lv-LV" sz="2800" spc="0" dirty="0">
                <a:effectLst/>
                <a:latin typeface="Montserrat Light" panose="00000400000000000000" pitchFamily="2" charset="-70"/>
                <a:ea typeface="Times New Roman" panose="02020603050405020304" pitchFamily="18" charset="0"/>
              </a:rPr>
              <a:t>atbildēt</a:t>
            </a:r>
            <a:r>
              <a:rPr lang="lv-LV" sz="2800" spc="-1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par</a:t>
            </a:r>
            <a:r>
              <a:rPr lang="lv-LV" sz="2800" spc="-1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Aģentūras</a:t>
            </a:r>
            <a:r>
              <a:rPr lang="lv-LV" sz="2800" spc="-15"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funkciju</a:t>
            </a:r>
            <a:r>
              <a:rPr lang="lv-LV" sz="2800" spc="-5" dirty="0">
                <a:effectLst/>
                <a:latin typeface="Montserrat Light" panose="00000400000000000000" pitchFamily="2" charset="-70"/>
                <a:ea typeface="Times New Roman" panose="02020603050405020304" pitchFamily="18" charset="0"/>
              </a:rPr>
              <a:t> </a:t>
            </a:r>
            <a:r>
              <a:rPr lang="lv-LV" sz="2800" spc="-10" dirty="0">
                <a:effectLst/>
                <a:latin typeface="Montserrat Light" panose="00000400000000000000" pitchFamily="2" charset="-70"/>
                <a:ea typeface="Times New Roman" panose="02020603050405020304" pitchFamily="18" charset="0"/>
              </a:rPr>
              <a:t>veikšanu;</a:t>
            </a:r>
            <a:endParaRPr lang="lv-LV" sz="2800" spc="0" dirty="0">
              <a:effectLst/>
              <a:latin typeface="Montserrat Light" panose="00000400000000000000" pitchFamily="2" charset="-70"/>
              <a:ea typeface="Times New Roman" panose="02020603050405020304" pitchFamily="18" charset="0"/>
            </a:endParaRPr>
          </a:p>
          <a:p>
            <a:pPr marL="685800" lvl="1" indent="-457200">
              <a:buSzPts val="1200"/>
              <a:tabLst>
                <a:tab pos="716915" algn="l"/>
              </a:tabLst>
            </a:pPr>
            <a:r>
              <a:rPr lang="lv-LV" sz="2800" spc="0" dirty="0">
                <a:effectLst/>
                <a:latin typeface="Montserrat Light" panose="00000400000000000000" pitchFamily="2" charset="-70"/>
                <a:ea typeface="Times New Roman" panose="02020603050405020304" pitchFamily="18" charset="0"/>
              </a:rPr>
              <a:t>atbildēt</a:t>
            </a:r>
            <a:r>
              <a:rPr lang="lv-LV" sz="2800" spc="-1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par</a:t>
            </a:r>
            <a:r>
              <a:rPr lang="lv-LV" sz="2800" spc="-5"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Aģentūras</a:t>
            </a:r>
            <a:r>
              <a:rPr lang="lv-LV" sz="2800" spc="-1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resursu</a:t>
            </a:r>
            <a:r>
              <a:rPr lang="lv-LV" sz="2800" spc="-5"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lietderīgu</a:t>
            </a:r>
            <a:r>
              <a:rPr lang="lv-LV" sz="2800" spc="-5" dirty="0">
                <a:effectLst/>
                <a:latin typeface="Montserrat Light" panose="00000400000000000000" pitchFamily="2" charset="-70"/>
                <a:ea typeface="Times New Roman" panose="02020603050405020304" pitchFamily="18" charset="0"/>
              </a:rPr>
              <a:t> </a:t>
            </a:r>
            <a:r>
              <a:rPr lang="lv-LV" sz="2800" spc="-10" dirty="0">
                <a:effectLst/>
                <a:latin typeface="Montserrat Light" panose="00000400000000000000" pitchFamily="2" charset="-70"/>
                <a:ea typeface="Times New Roman" panose="02020603050405020304" pitchFamily="18" charset="0"/>
              </a:rPr>
              <a:t>izmantošanu;</a:t>
            </a:r>
          </a:p>
          <a:p>
            <a:pPr marL="685800" lvl="1" indent="-457200">
              <a:buSzPts val="1200"/>
              <a:tabLst>
                <a:tab pos="716915" algn="l"/>
              </a:tabLst>
            </a:pPr>
            <a:r>
              <a:rPr lang="lv-LV" sz="2800" spc="0" dirty="0">
                <a:effectLst/>
                <a:latin typeface="Montserrat Light" panose="00000400000000000000" pitchFamily="2" charset="-70"/>
                <a:ea typeface="Times New Roman" panose="02020603050405020304" pitchFamily="18" charset="0"/>
              </a:rPr>
              <a:t>atbildēt</a:t>
            </a:r>
            <a:r>
              <a:rPr lang="lv-LV" sz="2800" spc="-15"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par</a:t>
            </a:r>
            <a:r>
              <a:rPr lang="lv-LV" sz="2800" spc="-10"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Aģentūras</a:t>
            </a:r>
            <a:r>
              <a:rPr lang="lv-LV" sz="2800" spc="-15" dirty="0">
                <a:effectLst/>
                <a:latin typeface="Montserrat Light" panose="00000400000000000000" pitchFamily="2" charset="-70"/>
                <a:ea typeface="Times New Roman" panose="02020603050405020304" pitchFamily="18" charset="0"/>
              </a:rPr>
              <a:t> </a:t>
            </a:r>
            <a:r>
              <a:rPr lang="lv-LV" sz="2800" spc="0" dirty="0">
                <a:effectLst/>
                <a:latin typeface="Montserrat Light" panose="00000400000000000000" pitchFamily="2" charset="-70"/>
                <a:ea typeface="Times New Roman" panose="02020603050405020304" pitchFamily="18" charset="0"/>
              </a:rPr>
              <a:t>darbības</a:t>
            </a:r>
            <a:r>
              <a:rPr lang="lv-LV" sz="2800" spc="-10" dirty="0">
                <a:effectLst/>
                <a:latin typeface="Montserrat Light" panose="00000400000000000000" pitchFamily="2" charset="-70"/>
                <a:ea typeface="Times New Roman" panose="02020603050405020304" pitchFamily="18" charset="0"/>
              </a:rPr>
              <a:t> tiesiskumu;</a:t>
            </a:r>
            <a:endParaRPr lang="lv-LV" sz="2800" spc="-10" dirty="0">
              <a:latin typeface="Montserrat Light" panose="00000400000000000000" pitchFamily="2" charset="-70"/>
              <a:ea typeface="Times New Roman" panose="02020603050405020304" pitchFamily="18" charset="0"/>
            </a:endParaRPr>
          </a:p>
          <a:p>
            <a:pPr marL="685800" lvl="1" indent="-457200">
              <a:buSzPts val="1200"/>
              <a:tabLst>
                <a:tab pos="716915" algn="l"/>
              </a:tabLst>
            </a:pPr>
            <a:r>
              <a:rPr lang="lv-LV" sz="2800" dirty="0">
                <a:effectLst/>
                <a:latin typeface="Montserrat Light" panose="00000400000000000000" pitchFamily="2" charset="-70"/>
                <a:ea typeface="Times New Roman" panose="02020603050405020304" pitchFamily="18" charset="0"/>
              </a:rPr>
              <a:t>sniegt</a:t>
            </a:r>
            <a:r>
              <a:rPr lang="lv-LV" sz="2800" spc="-40" dirty="0">
                <a:effectLst/>
                <a:latin typeface="Montserrat Light" panose="00000400000000000000" pitchFamily="2" charset="-70"/>
                <a:ea typeface="Times New Roman" panose="02020603050405020304" pitchFamily="18" charset="0"/>
              </a:rPr>
              <a:t> </a:t>
            </a:r>
            <a:r>
              <a:rPr lang="lv-LV" sz="2800" dirty="0">
                <a:effectLst/>
                <a:latin typeface="Montserrat Light" panose="00000400000000000000" pitchFamily="2" charset="-70"/>
                <a:ea typeface="Times New Roman" panose="02020603050405020304" pitchFamily="18" charset="0"/>
              </a:rPr>
              <a:t>pašvaldībai</a:t>
            </a:r>
            <a:r>
              <a:rPr lang="lv-LV" sz="2800" spc="-40" dirty="0">
                <a:effectLst/>
                <a:latin typeface="Montserrat Light" panose="00000400000000000000" pitchFamily="2" charset="-70"/>
                <a:ea typeface="Times New Roman" panose="02020603050405020304" pitchFamily="18" charset="0"/>
              </a:rPr>
              <a:t> </a:t>
            </a:r>
            <a:r>
              <a:rPr lang="lv-LV" sz="2800" dirty="0">
                <a:effectLst/>
                <a:latin typeface="Montserrat Light" panose="00000400000000000000" pitchFamily="2" charset="-70"/>
                <a:ea typeface="Times New Roman" panose="02020603050405020304" pitchFamily="18" charset="0"/>
              </a:rPr>
              <a:t>un</a:t>
            </a:r>
            <a:r>
              <a:rPr lang="lv-LV" sz="2800" spc="-45" dirty="0">
                <a:effectLst/>
                <a:latin typeface="Montserrat Light" panose="00000400000000000000" pitchFamily="2" charset="-70"/>
                <a:ea typeface="Times New Roman" panose="02020603050405020304" pitchFamily="18" charset="0"/>
              </a:rPr>
              <a:t> </a:t>
            </a:r>
            <a:r>
              <a:rPr lang="lv-LV" sz="2800" dirty="0">
                <a:effectLst/>
                <a:latin typeface="Montserrat Light" panose="00000400000000000000" pitchFamily="2" charset="-70"/>
                <a:ea typeface="Times New Roman" panose="02020603050405020304" pitchFamily="18" charset="0"/>
              </a:rPr>
              <a:t>izpilddirektoram</a:t>
            </a:r>
            <a:r>
              <a:rPr lang="lv-LV" sz="2800" spc="-40" dirty="0">
                <a:effectLst/>
                <a:latin typeface="Montserrat Light" panose="00000400000000000000" pitchFamily="2" charset="-70"/>
                <a:ea typeface="Times New Roman" panose="02020603050405020304" pitchFamily="18" charset="0"/>
              </a:rPr>
              <a:t> </a:t>
            </a:r>
            <a:r>
              <a:rPr lang="lv-LV" sz="2800" dirty="0">
                <a:effectLst/>
                <a:latin typeface="Montserrat Light" panose="00000400000000000000" pitchFamily="2" charset="-70"/>
                <a:ea typeface="Times New Roman" panose="02020603050405020304" pitchFamily="18" charset="0"/>
              </a:rPr>
              <a:t>nepieciešamo</a:t>
            </a:r>
            <a:r>
              <a:rPr lang="lv-LV" sz="2800" spc="-40" dirty="0">
                <a:effectLst/>
                <a:latin typeface="Montserrat Light" panose="00000400000000000000" pitchFamily="2" charset="-70"/>
                <a:ea typeface="Times New Roman" panose="02020603050405020304" pitchFamily="18" charset="0"/>
              </a:rPr>
              <a:t> </a:t>
            </a:r>
            <a:r>
              <a:rPr lang="lv-LV" sz="2800" dirty="0">
                <a:effectLst/>
                <a:latin typeface="Montserrat Light" panose="00000400000000000000" pitchFamily="2" charset="-70"/>
                <a:ea typeface="Times New Roman" panose="02020603050405020304" pitchFamily="18" charset="0"/>
              </a:rPr>
              <a:t>informāciju</a:t>
            </a:r>
            <a:r>
              <a:rPr lang="lv-LV" sz="2800" spc="-45" dirty="0">
                <a:effectLst/>
                <a:latin typeface="Montserrat Light" panose="00000400000000000000" pitchFamily="2" charset="-70"/>
                <a:ea typeface="Times New Roman" panose="02020603050405020304" pitchFamily="18" charset="0"/>
              </a:rPr>
              <a:t> </a:t>
            </a:r>
            <a:r>
              <a:rPr lang="lv-LV" sz="2800" dirty="0">
                <a:effectLst/>
                <a:latin typeface="Montserrat Light" panose="00000400000000000000" pitchFamily="2" charset="-70"/>
                <a:ea typeface="Times New Roman" panose="02020603050405020304" pitchFamily="18" charset="0"/>
              </a:rPr>
              <a:t>un</a:t>
            </a:r>
            <a:r>
              <a:rPr lang="lv-LV" sz="2800" spc="-55" dirty="0">
                <a:effectLst/>
                <a:latin typeface="Montserrat Light" panose="00000400000000000000" pitchFamily="2" charset="-70"/>
                <a:ea typeface="Times New Roman" panose="02020603050405020304" pitchFamily="18" charset="0"/>
              </a:rPr>
              <a:t> </a:t>
            </a:r>
            <a:r>
              <a:rPr lang="lv-LV" sz="2800" dirty="0">
                <a:effectLst/>
                <a:latin typeface="Montserrat Light" panose="00000400000000000000" pitchFamily="2" charset="-70"/>
                <a:ea typeface="Times New Roman" panose="02020603050405020304" pitchFamily="18" charset="0"/>
              </a:rPr>
              <a:t>priekšlikumus Aģentūras darbības jautājumos</a:t>
            </a:r>
            <a:r>
              <a:rPr lang="lv-LV" sz="2800" dirty="0">
                <a:latin typeface="Montserrat Light" panose="00000400000000000000" pitchFamily="2" charset="-70"/>
              </a:rPr>
              <a:t>.</a:t>
            </a:r>
          </a:p>
          <a:p>
            <a:pPr marL="228600" lvl="1" indent="0">
              <a:buSzPts val="1200"/>
              <a:buNone/>
              <a:tabLst>
                <a:tab pos="716915" algn="l"/>
              </a:tabLst>
            </a:pPr>
            <a:endParaRPr lang="lv-LV" sz="2400" dirty="0">
              <a:latin typeface="Montserrat" panose="00000500000000000000" pitchFamily="2" charset="-70"/>
            </a:endParaRPr>
          </a:p>
          <a:p>
            <a:pPr marL="0" indent="0">
              <a:buNone/>
            </a:pPr>
            <a:endParaRPr lang="lv-LV" sz="2800" dirty="0">
              <a:latin typeface="Montserrat Light" panose="00000400000000000000" pitchFamily="2" charset="-70"/>
            </a:endParaRPr>
          </a:p>
          <a:p>
            <a:endParaRPr lang="lv-LV" sz="3600" dirty="0">
              <a:latin typeface="Montserrat Light" panose="00000400000000000000" pitchFamily="2" charset="-70"/>
            </a:endParaRPr>
          </a:p>
          <a:p>
            <a:pPr marL="0" indent="0" algn="ctr">
              <a:buNone/>
            </a:pPr>
            <a:r>
              <a:rPr lang="lv-LV" sz="3600" b="1" dirty="0">
                <a:latin typeface="Montserrat Light" panose="00000400000000000000" pitchFamily="2" charset="-70"/>
              </a:rPr>
              <a:t>   </a:t>
            </a:r>
            <a:br>
              <a:rPr lang="lv-LV" sz="3600" b="1" dirty="0">
                <a:latin typeface="Montserrat Light" panose="00000400000000000000" pitchFamily="2" charset="-70"/>
              </a:rPr>
            </a:br>
            <a:endParaRPr lang="lv-LV" sz="3600" b="1" dirty="0">
              <a:latin typeface="Montserrat Light" panose="00000400000000000000" pitchFamily="2" charset="-70"/>
            </a:endParaRPr>
          </a:p>
          <a:p>
            <a:endParaRPr lang="lv-LV" sz="3600" dirty="0">
              <a:latin typeface="Montserrat Light" panose="00000400000000000000" pitchFamily="2" charset="-70"/>
            </a:endParaRPr>
          </a:p>
          <a:p>
            <a:endParaRPr lang="lv-LV" sz="3600" dirty="0">
              <a:latin typeface="Montserrat Light" panose="00000400000000000000" pitchFamily="2" charset="-70"/>
            </a:endParaRPr>
          </a:p>
        </p:txBody>
      </p:sp>
    </p:spTree>
    <p:extLst>
      <p:ext uri="{BB962C8B-B14F-4D97-AF65-F5344CB8AC3E}">
        <p14:creationId xmlns:p14="http://schemas.microsoft.com/office/powerpoint/2010/main" val="3175131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6" name="TextBox 2">
            <a:extLst>
              <a:ext uri="{FF2B5EF4-FFF2-40B4-BE49-F238E27FC236}">
                <a16:creationId xmlns:a16="http://schemas.microsoft.com/office/drawing/2014/main" id="{4F177E85-A46D-305B-C2D3-32C54BFE794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65000"/>
                    <a:lumOff val="35000"/>
                  </a:schemeClr>
                </a:solidFill>
                <a:latin typeface="Montserrat" pitchFamily="2" charset="77"/>
              </a:rPr>
              <a:t>ĀDAŽU NOVADA PAŠVALDĪBA   I  VĀRDS UZVĀRDS   I   01.01.2023.</a:t>
            </a:r>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61021" y="-201693"/>
            <a:ext cx="12077700" cy="1988345"/>
          </a:xfrm>
        </p:spPr>
        <p:txBody>
          <a:bodyPr>
            <a:normAutofit/>
          </a:bodyPr>
          <a:lstStyle/>
          <a:p>
            <a:pPr algn="ctr" eaLnBrk="1" fontAlgn="auto" hangingPunct="1">
              <a:spcBef>
                <a:spcPts val="0"/>
              </a:spcBef>
              <a:spcAft>
                <a:spcPts val="0"/>
              </a:spcAft>
              <a:defRPr/>
            </a:pPr>
            <a:br>
              <a:rPr lang="lv-LV" sz="3200" b="1" dirty="0">
                <a:solidFill>
                  <a:schemeClr val="tx1">
                    <a:lumMod val="65000"/>
                    <a:lumOff val="35000"/>
                  </a:schemeClr>
                </a:solidFill>
                <a:latin typeface="Montserrat" pitchFamily="2" charset="77"/>
              </a:rPr>
            </a:br>
            <a:br>
              <a:rPr lang="lv-LV" sz="3200" b="1" dirty="0">
                <a:solidFill>
                  <a:schemeClr val="tx1">
                    <a:lumMod val="65000"/>
                    <a:lumOff val="35000"/>
                  </a:schemeClr>
                </a:solidFill>
                <a:latin typeface="Montserrat" pitchFamily="2" charset="77"/>
              </a:rPr>
            </a:br>
            <a:r>
              <a:rPr lang="lv-LV" sz="3200" b="1" dirty="0">
                <a:solidFill>
                  <a:schemeClr val="tx1">
                    <a:lumMod val="65000"/>
                    <a:lumOff val="35000"/>
                  </a:schemeClr>
                </a:solidFill>
                <a:latin typeface="Montserrat" pitchFamily="2" charset="77"/>
              </a:rPr>
              <a:t>CKS direktora amata galvenie amata pienākumi</a:t>
            </a:r>
            <a:br>
              <a:rPr lang="en-US" sz="3200" b="1" dirty="0">
                <a:solidFill>
                  <a:schemeClr val="tx1">
                    <a:lumMod val="65000"/>
                    <a:lumOff val="35000"/>
                  </a:schemeClr>
                </a:solidFill>
                <a:latin typeface="Montserrat" pitchFamily="2" charset="77"/>
              </a:rPr>
            </a:br>
            <a:endParaRPr lang="en-US" sz="3200" b="1" dirty="0">
              <a:solidFill>
                <a:schemeClr val="tx1">
                  <a:lumMod val="65000"/>
                  <a:lumOff val="35000"/>
                </a:schemeClr>
              </a:solidFill>
              <a:latin typeface="Montserrat" pitchFamily="2" charset="77"/>
            </a:endParaRPr>
          </a:p>
        </p:txBody>
      </p:sp>
      <p:sp>
        <p:nvSpPr>
          <p:cNvPr id="7" name="Satura vietturis 6">
            <a:extLst>
              <a:ext uri="{FF2B5EF4-FFF2-40B4-BE49-F238E27FC236}">
                <a16:creationId xmlns:a16="http://schemas.microsoft.com/office/drawing/2014/main" id="{72E13CC2-A388-E704-E91F-21A18B01D97C}"/>
              </a:ext>
            </a:extLst>
          </p:cNvPr>
          <p:cNvSpPr>
            <a:spLocks noGrp="1"/>
          </p:cNvSpPr>
          <p:nvPr>
            <p:ph idx="1"/>
          </p:nvPr>
        </p:nvSpPr>
        <p:spPr>
          <a:xfrm>
            <a:off x="4408570" y="1666872"/>
            <a:ext cx="13346029" cy="8134680"/>
          </a:xfrm>
        </p:spPr>
        <p:txBody>
          <a:bodyPr>
            <a:noAutofit/>
          </a:bodyPr>
          <a:lstStyle/>
          <a:p>
            <a:pPr marL="685800" lvl="1" indent="-457200" algn="just">
              <a:buSzPts val="1200"/>
              <a:tabLst>
                <a:tab pos="716915" algn="l"/>
              </a:tabLst>
            </a:pPr>
            <a:endParaRPr lang="lv-LV" sz="2800" dirty="0">
              <a:latin typeface="Montserrat" panose="00000500000000000000" pitchFamily="2" charset="-70"/>
            </a:endParaRPr>
          </a:p>
          <a:p>
            <a:pPr marL="685800" lvl="1" indent="-457200" algn="just">
              <a:buSzPts val="1200"/>
              <a:tabLst>
                <a:tab pos="716915" algn="l"/>
              </a:tabLst>
            </a:pPr>
            <a:r>
              <a:rPr lang="lv-LV" sz="2800" dirty="0">
                <a:latin typeface="Montserrat Light" panose="00000400000000000000" pitchFamily="2" charset="-70"/>
              </a:rPr>
              <a:t>domes lēmumos noteiktā kārtībā un ietvaros rīkoties ar Aģentūras mantu un finanšu resursiem, slēgt saimnieciskus darījumus ar juridiskajām un fiziskajām personām;</a:t>
            </a:r>
          </a:p>
          <a:p>
            <a:pPr marL="685800" lvl="1" indent="-457200" algn="just">
              <a:buSzPts val="1200"/>
              <a:tabLst>
                <a:tab pos="716915" algn="l"/>
              </a:tabLst>
            </a:pPr>
            <a:r>
              <a:rPr lang="lv-LV" sz="2800" dirty="0">
                <a:latin typeface="Montserrat Light" panose="00000400000000000000" pitchFamily="2" charset="-70"/>
              </a:rPr>
              <a:t>kontrolēt un nodrošināt Aģentūras īpašumā, valdījumā, apsaimniekošanā un citā lietojumā esošo objektu saglabāšanu un ekspluatācijas atbilstību valstī spēkā esošo normatīvo aktu prasībām;</a:t>
            </a:r>
          </a:p>
          <a:p>
            <a:pPr marL="685800" lvl="1" indent="-457200" algn="just">
              <a:buSzPts val="1200"/>
              <a:tabLst>
                <a:tab pos="716915" algn="l"/>
              </a:tabLst>
            </a:pPr>
            <a:r>
              <a:rPr lang="lv-LV" sz="2800" dirty="0">
                <a:latin typeface="Montserrat Light" panose="00000400000000000000" pitchFamily="2" charset="-70"/>
              </a:rPr>
              <a:t>sagatavot rīkojumus un iekšējos normatīvos aktus par Aģentūras pamatdarbības jautājumiem;</a:t>
            </a:r>
          </a:p>
          <a:p>
            <a:pPr marL="685800" lvl="1" indent="-457200" algn="just">
              <a:buSzPts val="1200"/>
              <a:tabLst>
                <a:tab pos="716915" algn="l"/>
              </a:tabLst>
            </a:pPr>
            <a:r>
              <a:rPr lang="lv-LV" sz="2800" dirty="0">
                <a:latin typeface="Montserrat Light" panose="00000400000000000000" pitchFamily="2" charset="-70"/>
              </a:rPr>
              <a:t>pārstāvēt Ādažu novada pašvaldību savas kompetences ietvaros attiecībās ar citām juridiskām vai fiziskām personām;</a:t>
            </a:r>
          </a:p>
          <a:p>
            <a:pPr marL="685800" lvl="1" indent="-457200" algn="just">
              <a:buSzPts val="1200"/>
              <a:tabLst>
                <a:tab pos="716915" algn="l"/>
              </a:tabLst>
            </a:pPr>
            <a:r>
              <a:rPr lang="lv-LV" sz="2800" dirty="0">
                <a:latin typeface="Montserrat Light" panose="00000400000000000000" pitchFamily="2" charset="-70"/>
              </a:rPr>
              <a:t>pieņemt lēmumus un būt atbildīgam par Eiropas struktūrfondu projektu ieviešanu un realizāciju;</a:t>
            </a:r>
          </a:p>
          <a:p>
            <a:pPr marL="685800" lvl="1" indent="-457200" algn="just">
              <a:buSzPts val="1200"/>
              <a:tabLst>
                <a:tab pos="716915" algn="l"/>
              </a:tabLst>
            </a:pPr>
            <a:r>
              <a:rPr lang="lv-LV" sz="2800" dirty="0">
                <a:latin typeface="Montserrat Light" panose="00000400000000000000" pitchFamily="2" charset="-70"/>
              </a:rPr>
              <a:t>veikt citas darbības Aģentūras funkciju īstenošanai</a:t>
            </a:r>
          </a:p>
          <a:p>
            <a:pPr marL="0" indent="0" algn="just">
              <a:buNone/>
            </a:pPr>
            <a:endParaRPr lang="lv-LV" sz="3600" dirty="0">
              <a:effectLst/>
              <a:latin typeface="Montserrat Light" panose="00000400000000000000" pitchFamily="2" charset="-7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913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6" name="TextBox 2">
            <a:extLst>
              <a:ext uri="{FF2B5EF4-FFF2-40B4-BE49-F238E27FC236}">
                <a16:creationId xmlns:a16="http://schemas.microsoft.com/office/drawing/2014/main" id="{4F177E85-A46D-305B-C2D3-32C54BFE794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65000"/>
                    <a:lumOff val="35000"/>
                  </a:schemeClr>
                </a:solidFill>
                <a:latin typeface="Montserrat" pitchFamily="2" charset="77"/>
              </a:rPr>
              <a:t>ĀDAŽU NOVADA PAŠVALDĪBA   I  VĀRDS UZVĀRDS   I   01.01.2023.</a:t>
            </a:r>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61021" y="-201693"/>
            <a:ext cx="12077700" cy="1988345"/>
          </a:xfrm>
        </p:spPr>
        <p:txBody>
          <a:bodyPr>
            <a:normAutofit/>
          </a:bodyPr>
          <a:lstStyle/>
          <a:p>
            <a:pPr algn="ctr" eaLnBrk="1" fontAlgn="auto" hangingPunct="1">
              <a:spcBef>
                <a:spcPts val="0"/>
              </a:spcBef>
              <a:spcAft>
                <a:spcPts val="0"/>
              </a:spcAft>
              <a:defRPr/>
            </a:pPr>
            <a:br>
              <a:rPr lang="lv-LV" sz="3200" b="1" dirty="0">
                <a:solidFill>
                  <a:schemeClr val="tx1">
                    <a:lumMod val="65000"/>
                    <a:lumOff val="35000"/>
                  </a:schemeClr>
                </a:solidFill>
                <a:latin typeface="Montserrat" pitchFamily="2" charset="77"/>
              </a:rPr>
            </a:br>
            <a:br>
              <a:rPr lang="lv-LV" sz="3200" b="1" dirty="0">
                <a:solidFill>
                  <a:schemeClr val="tx1">
                    <a:lumMod val="65000"/>
                    <a:lumOff val="35000"/>
                  </a:schemeClr>
                </a:solidFill>
                <a:latin typeface="Montserrat" pitchFamily="2" charset="77"/>
              </a:rPr>
            </a:br>
            <a:r>
              <a:rPr lang="lv-LV" sz="3200" b="1" dirty="0">
                <a:solidFill>
                  <a:schemeClr val="tx1">
                    <a:lumMod val="65000"/>
                    <a:lumOff val="35000"/>
                  </a:schemeClr>
                </a:solidFill>
                <a:latin typeface="Montserrat" pitchFamily="2" charset="77"/>
              </a:rPr>
              <a:t>CKS direktora amatam izvirzītās minimālās prasības</a:t>
            </a:r>
            <a:br>
              <a:rPr lang="en-US" sz="3200" b="1" dirty="0">
                <a:solidFill>
                  <a:schemeClr val="tx1">
                    <a:lumMod val="65000"/>
                    <a:lumOff val="35000"/>
                  </a:schemeClr>
                </a:solidFill>
                <a:latin typeface="Montserrat" pitchFamily="2" charset="77"/>
              </a:rPr>
            </a:br>
            <a:endParaRPr lang="en-US" sz="3200" b="1" dirty="0">
              <a:solidFill>
                <a:schemeClr val="tx1">
                  <a:lumMod val="65000"/>
                  <a:lumOff val="35000"/>
                </a:schemeClr>
              </a:solidFill>
              <a:latin typeface="Montserrat" pitchFamily="2" charset="77"/>
            </a:endParaRPr>
          </a:p>
        </p:txBody>
      </p:sp>
      <p:sp>
        <p:nvSpPr>
          <p:cNvPr id="7" name="Satura vietturis 6">
            <a:extLst>
              <a:ext uri="{FF2B5EF4-FFF2-40B4-BE49-F238E27FC236}">
                <a16:creationId xmlns:a16="http://schemas.microsoft.com/office/drawing/2014/main" id="{72E13CC2-A388-E704-E91F-21A18B01D97C}"/>
              </a:ext>
            </a:extLst>
          </p:cNvPr>
          <p:cNvSpPr>
            <a:spLocks noGrp="1"/>
          </p:cNvSpPr>
          <p:nvPr>
            <p:ph idx="1"/>
          </p:nvPr>
        </p:nvSpPr>
        <p:spPr>
          <a:xfrm>
            <a:off x="4408570" y="1666872"/>
            <a:ext cx="13346029" cy="8134680"/>
          </a:xfrm>
        </p:spPr>
        <p:txBody>
          <a:bodyPr>
            <a:noAutofit/>
          </a:bodyPr>
          <a:lstStyle/>
          <a:p>
            <a:pPr marL="685800" marR="0" lvl="1" indent="-457200" algn="just" defTabSz="1371600" rtl="0" eaLnBrk="1" fontAlgn="auto" latinLnBrk="0" hangingPunct="1">
              <a:lnSpc>
                <a:spcPct val="90000"/>
              </a:lnSpc>
              <a:spcBef>
                <a:spcPts val="750"/>
              </a:spcBef>
              <a:spcAft>
                <a:spcPts val="0"/>
              </a:spcAft>
              <a:buClrTx/>
              <a:buSzPts val="1200"/>
              <a:buFont typeface="Arial" panose="020B0604020202020204" pitchFamily="34" charset="0"/>
              <a:buChar char="•"/>
              <a:tabLst>
                <a:tab pos="716915" algn="l"/>
              </a:tabLst>
              <a:defRPr/>
            </a:pPr>
            <a:r>
              <a:rPr lang="lv-LV" sz="2800" dirty="0">
                <a:latin typeface="Montserrat Light" panose="00000400000000000000" pitchFamily="2" charset="-70"/>
              </a:rPr>
              <a:t>augstākā izglītība (akadēmiskā augstākā vai otrā līmeņa profesionālā </a:t>
            </a:r>
            <a:r>
              <a:rPr lang="lv-LV" sz="2800" u="sng" dirty="0">
                <a:latin typeface="Montserrat Light" panose="00000400000000000000" pitchFamily="2" charset="-70"/>
              </a:rPr>
              <a:t>augstākā izglītība vadības, ekonomikas, </a:t>
            </a:r>
            <a:r>
              <a:rPr kumimoji="0" lang="lv-LV" sz="2800" b="0" i="0" u="sng" strike="noStrike" kern="1200" cap="none" spc="0" normalizeH="0" baseline="0" noProof="0" dirty="0">
                <a:ln>
                  <a:noFill/>
                </a:ln>
                <a:effectLst/>
                <a:uLnTx/>
                <a:uFillTx/>
                <a:latin typeface="Montserrat Light" panose="00000400000000000000" pitchFamily="2" charset="-70"/>
                <a:ea typeface="+mn-ea"/>
                <a:cs typeface="+mn-cs"/>
              </a:rPr>
              <a:t>inženierzinātņu</a:t>
            </a:r>
            <a:r>
              <a:rPr kumimoji="0" lang="lv-LV" sz="2800" b="0" i="0" u="none" strike="noStrike" kern="1200" cap="none" spc="0" normalizeH="0" baseline="0" noProof="0" dirty="0">
                <a:ln>
                  <a:noFill/>
                </a:ln>
                <a:effectLst/>
                <a:uLnTx/>
                <a:uFillTx/>
                <a:latin typeface="Montserrat Light" panose="00000400000000000000" pitchFamily="2" charset="-70"/>
                <a:ea typeface="+mn-ea"/>
                <a:cs typeface="+mn-cs"/>
              </a:rPr>
              <a:t>,</a:t>
            </a:r>
            <a:r>
              <a:rPr kumimoji="0" lang="lv-LV" sz="2800" b="0" i="0" u="none" strike="noStrike" kern="1200" cap="none" spc="0" normalizeH="0" baseline="0" noProof="0" dirty="0">
                <a:ln>
                  <a:noFill/>
                </a:ln>
                <a:solidFill>
                  <a:srgbClr val="FF0000"/>
                </a:solidFill>
                <a:effectLst/>
                <a:uLnTx/>
                <a:uFillTx/>
                <a:latin typeface="Montserrat Light" panose="00000400000000000000" pitchFamily="2" charset="-70"/>
                <a:ea typeface="+mn-ea"/>
                <a:cs typeface="+mn-cs"/>
              </a:rPr>
              <a:t> </a:t>
            </a:r>
            <a:r>
              <a:rPr lang="lv-LV" sz="2800" u="sng" dirty="0">
                <a:latin typeface="Montserrat Light" panose="00000400000000000000" pitchFamily="2" charset="-70"/>
              </a:rPr>
              <a:t>tiesību zinātnes vai finanšu jomā),</a:t>
            </a:r>
            <a:r>
              <a:rPr lang="lv-LV" sz="2800" dirty="0">
                <a:latin typeface="Montserrat Light" panose="00000400000000000000" pitchFamily="2" charset="-70"/>
              </a:rPr>
              <a:t> kas nodrošina nepieciešamo zināšanu un kompetenču kopumu, lai profesionāli pildītu Aģentūras direktora amata pienākumus un uzdevumus;</a:t>
            </a:r>
            <a:r>
              <a:rPr kumimoji="0" lang="lv-LV" sz="2800" b="0" i="0" u="none" strike="noStrike" kern="1200" cap="none" spc="0" normalizeH="0" baseline="0" noProof="0" dirty="0">
                <a:ln>
                  <a:noFill/>
                </a:ln>
                <a:solidFill>
                  <a:prstClr val="black"/>
                </a:solidFill>
                <a:effectLst/>
                <a:uLnTx/>
                <a:uFillTx/>
                <a:latin typeface="Montserrat Light" panose="00000400000000000000" pitchFamily="2" charset="-70"/>
                <a:ea typeface="+mn-ea"/>
                <a:cs typeface="+mn-cs"/>
              </a:rPr>
              <a:t> </a:t>
            </a:r>
          </a:p>
          <a:p>
            <a:pPr marL="685800" marR="0" lvl="1" indent="-457200" algn="just" defTabSz="1371600" rtl="0" eaLnBrk="1" fontAlgn="auto" latinLnBrk="0" hangingPunct="1">
              <a:lnSpc>
                <a:spcPct val="90000"/>
              </a:lnSpc>
              <a:spcBef>
                <a:spcPts val="750"/>
              </a:spcBef>
              <a:spcAft>
                <a:spcPts val="0"/>
              </a:spcAft>
              <a:buClrTx/>
              <a:buSzPts val="1200"/>
              <a:buFont typeface="Arial" panose="020B0604020202020204" pitchFamily="34" charset="0"/>
              <a:buChar char="•"/>
              <a:tabLst>
                <a:tab pos="716915" algn="l"/>
              </a:tabLst>
              <a:defRPr/>
            </a:pPr>
            <a:r>
              <a:rPr lang="lv-LV" sz="2800" dirty="0">
                <a:latin typeface="Montserrat Light" panose="00000400000000000000" pitchFamily="2" charset="-70"/>
              </a:rPr>
              <a:t>vismaz 2 (divu) gadu pieredze (kas iegūta pēdējos 10 gados) valsts vai pašvaldības iestādes vadītāja vai vietnieka amatā, vai mazā vai vidējā uzņēmumā valdes locekļa vai līdzvērtīgā vadošā amatā (uzņēmuma vadītājs vai struktūrvienības vadītājs), kurā iegūtas kompetences un zināšanas, kuras nepieciešamas, lai profesionāli pildītu Aģentūras direktora </a:t>
            </a:r>
            <a:r>
              <a:rPr kumimoji="0" lang="lv-LV" sz="2800" b="0" i="0" u="none" strike="noStrike" kern="1200" cap="none" spc="0" normalizeH="0" baseline="0" noProof="0" dirty="0">
                <a:ln>
                  <a:noFill/>
                </a:ln>
                <a:solidFill>
                  <a:prstClr val="black"/>
                </a:solidFill>
                <a:effectLst/>
                <a:uLnTx/>
                <a:uFillTx/>
                <a:latin typeface="Montserrat Light" panose="00000400000000000000" pitchFamily="2" charset="-70"/>
                <a:ea typeface="+mn-ea"/>
                <a:cs typeface="+mn-cs"/>
              </a:rPr>
              <a:t>amata pienākumus</a:t>
            </a:r>
            <a:r>
              <a:rPr lang="lv-LV" sz="2800" dirty="0">
                <a:latin typeface="Montserrat Light" panose="00000400000000000000" pitchFamily="2" charset="-70"/>
              </a:rPr>
              <a:t> un uzdevumus;</a:t>
            </a:r>
          </a:p>
          <a:p>
            <a:pPr marL="685800" marR="0" lvl="1" indent="-457200" algn="just" defTabSz="1371600" rtl="0" eaLnBrk="1" fontAlgn="auto" latinLnBrk="0" hangingPunct="1">
              <a:lnSpc>
                <a:spcPct val="90000"/>
              </a:lnSpc>
              <a:spcBef>
                <a:spcPts val="750"/>
              </a:spcBef>
              <a:spcAft>
                <a:spcPts val="0"/>
              </a:spcAft>
              <a:buClrTx/>
              <a:buSzPts val="1200"/>
              <a:buFont typeface="Arial" panose="020B0604020202020204" pitchFamily="34" charset="0"/>
              <a:buChar char="•"/>
              <a:tabLst>
                <a:tab pos="716915" algn="l"/>
              </a:tabLst>
              <a:defRPr/>
            </a:pPr>
            <a:r>
              <a:rPr lang="lv-LV" sz="2800">
                <a:latin typeface="Montserrat Light" panose="00000400000000000000" pitchFamily="2" charset="-70"/>
              </a:rPr>
              <a:t>padoto </a:t>
            </a:r>
            <a:r>
              <a:rPr lang="lv-LV" sz="2800" dirty="0">
                <a:latin typeface="Montserrat Light" panose="00000400000000000000" pitchFamily="2" charset="-70"/>
              </a:rPr>
              <a:t>darbinieku skaits ne mazāk kā 50</a:t>
            </a:r>
          </a:p>
          <a:p>
            <a:pPr marL="685800" lvl="1" indent="-457200" algn="just">
              <a:buSzPts val="1200"/>
              <a:tabLst>
                <a:tab pos="716915" algn="l"/>
              </a:tabLst>
            </a:pPr>
            <a:r>
              <a:rPr lang="lv-LV" sz="2800" dirty="0">
                <a:latin typeface="Montserrat Light" panose="00000400000000000000" pitchFamily="2" charset="-70"/>
              </a:rPr>
              <a:t>nevainojama reputācija;</a:t>
            </a:r>
          </a:p>
          <a:p>
            <a:pPr marL="685800" lvl="1" indent="-457200" algn="just">
              <a:buSzPts val="1200"/>
              <a:tabLst>
                <a:tab pos="716915" algn="l"/>
              </a:tabLst>
            </a:pPr>
            <a:r>
              <a:rPr lang="lv-LV" sz="2800" dirty="0">
                <a:latin typeface="Montserrat Light" panose="00000400000000000000" pitchFamily="2" charset="-70"/>
              </a:rPr>
              <a:t>valsts valodas prasmes augstākajā līmenī atbilstoši Valsts valodas likuma prasībām un Eiropas Savienības vismaz vienas oficiālās valodas prasmes profesionālajai darbībai nepieciešamajā apjomā.</a:t>
            </a:r>
          </a:p>
          <a:p>
            <a:pPr marL="0" indent="0" algn="just">
              <a:buNone/>
            </a:pPr>
            <a:endParaRPr lang="lv-LV" sz="3600" dirty="0">
              <a:effectLst/>
              <a:latin typeface="Montserrat Light" panose="00000400000000000000" pitchFamily="2" charset="-7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55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6" name="TextBox 2">
            <a:extLst>
              <a:ext uri="{FF2B5EF4-FFF2-40B4-BE49-F238E27FC236}">
                <a16:creationId xmlns:a16="http://schemas.microsoft.com/office/drawing/2014/main" id="{4F177E85-A46D-305B-C2D3-32C54BFE794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65000"/>
                    <a:lumOff val="35000"/>
                  </a:schemeClr>
                </a:solidFill>
                <a:latin typeface="Montserrat" pitchFamily="2" charset="77"/>
              </a:rPr>
              <a:t>ĀDAŽU NOVADA PAŠVALDĪBA   I  VĀRDS UZVĀRDS   I   01.01.2023.</a:t>
            </a:r>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61021" y="-201693"/>
            <a:ext cx="12077700" cy="1988345"/>
          </a:xfrm>
        </p:spPr>
        <p:txBody>
          <a:bodyPr>
            <a:normAutofit/>
          </a:bodyPr>
          <a:lstStyle/>
          <a:p>
            <a:pPr algn="ctr" eaLnBrk="1" fontAlgn="auto" hangingPunct="1">
              <a:spcBef>
                <a:spcPts val="0"/>
              </a:spcBef>
              <a:spcAft>
                <a:spcPts val="0"/>
              </a:spcAft>
              <a:defRPr/>
            </a:pPr>
            <a:br>
              <a:rPr lang="lv-LV" sz="3200" b="1" dirty="0">
                <a:solidFill>
                  <a:schemeClr val="tx1">
                    <a:lumMod val="65000"/>
                    <a:lumOff val="35000"/>
                  </a:schemeClr>
                </a:solidFill>
                <a:latin typeface="Montserrat" pitchFamily="2" charset="77"/>
              </a:rPr>
            </a:br>
            <a:br>
              <a:rPr lang="lv-LV" sz="3200" b="1" dirty="0">
                <a:solidFill>
                  <a:schemeClr val="tx1">
                    <a:lumMod val="65000"/>
                    <a:lumOff val="35000"/>
                  </a:schemeClr>
                </a:solidFill>
                <a:latin typeface="Montserrat" pitchFamily="2" charset="77"/>
              </a:rPr>
            </a:br>
            <a:r>
              <a:rPr lang="lv-LV" sz="3200" b="1" dirty="0">
                <a:solidFill>
                  <a:schemeClr val="tx1">
                    <a:lumMod val="65000"/>
                    <a:lumOff val="35000"/>
                  </a:schemeClr>
                </a:solidFill>
                <a:latin typeface="Montserrat" pitchFamily="2" charset="77"/>
              </a:rPr>
              <a:t>CKS direktora amatam nepieciešamas :</a:t>
            </a:r>
            <a:br>
              <a:rPr lang="en-US" sz="3200" b="1" dirty="0">
                <a:solidFill>
                  <a:schemeClr val="tx1">
                    <a:lumMod val="65000"/>
                    <a:lumOff val="35000"/>
                  </a:schemeClr>
                </a:solidFill>
                <a:latin typeface="Montserrat" pitchFamily="2" charset="77"/>
              </a:rPr>
            </a:br>
            <a:endParaRPr lang="en-US" sz="3200" b="1" dirty="0">
              <a:solidFill>
                <a:schemeClr val="tx1">
                  <a:lumMod val="65000"/>
                  <a:lumOff val="35000"/>
                </a:schemeClr>
              </a:solidFill>
              <a:latin typeface="Montserrat" pitchFamily="2" charset="77"/>
            </a:endParaRPr>
          </a:p>
        </p:txBody>
      </p:sp>
      <p:sp>
        <p:nvSpPr>
          <p:cNvPr id="7" name="Satura vietturis 6">
            <a:extLst>
              <a:ext uri="{FF2B5EF4-FFF2-40B4-BE49-F238E27FC236}">
                <a16:creationId xmlns:a16="http://schemas.microsoft.com/office/drawing/2014/main" id="{72E13CC2-A388-E704-E91F-21A18B01D97C}"/>
              </a:ext>
            </a:extLst>
          </p:cNvPr>
          <p:cNvSpPr>
            <a:spLocks noGrp="1"/>
          </p:cNvSpPr>
          <p:nvPr>
            <p:ph idx="1"/>
          </p:nvPr>
        </p:nvSpPr>
        <p:spPr>
          <a:xfrm>
            <a:off x="4408570" y="1666872"/>
            <a:ext cx="13346029" cy="8134680"/>
          </a:xfrm>
        </p:spPr>
        <p:txBody>
          <a:bodyPr>
            <a:noAutofit/>
          </a:bodyPr>
          <a:lstStyle/>
          <a:p>
            <a:pPr marL="228600" lvl="1" indent="0" algn="just">
              <a:buSzPts val="1200"/>
              <a:buNone/>
              <a:tabLst>
                <a:tab pos="716915" algn="l"/>
              </a:tabLst>
            </a:pPr>
            <a:r>
              <a:rPr lang="lv-LV" sz="2800" b="1" dirty="0">
                <a:solidFill>
                  <a:schemeClr val="tx1">
                    <a:lumMod val="65000"/>
                    <a:lumOff val="35000"/>
                  </a:schemeClr>
                </a:solidFill>
                <a:latin typeface="Montserrat" pitchFamily="2" charset="77"/>
              </a:rPr>
              <a:t>Zināšanas un izpratne par:</a:t>
            </a:r>
            <a:endParaRPr lang="lv-LV" sz="2800" dirty="0">
              <a:latin typeface="Montserrat Light" panose="00000400000000000000" pitchFamily="2" charset="-70"/>
            </a:endParaRPr>
          </a:p>
          <a:p>
            <a:pPr marL="685800" lvl="1" indent="-457200" algn="just">
              <a:buSzPts val="1200"/>
              <a:tabLst>
                <a:tab pos="716915" algn="l"/>
              </a:tabLst>
            </a:pPr>
            <a:r>
              <a:rPr lang="lv-LV" sz="2800" dirty="0">
                <a:latin typeface="Montserrat Light" panose="00000400000000000000" pitchFamily="2" charset="-70"/>
              </a:rPr>
              <a:t>korporatīvās pārvaldības principiem</a:t>
            </a:r>
          </a:p>
          <a:p>
            <a:pPr marL="228600" lvl="1" indent="0" algn="just">
              <a:buSzPts val="1200"/>
              <a:buNone/>
              <a:tabLst>
                <a:tab pos="716915" algn="l"/>
              </a:tabLst>
            </a:pPr>
            <a:r>
              <a:rPr lang="lv-LV" sz="2800" dirty="0">
                <a:latin typeface="Montserrat Light" panose="00000400000000000000" pitchFamily="2" charset="-70"/>
              </a:rPr>
              <a:t>1) Uzņēmuma stratēģija -  Uzņēmumam ir izveidota aktuāla stratēģija, kurā noteikti uzņēmuma  mērķi un virzība uz ilgtermiņa vērtības pieaugumu  </a:t>
            </a:r>
          </a:p>
          <a:p>
            <a:pPr marL="228600" lvl="1" indent="0" algn="just">
              <a:buSzPts val="1200"/>
              <a:buNone/>
              <a:tabLst>
                <a:tab pos="716915" algn="l"/>
              </a:tabLst>
            </a:pPr>
            <a:r>
              <a:rPr lang="lv-LV" sz="2800" dirty="0">
                <a:latin typeface="Montserrat Light" panose="00000400000000000000" pitchFamily="2" charset="-70"/>
              </a:rPr>
              <a:t>2) Iekšējā kultūra un ētiska uzvedība - Uzņēmums izstrādā iekšējās kultūras un ētiskas uzvedības kodeksu, kas  uzņēmuma vadībai un darbiniekiem kalpo kā uzvedības standarts, </a:t>
            </a:r>
          </a:p>
          <a:p>
            <a:pPr marL="228600" lvl="1" indent="0" algn="just">
              <a:buSzPts val="1200"/>
              <a:buNone/>
              <a:tabLst>
                <a:tab pos="716915" algn="l"/>
              </a:tabLst>
            </a:pPr>
            <a:r>
              <a:rPr lang="lv-LV" sz="2800" dirty="0">
                <a:latin typeface="Montserrat Light" panose="00000400000000000000" pitchFamily="2" charset="-70"/>
              </a:rPr>
              <a:t>3) Iekšējās kontroles sistēma, risku vadība un iekšējais audits.</a:t>
            </a:r>
          </a:p>
          <a:p>
            <a:pPr marL="228600" lvl="1" indent="0" algn="just">
              <a:buSzPts val="1200"/>
              <a:buNone/>
              <a:tabLst>
                <a:tab pos="716915" algn="l"/>
              </a:tabLst>
            </a:pPr>
            <a:r>
              <a:rPr lang="lv-LV" sz="2800" b="1" dirty="0">
                <a:latin typeface="Montserrat Light" panose="00000400000000000000" pitchFamily="2" charset="-70"/>
              </a:rPr>
              <a:t>Zināšanām un izpratnei par:</a:t>
            </a:r>
          </a:p>
          <a:p>
            <a:pPr marL="228600" lvl="1" indent="0" algn="just">
              <a:buSzPts val="1200"/>
              <a:buNone/>
              <a:tabLst>
                <a:tab pos="716915" algn="l"/>
              </a:tabLst>
            </a:pPr>
            <a:r>
              <a:rPr lang="lv-LV" sz="2800" dirty="0">
                <a:latin typeface="Montserrat Light" panose="00000400000000000000" pitchFamily="2" charset="-70"/>
              </a:rPr>
              <a:t>1) investīciju piesaisti;</a:t>
            </a:r>
          </a:p>
          <a:p>
            <a:pPr marL="228600" lvl="1" indent="0" algn="just">
              <a:buSzPts val="1200"/>
              <a:buNone/>
              <a:tabLst>
                <a:tab pos="716915" algn="l"/>
              </a:tabLst>
            </a:pPr>
            <a:r>
              <a:rPr lang="lv-LV" sz="2800" dirty="0">
                <a:latin typeface="Montserrat Light" panose="00000400000000000000" pitchFamily="2" charset="-70"/>
              </a:rPr>
              <a:t>2	jautājumiem, kas saistīti ar klientu apkalpošanu, pakalpojumu sniegšanu (vēlams Aģentūras darbības jomā);</a:t>
            </a:r>
          </a:p>
          <a:p>
            <a:pPr marL="228600" lvl="1" indent="0" algn="just">
              <a:buSzPts val="1200"/>
              <a:buNone/>
              <a:tabLst>
                <a:tab pos="716915" algn="l"/>
              </a:tabLst>
            </a:pPr>
            <a:r>
              <a:rPr lang="lv-LV" sz="2800" dirty="0">
                <a:latin typeface="Montserrat Light" panose="00000400000000000000" pitchFamily="2" charset="-70"/>
              </a:rPr>
              <a:t>3) </a:t>
            </a:r>
            <a:r>
              <a:rPr lang="lv-LV" sz="2800" dirty="0" err="1">
                <a:latin typeface="Montserrat Light" panose="00000400000000000000" pitchFamily="2" charset="-70"/>
              </a:rPr>
              <a:t>Personālvadības</a:t>
            </a:r>
            <a:r>
              <a:rPr lang="lv-LV" sz="2800" dirty="0">
                <a:latin typeface="Montserrat Light" panose="00000400000000000000" pitchFamily="2" charset="-70"/>
              </a:rPr>
              <a:t> jautājumiem;</a:t>
            </a:r>
          </a:p>
          <a:p>
            <a:pPr marL="228600" lvl="1" indent="0" algn="just">
              <a:buSzPts val="1200"/>
              <a:buNone/>
              <a:tabLst>
                <a:tab pos="716915" algn="l"/>
              </a:tabLst>
            </a:pPr>
            <a:r>
              <a:rPr lang="lv-LV" sz="2800" dirty="0">
                <a:latin typeface="Montserrat Light" panose="00000400000000000000" pitchFamily="2" charset="-70"/>
              </a:rPr>
              <a:t>4) par (valsts pārvaldes) pašvaldības uzbūvi un darbības pamatprincipiem;</a:t>
            </a:r>
          </a:p>
          <a:p>
            <a:pPr marL="228600" lvl="1" indent="0" algn="just">
              <a:buSzPts val="1200"/>
              <a:buNone/>
              <a:tabLst>
                <a:tab pos="716915" algn="l"/>
              </a:tabLst>
            </a:pPr>
            <a:r>
              <a:rPr lang="lv-LV" sz="2800" dirty="0">
                <a:latin typeface="Montserrat Light" panose="00000400000000000000" pitchFamily="2" charset="-70"/>
              </a:rPr>
              <a:t>5) pārvaldības un pārmaiņu vadību un ieviešanu.</a:t>
            </a:r>
          </a:p>
          <a:p>
            <a:pPr marL="228600" lvl="1" indent="0" algn="just">
              <a:buSzPts val="1200"/>
              <a:buNone/>
              <a:tabLst>
                <a:tab pos="716915" algn="l"/>
              </a:tabLst>
            </a:pPr>
            <a:endParaRPr lang="lv-LV" sz="2800" dirty="0">
              <a:latin typeface="Montserrat Light" panose="00000400000000000000" pitchFamily="2" charset="-70"/>
            </a:endParaRPr>
          </a:p>
          <a:p>
            <a:pPr marL="228600" lvl="1" indent="0" algn="just">
              <a:buSzPts val="1200"/>
              <a:buNone/>
              <a:tabLst>
                <a:tab pos="716915" algn="l"/>
              </a:tabLst>
            </a:pPr>
            <a:endParaRPr lang="lv-LV" sz="2800" dirty="0">
              <a:latin typeface="Montserrat Light" panose="00000400000000000000" pitchFamily="2" charset="-70"/>
            </a:endParaRPr>
          </a:p>
          <a:p>
            <a:pPr marL="0" indent="0" algn="just">
              <a:buNone/>
            </a:pPr>
            <a:endParaRPr lang="lv-LV" sz="3600" dirty="0">
              <a:effectLst/>
              <a:latin typeface="Montserrat Light" panose="00000400000000000000" pitchFamily="2" charset="-7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927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6" name="TextBox 2">
            <a:extLst>
              <a:ext uri="{FF2B5EF4-FFF2-40B4-BE49-F238E27FC236}">
                <a16:creationId xmlns:a16="http://schemas.microsoft.com/office/drawing/2014/main" id="{4F177E85-A46D-305B-C2D3-32C54BFE794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65000"/>
                    <a:lumOff val="35000"/>
                  </a:schemeClr>
                </a:solidFill>
                <a:latin typeface="Montserrat" pitchFamily="2" charset="77"/>
              </a:rPr>
              <a:t>ĀDAŽU NOVADA PAŠVALDĪBA   I  VĀRDS UZVĀRDS   I   01.01.2023.</a:t>
            </a:r>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61021" y="-201693"/>
            <a:ext cx="12077700" cy="1988345"/>
          </a:xfrm>
        </p:spPr>
        <p:txBody>
          <a:bodyPr>
            <a:normAutofit/>
          </a:bodyPr>
          <a:lstStyle/>
          <a:p>
            <a:pPr algn="ctr" eaLnBrk="1" fontAlgn="auto" hangingPunct="1">
              <a:spcBef>
                <a:spcPts val="0"/>
              </a:spcBef>
              <a:spcAft>
                <a:spcPts val="0"/>
              </a:spcAft>
              <a:defRPr/>
            </a:pPr>
            <a:br>
              <a:rPr lang="lv-LV" sz="3200" b="1" dirty="0">
                <a:solidFill>
                  <a:schemeClr val="tx1">
                    <a:lumMod val="65000"/>
                    <a:lumOff val="35000"/>
                  </a:schemeClr>
                </a:solidFill>
                <a:latin typeface="Montserrat" pitchFamily="2" charset="77"/>
              </a:rPr>
            </a:br>
            <a:br>
              <a:rPr lang="lv-LV" sz="3200" b="1" dirty="0">
                <a:solidFill>
                  <a:schemeClr val="tx1">
                    <a:lumMod val="65000"/>
                    <a:lumOff val="35000"/>
                  </a:schemeClr>
                </a:solidFill>
                <a:latin typeface="Montserrat" pitchFamily="2" charset="77"/>
              </a:rPr>
            </a:br>
            <a:r>
              <a:rPr lang="lv-LV" sz="3200" b="1" dirty="0">
                <a:solidFill>
                  <a:schemeClr val="tx1">
                    <a:lumMod val="65000"/>
                    <a:lumOff val="35000"/>
                  </a:schemeClr>
                </a:solidFill>
                <a:latin typeface="Montserrat" pitchFamily="2" charset="77"/>
              </a:rPr>
              <a:t>CKS direktora amatam nepieciešamas :</a:t>
            </a:r>
            <a:br>
              <a:rPr lang="en-US" sz="3200" b="1" dirty="0">
                <a:solidFill>
                  <a:schemeClr val="tx1">
                    <a:lumMod val="65000"/>
                    <a:lumOff val="35000"/>
                  </a:schemeClr>
                </a:solidFill>
                <a:latin typeface="Montserrat" pitchFamily="2" charset="77"/>
              </a:rPr>
            </a:br>
            <a:endParaRPr lang="en-US" sz="3200" b="1" dirty="0">
              <a:solidFill>
                <a:schemeClr val="tx1">
                  <a:lumMod val="65000"/>
                  <a:lumOff val="35000"/>
                </a:schemeClr>
              </a:solidFill>
              <a:latin typeface="Montserrat" pitchFamily="2" charset="77"/>
            </a:endParaRPr>
          </a:p>
        </p:txBody>
      </p:sp>
      <p:sp>
        <p:nvSpPr>
          <p:cNvPr id="7" name="Satura vietturis 6">
            <a:extLst>
              <a:ext uri="{FF2B5EF4-FFF2-40B4-BE49-F238E27FC236}">
                <a16:creationId xmlns:a16="http://schemas.microsoft.com/office/drawing/2014/main" id="{72E13CC2-A388-E704-E91F-21A18B01D97C}"/>
              </a:ext>
            </a:extLst>
          </p:cNvPr>
          <p:cNvSpPr>
            <a:spLocks noGrp="1"/>
          </p:cNvSpPr>
          <p:nvPr>
            <p:ph idx="1"/>
          </p:nvPr>
        </p:nvSpPr>
        <p:spPr>
          <a:xfrm>
            <a:off x="4408570" y="1666872"/>
            <a:ext cx="13346029" cy="8134680"/>
          </a:xfrm>
        </p:spPr>
        <p:txBody>
          <a:bodyPr>
            <a:noAutofit/>
          </a:bodyPr>
          <a:lstStyle/>
          <a:p>
            <a:pPr marL="228600" lvl="1" indent="0" algn="just">
              <a:buSzPts val="1200"/>
              <a:buNone/>
              <a:tabLst>
                <a:tab pos="716915" algn="l"/>
              </a:tabLst>
            </a:pPr>
            <a:r>
              <a:rPr lang="lv-LV" sz="2800" b="1" dirty="0">
                <a:solidFill>
                  <a:schemeClr val="tx1">
                    <a:lumMod val="65000"/>
                    <a:lumOff val="35000"/>
                  </a:schemeClr>
                </a:solidFill>
                <a:latin typeface="Montserrat" pitchFamily="2" charset="77"/>
              </a:rPr>
              <a:t>Pieredze:</a:t>
            </a:r>
          </a:p>
          <a:p>
            <a:pPr marL="685800" lvl="1" indent="-457200" algn="just">
              <a:buSzPts val="1200"/>
              <a:tabLst>
                <a:tab pos="716915" algn="l"/>
              </a:tabLst>
            </a:pPr>
            <a:r>
              <a:rPr lang="lv-LV" sz="2800" dirty="0">
                <a:latin typeface="Montserrat Light" panose="00000400000000000000" pitchFamily="2" charset="-70"/>
              </a:rPr>
              <a:t>iestādes\uzņēmuma ilgtermiņa finanšu, risku vadības, </a:t>
            </a:r>
            <a:r>
              <a:rPr lang="lv-LV" sz="2800" dirty="0" err="1">
                <a:latin typeface="Montserrat Light" panose="00000400000000000000" pitchFamily="2" charset="-70"/>
              </a:rPr>
              <a:t>personālvadības</a:t>
            </a:r>
            <a:r>
              <a:rPr lang="lv-LV" sz="2800" dirty="0">
                <a:latin typeface="Montserrat Light" panose="00000400000000000000" pitchFamily="2" charset="-70"/>
              </a:rPr>
              <a:t>, IT risinājumu ieviešanā;</a:t>
            </a:r>
          </a:p>
          <a:p>
            <a:pPr marL="685800" lvl="1" indent="-457200" algn="just">
              <a:buSzPts val="1200"/>
              <a:tabLst>
                <a:tab pos="716915" algn="l"/>
              </a:tabLst>
            </a:pPr>
            <a:r>
              <a:rPr lang="lv-LV" sz="2800" dirty="0">
                <a:latin typeface="Montserrat Light" panose="00000400000000000000" pitchFamily="2" charset="-70"/>
              </a:rPr>
              <a:t>stratēģiju izstrādē un ieviešanā;</a:t>
            </a:r>
          </a:p>
          <a:p>
            <a:pPr marL="685800" lvl="1" indent="-457200" algn="just">
              <a:buSzPts val="1200"/>
              <a:tabLst>
                <a:tab pos="716915" algn="l"/>
              </a:tabLst>
            </a:pPr>
            <a:r>
              <a:rPr lang="lv-LV" sz="2800" dirty="0">
                <a:latin typeface="Montserrat Light" panose="00000400000000000000" pitchFamily="2" charset="-70"/>
              </a:rPr>
              <a:t>Eiropas Savienības fondu projektu pārvaldībā;</a:t>
            </a:r>
          </a:p>
          <a:p>
            <a:pPr marL="685800" lvl="1" indent="-457200" algn="just">
              <a:buSzPts val="1200"/>
              <a:tabLst>
                <a:tab pos="716915" algn="l"/>
              </a:tabLst>
            </a:pPr>
            <a:r>
              <a:rPr lang="lv-LV" sz="2800" dirty="0">
                <a:latin typeface="Montserrat Light" panose="00000400000000000000" pitchFamily="2" charset="-70"/>
              </a:rPr>
              <a:t>pašvaldības iestādē vai uzņēmumā;</a:t>
            </a:r>
          </a:p>
          <a:p>
            <a:pPr marL="685800" lvl="1" indent="-457200" algn="just">
              <a:buSzPts val="1200"/>
              <a:tabLst>
                <a:tab pos="716915" algn="l"/>
              </a:tabLst>
            </a:pPr>
            <a:r>
              <a:rPr lang="lv-LV" sz="2800" dirty="0">
                <a:latin typeface="Montserrat Light" panose="00000400000000000000" pitchFamily="2" charset="-70"/>
              </a:rPr>
              <a:t>pārmaiņu vadības jomā.</a:t>
            </a:r>
          </a:p>
          <a:p>
            <a:pPr marL="228600" lvl="1" indent="0" algn="just">
              <a:buSzPts val="1200"/>
              <a:buNone/>
              <a:tabLst>
                <a:tab pos="716915" algn="l"/>
              </a:tabLst>
            </a:pPr>
            <a:r>
              <a:rPr lang="lv-LV" sz="2800" b="1" dirty="0">
                <a:solidFill>
                  <a:schemeClr val="tx1">
                    <a:lumMod val="65000"/>
                    <a:lumOff val="35000"/>
                  </a:schemeClr>
                </a:solidFill>
                <a:latin typeface="Montserrat" pitchFamily="2" charset="77"/>
              </a:rPr>
              <a:t>Kompetences:</a:t>
            </a:r>
            <a:endParaRPr lang="lv-LV" sz="2800" dirty="0">
              <a:latin typeface="Montserrat Light" panose="00000400000000000000" pitchFamily="2" charset="-70"/>
            </a:endParaRPr>
          </a:p>
          <a:p>
            <a:pPr marL="685800" lvl="1" indent="-457200" algn="just">
              <a:buSzPts val="1200"/>
              <a:tabLst>
                <a:tab pos="716915" algn="l"/>
              </a:tabLst>
            </a:pPr>
            <a:r>
              <a:rPr lang="lv-LV" sz="2800" dirty="0">
                <a:latin typeface="Montserrat Light" panose="00000400000000000000" pitchFamily="2" charset="-70"/>
              </a:rPr>
              <a:t>orientācija uz attīstību;</a:t>
            </a:r>
          </a:p>
          <a:p>
            <a:pPr marL="685800" lvl="1" indent="-457200" algn="just">
              <a:buSzPts val="1200"/>
              <a:tabLst>
                <a:tab pos="716915" algn="l"/>
              </a:tabLst>
            </a:pPr>
            <a:r>
              <a:rPr lang="lv-LV" sz="2800" dirty="0">
                <a:latin typeface="Montserrat Light" panose="00000400000000000000" pitchFamily="2" charset="-70"/>
              </a:rPr>
              <a:t>	orientācija uz rezultātu sasniegšanu;</a:t>
            </a:r>
          </a:p>
          <a:p>
            <a:pPr marL="685800" lvl="1" indent="-457200" algn="just">
              <a:buSzPts val="1200"/>
              <a:tabLst>
                <a:tab pos="716915" algn="l"/>
              </a:tabLst>
            </a:pPr>
            <a:r>
              <a:rPr lang="lv-LV" sz="2800" dirty="0">
                <a:latin typeface="Montserrat Light" panose="00000400000000000000" pitchFamily="2" charset="-70"/>
              </a:rPr>
              <a:t>	plānošana un organizēšana;</a:t>
            </a:r>
          </a:p>
          <a:p>
            <a:pPr marL="685800" lvl="1" indent="-457200" algn="just">
              <a:buSzPts val="1200"/>
              <a:tabLst>
                <a:tab pos="716915" algn="l"/>
              </a:tabLst>
            </a:pPr>
            <a:r>
              <a:rPr lang="lv-LV" sz="2800" dirty="0">
                <a:latin typeface="Montserrat Light" panose="00000400000000000000" pitchFamily="2" charset="-70"/>
              </a:rPr>
              <a:t>	lēmumu pieņemšana un atbildība;</a:t>
            </a:r>
          </a:p>
          <a:p>
            <a:pPr marL="685800" lvl="1" indent="-457200" algn="just">
              <a:buSzPts val="1200"/>
              <a:tabLst>
                <a:tab pos="716915" algn="l"/>
              </a:tabLst>
            </a:pPr>
            <a:r>
              <a:rPr lang="lv-LV" sz="2800" dirty="0">
                <a:latin typeface="Montserrat Light" panose="00000400000000000000" pitchFamily="2" charset="-70"/>
              </a:rPr>
              <a:t>	stratēģiskais redzējums.</a:t>
            </a:r>
          </a:p>
          <a:p>
            <a:pPr marL="228600" lvl="1" indent="0" algn="just">
              <a:buSzPts val="1200"/>
              <a:buNone/>
              <a:tabLst>
                <a:tab pos="716915" algn="l"/>
              </a:tabLst>
            </a:pPr>
            <a:endParaRPr lang="lv-LV" sz="2800" dirty="0">
              <a:latin typeface="Montserrat Light" panose="00000400000000000000" pitchFamily="2" charset="-70"/>
            </a:endParaRPr>
          </a:p>
          <a:p>
            <a:pPr marL="228600" lvl="1" indent="0" algn="just">
              <a:buSzPts val="1200"/>
              <a:buNone/>
              <a:tabLst>
                <a:tab pos="716915" algn="l"/>
              </a:tabLst>
            </a:pPr>
            <a:endParaRPr lang="lv-LV" sz="2800" dirty="0">
              <a:latin typeface="Montserrat Light" panose="00000400000000000000" pitchFamily="2" charset="-70"/>
            </a:endParaRPr>
          </a:p>
          <a:p>
            <a:pPr marL="0" indent="0" algn="just">
              <a:buNone/>
            </a:pPr>
            <a:endParaRPr lang="lv-LV" sz="3600" dirty="0">
              <a:effectLst/>
              <a:latin typeface="Montserrat Light" panose="00000400000000000000" pitchFamily="2" charset="-7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962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6" name="TextBox 2">
            <a:extLst>
              <a:ext uri="{FF2B5EF4-FFF2-40B4-BE49-F238E27FC236}">
                <a16:creationId xmlns:a16="http://schemas.microsoft.com/office/drawing/2014/main" id="{4F177E85-A46D-305B-C2D3-32C54BFE794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65000"/>
                    <a:lumOff val="35000"/>
                  </a:schemeClr>
                </a:solidFill>
                <a:latin typeface="Montserrat" pitchFamily="2" charset="77"/>
              </a:rPr>
              <a:t>ĀDAŽU NOVADA PAŠVALDĪBA   I  VĀRDS UZVĀRDS   I   01.01.2023.</a:t>
            </a:r>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61021" y="-201693"/>
            <a:ext cx="12077700" cy="1988345"/>
          </a:xfrm>
        </p:spPr>
        <p:txBody>
          <a:bodyPr>
            <a:normAutofit/>
          </a:bodyPr>
          <a:lstStyle/>
          <a:p>
            <a:pPr algn="ctr" eaLnBrk="1" fontAlgn="auto" hangingPunct="1">
              <a:spcBef>
                <a:spcPts val="0"/>
              </a:spcBef>
              <a:spcAft>
                <a:spcPts val="0"/>
              </a:spcAft>
              <a:defRPr/>
            </a:pPr>
            <a:br>
              <a:rPr lang="lv-LV" sz="3200" b="1" dirty="0">
                <a:solidFill>
                  <a:schemeClr val="tx1">
                    <a:lumMod val="65000"/>
                    <a:lumOff val="35000"/>
                  </a:schemeClr>
                </a:solidFill>
                <a:latin typeface="Montserrat" pitchFamily="2" charset="77"/>
              </a:rPr>
            </a:br>
            <a:br>
              <a:rPr lang="lv-LV" sz="3200" b="1" dirty="0">
                <a:solidFill>
                  <a:schemeClr val="tx1">
                    <a:lumMod val="65000"/>
                    <a:lumOff val="35000"/>
                  </a:schemeClr>
                </a:solidFill>
                <a:latin typeface="Montserrat" pitchFamily="2" charset="77"/>
              </a:rPr>
            </a:br>
            <a:r>
              <a:rPr lang="lv-LV" sz="3200" b="1" dirty="0">
                <a:solidFill>
                  <a:schemeClr val="tx1">
                    <a:lumMod val="65000"/>
                    <a:lumOff val="35000"/>
                  </a:schemeClr>
                </a:solidFill>
                <a:latin typeface="Montserrat" pitchFamily="2" charset="77"/>
              </a:rPr>
              <a:t>Papildu punkti :</a:t>
            </a:r>
            <a:br>
              <a:rPr lang="en-US" sz="3200" b="1" dirty="0">
                <a:solidFill>
                  <a:schemeClr val="tx1">
                    <a:lumMod val="65000"/>
                    <a:lumOff val="35000"/>
                  </a:schemeClr>
                </a:solidFill>
                <a:latin typeface="Montserrat" pitchFamily="2" charset="77"/>
              </a:rPr>
            </a:br>
            <a:endParaRPr lang="en-US" sz="3200" b="1" dirty="0">
              <a:solidFill>
                <a:schemeClr val="tx1">
                  <a:lumMod val="65000"/>
                  <a:lumOff val="35000"/>
                </a:schemeClr>
              </a:solidFill>
              <a:latin typeface="Montserrat" pitchFamily="2" charset="77"/>
            </a:endParaRPr>
          </a:p>
        </p:txBody>
      </p:sp>
      <p:sp>
        <p:nvSpPr>
          <p:cNvPr id="7" name="Satura vietturis 6">
            <a:extLst>
              <a:ext uri="{FF2B5EF4-FFF2-40B4-BE49-F238E27FC236}">
                <a16:creationId xmlns:a16="http://schemas.microsoft.com/office/drawing/2014/main" id="{72E13CC2-A388-E704-E91F-21A18B01D97C}"/>
              </a:ext>
            </a:extLst>
          </p:cNvPr>
          <p:cNvSpPr>
            <a:spLocks noGrp="1"/>
          </p:cNvSpPr>
          <p:nvPr>
            <p:ph idx="1"/>
          </p:nvPr>
        </p:nvSpPr>
        <p:spPr>
          <a:xfrm>
            <a:off x="4408570" y="1666872"/>
            <a:ext cx="13346029" cy="8134680"/>
          </a:xfrm>
        </p:spPr>
        <p:txBody>
          <a:bodyPr>
            <a:noAutofit/>
          </a:bodyPr>
          <a:lstStyle/>
          <a:p>
            <a:pPr marL="228600" lvl="1" indent="0" algn="just">
              <a:buSzPts val="1200"/>
              <a:buNone/>
              <a:tabLst>
                <a:tab pos="716915" algn="l"/>
              </a:tabLst>
            </a:pPr>
            <a:endParaRPr lang="lv-LV" sz="2800" b="1" dirty="0">
              <a:solidFill>
                <a:schemeClr val="tx1">
                  <a:lumMod val="65000"/>
                  <a:lumOff val="35000"/>
                </a:schemeClr>
              </a:solidFill>
              <a:latin typeface="Montserrat" pitchFamily="2" charset="77"/>
            </a:endParaRPr>
          </a:p>
          <a:p>
            <a:pPr marL="228600" lvl="1" indent="0" algn="just">
              <a:buSzPts val="1200"/>
              <a:buNone/>
              <a:tabLst>
                <a:tab pos="716915" algn="l"/>
              </a:tabLst>
            </a:pPr>
            <a:endParaRPr lang="lv-LV" sz="2800" b="1" dirty="0">
              <a:solidFill>
                <a:schemeClr val="tx1">
                  <a:lumMod val="65000"/>
                  <a:lumOff val="35000"/>
                </a:schemeClr>
              </a:solidFill>
              <a:latin typeface="Montserrat" pitchFamily="2" charset="77"/>
            </a:endParaRPr>
          </a:p>
          <a:p>
            <a:pPr marL="228600" lvl="1" indent="0" algn="just">
              <a:buSzPts val="1200"/>
              <a:buNone/>
              <a:tabLst>
                <a:tab pos="716915" algn="l"/>
              </a:tabLst>
            </a:pPr>
            <a:r>
              <a:rPr lang="lv-LV" sz="2800" b="1" dirty="0">
                <a:solidFill>
                  <a:schemeClr val="tx1">
                    <a:lumMod val="65000"/>
                    <a:lumOff val="35000"/>
                  </a:schemeClr>
                </a:solidFill>
                <a:latin typeface="Montserrat" pitchFamily="2" charset="77"/>
              </a:rPr>
              <a:t>Papildu punkti par praktisku darba pieredzi:</a:t>
            </a:r>
          </a:p>
          <a:p>
            <a:pPr marL="685800" lvl="1" indent="-457200" algn="just">
              <a:buSzPts val="1200"/>
              <a:tabLst>
                <a:tab pos="716915" algn="l"/>
              </a:tabLst>
            </a:pPr>
            <a:r>
              <a:rPr lang="lv-LV" sz="2800" dirty="0">
                <a:latin typeface="Montserrat Light" panose="00000400000000000000" pitchFamily="2" charset="-70"/>
              </a:rPr>
              <a:t>	</a:t>
            </a:r>
            <a:r>
              <a:rPr lang="lv-LV" sz="2800" dirty="0">
                <a:solidFill>
                  <a:srgbClr val="FF0000"/>
                </a:solidFill>
                <a:latin typeface="Montserrat Light" panose="00000400000000000000" pitchFamily="2" charset="-70"/>
              </a:rPr>
              <a:t>finanšu, ekonomikas, vadības, tiesību zinātnes vai inženierzinātņu jomā</a:t>
            </a:r>
            <a:r>
              <a:rPr lang="lv-LV" sz="2800">
                <a:solidFill>
                  <a:srgbClr val="FF0000"/>
                </a:solidFill>
                <a:latin typeface="Montserrat Light" panose="00000400000000000000" pitchFamily="2" charset="-70"/>
              </a:rPr>
              <a:t>; </a:t>
            </a:r>
            <a:endParaRPr lang="lv-LV" sz="2800" dirty="0">
              <a:solidFill>
                <a:srgbClr val="FF0000"/>
              </a:solidFill>
              <a:latin typeface="Montserrat Light" panose="00000400000000000000" pitchFamily="2" charset="-70"/>
            </a:endParaRPr>
          </a:p>
          <a:p>
            <a:pPr marL="685800" lvl="1" indent="-457200" algn="just">
              <a:buSzPts val="1200"/>
              <a:tabLst>
                <a:tab pos="716915" algn="l"/>
              </a:tabLst>
            </a:pPr>
            <a:r>
              <a:rPr lang="lv-LV" sz="2800" dirty="0">
                <a:latin typeface="Montserrat Light" panose="00000400000000000000" pitchFamily="2" charset="-70"/>
              </a:rPr>
              <a:t>	</a:t>
            </a:r>
            <a:r>
              <a:rPr lang="lv-LV" sz="2800" dirty="0">
                <a:solidFill>
                  <a:srgbClr val="FF0000"/>
                </a:solidFill>
                <a:latin typeface="Montserrat Light" panose="00000400000000000000" pitchFamily="2" charset="-70"/>
              </a:rPr>
              <a:t>produktu/pakalpojumu attīstībā un ieviešanā;</a:t>
            </a:r>
          </a:p>
          <a:p>
            <a:pPr marL="685800" lvl="1" indent="-457200" algn="just">
              <a:buSzPts val="1200"/>
              <a:tabLst>
                <a:tab pos="716915" algn="l"/>
              </a:tabLst>
            </a:pPr>
            <a:r>
              <a:rPr lang="lv-LV" sz="2800" dirty="0">
                <a:solidFill>
                  <a:srgbClr val="FF0000"/>
                </a:solidFill>
                <a:latin typeface="Montserrat Light" panose="00000400000000000000" pitchFamily="2" charset="-70"/>
              </a:rPr>
              <a:t>	stratēģiju izstrādē un ieviešanā;</a:t>
            </a:r>
          </a:p>
          <a:p>
            <a:pPr marL="685800" lvl="1" indent="-457200" algn="just">
              <a:buSzPts val="1200"/>
              <a:tabLst>
                <a:tab pos="716915" algn="l"/>
              </a:tabLst>
            </a:pPr>
            <a:r>
              <a:rPr lang="lv-LV" sz="2800" dirty="0">
                <a:solidFill>
                  <a:srgbClr val="FF0000"/>
                </a:solidFill>
                <a:latin typeface="Montserrat Light" panose="00000400000000000000" pitchFamily="2" charset="-70"/>
              </a:rPr>
              <a:t>	darbā ar ES struktūrfondiem;</a:t>
            </a:r>
          </a:p>
          <a:p>
            <a:pPr marL="685800" lvl="1" indent="-457200" algn="just">
              <a:buSzPts val="1200"/>
              <a:tabLst>
                <a:tab pos="716915" algn="l"/>
              </a:tabLst>
            </a:pPr>
            <a:r>
              <a:rPr lang="lv-LV" sz="2800" dirty="0">
                <a:solidFill>
                  <a:srgbClr val="FF0000"/>
                </a:solidFill>
                <a:latin typeface="Montserrat Light" panose="00000400000000000000" pitchFamily="2" charset="-70"/>
              </a:rPr>
              <a:t>IT risinājumu ieviešanā.</a:t>
            </a:r>
          </a:p>
          <a:p>
            <a:pPr marL="0" indent="0" algn="just">
              <a:buNone/>
            </a:pPr>
            <a:endParaRPr lang="lv-LV" sz="3600" dirty="0">
              <a:effectLst/>
              <a:latin typeface="Montserrat Light" panose="00000400000000000000" pitchFamily="2" charset="-7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000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22086</TotalTime>
  <Words>894</Words>
  <Application>Microsoft Office PowerPoint</Application>
  <PresentationFormat>Pielāgots</PresentationFormat>
  <Paragraphs>94</Paragraphs>
  <Slides>10</Slides>
  <Notes>1</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10</vt:i4>
      </vt:variant>
    </vt:vector>
  </HeadingPairs>
  <TitlesOfParts>
    <vt:vector size="18" baseType="lpstr">
      <vt:lpstr>Montserrat Classic Bold</vt:lpstr>
      <vt:lpstr>Calibri Light</vt:lpstr>
      <vt:lpstr>Arial</vt:lpstr>
      <vt:lpstr>Montserrat Semi-Bold Bold</vt:lpstr>
      <vt:lpstr>Calibri</vt:lpstr>
      <vt:lpstr>Montserrat</vt:lpstr>
      <vt:lpstr>Montserrat Light</vt:lpstr>
      <vt:lpstr>Office Theme</vt:lpstr>
      <vt:lpstr>PowerPoint prezentācija</vt:lpstr>
      <vt:lpstr>  Vispārīgie jautājumi </vt:lpstr>
      <vt:lpstr>  Vispārīgie jautājumi </vt:lpstr>
      <vt:lpstr>  CKS direktora amata galvenie amata pienākumi</vt:lpstr>
      <vt:lpstr>  CKS direktora amata galvenie amata pienākumi </vt:lpstr>
      <vt:lpstr>  CKS direktora amatam izvirzītās minimālās prasības </vt:lpstr>
      <vt:lpstr>  CKS direktora amatam nepieciešamas : </vt:lpstr>
      <vt:lpstr>  CKS direktora amatam nepieciešamas : </vt:lpstr>
      <vt:lpstr>  Papildu punkti : </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Jevgēnija Sviridenkova</dc:creator>
  <cp:lastModifiedBy>Laila Raiskuma</cp:lastModifiedBy>
  <cp:revision>30</cp:revision>
  <cp:lastPrinted>2023-10-24T11:48:49Z</cp:lastPrinted>
  <dcterms:created xsi:type="dcterms:W3CDTF">2006-08-16T00:00:00Z</dcterms:created>
  <dcterms:modified xsi:type="dcterms:W3CDTF">2024-09-18T06:43:37Z</dcterms:modified>
  <dc:identifier>DAFY3VwOX4w</dc:identifier>
</cp:coreProperties>
</file>