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301" r:id="rId3"/>
    <p:sldId id="300" r:id="rId4"/>
    <p:sldId id="303" r:id="rId5"/>
    <p:sldId id="271" r:id="rId6"/>
    <p:sldId id="305" r:id="rId7"/>
    <p:sldId id="284" r:id="rId8"/>
    <p:sldId id="282" r:id="rId9"/>
    <p:sldId id="287" r:id="rId10"/>
    <p:sldId id="288" r:id="rId11"/>
    <p:sldId id="290" r:id="rId12"/>
    <p:sldId id="285" r:id="rId13"/>
    <p:sldId id="289" r:id="rId14"/>
    <p:sldId id="286" r:id="rId15"/>
    <p:sldId id="296" r:id="rId16"/>
    <p:sldId id="283" r:id="rId17"/>
    <p:sldId id="291" r:id="rId18"/>
    <p:sldId id="295" r:id="rId19"/>
    <p:sldId id="292" r:id="rId20"/>
    <p:sldId id="294" r:id="rId21"/>
    <p:sldId id="293" r:id="rId22"/>
    <p:sldId id="304" r:id="rId23"/>
    <p:sldId id="297" r:id="rId24"/>
    <p:sldId id="269" r:id="rId25"/>
  </p:sldIdLst>
  <p:sldSz cx="18288000" cy="10287000"/>
  <p:notesSz cx="6797675" cy="9926638"/>
  <p:embeddedFontLst>
    <p:embeddedFont>
      <p:font typeface="Arial Bold" panose="020B0704020202020204" pitchFamily="34" charset="0"/>
      <p:regular r:id="rId27"/>
      <p:bold r:id="rId28"/>
    </p:embeddedFont>
    <p:embeddedFont>
      <p:font typeface="Montserrat" pitchFamily="2" charset="-7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0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95AD"/>
    <a:srgbClr val="EDF2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Vidējs stils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Gaišs stils 2 - izcēlum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1720" autoAdjust="0"/>
  </p:normalViewPr>
  <p:slideViewPr>
    <p:cSldViewPr>
      <p:cViewPr varScale="1">
        <p:scale>
          <a:sx n="61" d="100"/>
          <a:sy n="61" d="100"/>
        </p:scale>
        <p:origin x="984" y="126"/>
      </p:cViewPr>
      <p:guideLst>
        <p:guide orient="horz" pos="300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lv-LV"/>
          </a:p>
        </p:txBody>
      </p:sp>
      <p:sp>
        <p:nvSpPr>
          <p:cNvPr id="3" name="Datuma vietturis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9C61CD1-9091-4804-A9E5-E4A6F21F8D84}" type="datetimeFigureOut">
              <a:rPr lang="lv-LV" smtClean="0"/>
              <a:t>17.12.2024</a:t>
            </a:fld>
            <a:endParaRPr lang="lv-LV"/>
          </a:p>
        </p:txBody>
      </p:sp>
      <p:sp>
        <p:nvSpPr>
          <p:cNvPr id="4" name="Slaida attēla vietturi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lv-LV"/>
          </a:p>
        </p:txBody>
      </p:sp>
      <p:sp>
        <p:nvSpPr>
          <p:cNvPr id="5" name="Piezīmju vietturi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6" name="Kājenes vietturis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lv-LV"/>
          </a:p>
        </p:txBody>
      </p:sp>
      <p:sp>
        <p:nvSpPr>
          <p:cNvPr id="7" name="Slaida numura vietturis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A5030B8-36F2-40BE-AF11-F7DDB3FE8672}" type="slidenum">
              <a:rPr lang="lv-LV" smtClean="0"/>
              <a:t>‹#›</a:t>
            </a:fld>
            <a:endParaRPr lang="lv-LV"/>
          </a:p>
        </p:txBody>
      </p:sp>
    </p:spTree>
    <p:extLst>
      <p:ext uri="{BB962C8B-B14F-4D97-AF65-F5344CB8AC3E}">
        <p14:creationId xmlns:p14="http://schemas.microsoft.com/office/powerpoint/2010/main" val="189051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9A5030B8-36F2-40BE-AF11-F7DDB3FE8672}" type="slidenum">
              <a:rPr lang="lv-LV" smtClean="0"/>
              <a:t>1</a:t>
            </a:fld>
            <a:endParaRPr lang="lv-LV"/>
          </a:p>
        </p:txBody>
      </p:sp>
    </p:spTree>
    <p:extLst>
      <p:ext uri="{BB962C8B-B14F-4D97-AF65-F5344CB8AC3E}">
        <p14:creationId xmlns:p14="http://schemas.microsoft.com/office/powerpoint/2010/main" val="2914087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6B03F-BF1F-306B-D2FD-4BD7C057F0A2}"/>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A4F0911-0547-85CC-17FE-750F4C690913}"/>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0C45AD27-1998-ACCE-484A-DEF26A92B492}"/>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28D54475-8E2B-215C-41B8-B41A42AF484D}"/>
              </a:ext>
            </a:extLst>
          </p:cNvPr>
          <p:cNvSpPr>
            <a:spLocks noGrp="1"/>
          </p:cNvSpPr>
          <p:nvPr>
            <p:ph type="sldNum" sz="quarter" idx="5"/>
          </p:nvPr>
        </p:nvSpPr>
        <p:spPr/>
        <p:txBody>
          <a:bodyPr/>
          <a:lstStyle/>
          <a:p>
            <a:fld id="{9A5030B8-36F2-40BE-AF11-F7DDB3FE8672}" type="slidenum">
              <a:rPr lang="lv-LV" smtClean="0"/>
              <a:t>12</a:t>
            </a:fld>
            <a:endParaRPr lang="lv-LV"/>
          </a:p>
        </p:txBody>
      </p:sp>
    </p:spTree>
    <p:extLst>
      <p:ext uri="{BB962C8B-B14F-4D97-AF65-F5344CB8AC3E}">
        <p14:creationId xmlns:p14="http://schemas.microsoft.com/office/powerpoint/2010/main" val="4020823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1C290-A4E3-51A2-1DC0-9390342E754A}"/>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2A1B59FD-EE88-39D3-608F-50CDB44D25F2}"/>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4A25AC1F-83B3-9521-2530-C3EEBF677377}"/>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4CDC9996-2D45-122B-F0DE-72251E0821A1}"/>
              </a:ext>
            </a:extLst>
          </p:cNvPr>
          <p:cNvSpPr>
            <a:spLocks noGrp="1"/>
          </p:cNvSpPr>
          <p:nvPr>
            <p:ph type="sldNum" sz="quarter" idx="5"/>
          </p:nvPr>
        </p:nvSpPr>
        <p:spPr/>
        <p:txBody>
          <a:bodyPr/>
          <a:lstStyle/>
          <a:p>
            <a:fld id="{9A5030B8-36F2-40BE-AF11-F7DDB3FE8672}" type="slidenum">
              <a:rPr lang="lv-LV" smtClean="0"/>
              <a:t>13</a:t>
            </a:fld>
            <a:endParaRPr lang="lv-LV"/>
          </a:p>
        </p:txBody>
      </p:sp>
    </p:spTree>
    <p:extLst>
      <p:ext uri="{BB962C8B-B14F-4D97-AF65-F5344CB8AC3E}">
        <p14:creationId xmlns:p14="http://schemas.microsoft.com/office/powerpoint/2010/main" val="38449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E2CC1-69F2-6374-3FC5-BBAA72316AB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3F52AD1-2342-AF54-4830-DFA65A8CAED7}"/>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6003F0EA-A24A-694A-D245-4AD3DE857802}"/>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A855B6AA-B706-8116-E5C0-BD5789F604A3}"/>
              </a:ext>
            </a:extLst>
          </p:cNvPr>
          <p:cNvSpPr>
            <a:spLocks noGrp="1"/>
          </p:cNvSpPr>
          <p:nvPr>
            <p:ph type="sldNum" sz="quarter" idx="5"/>
          </p:nvPr>
        </p:nvSpPr>
        <p:spPr/>
        <p:txBody>
          <a:bodyPr/>
          <a:lstStyle/>
          <a:p>
            <a:fld id="{9A5030B8-36F2-40BE-AF11-F7DDB3FE8672}" type="slidenum">
              <a:rPr lang="lv-LV" smtClean="0"/>
              <a:t>14</a:t>
            </a:fld>
            <a:endParaRPr lang="lv-LV"/>
          </a:p>
        </p:txBody>
      </p:sp>
    </p:spTree>
    <p:extLst>
      <p:ext uri="{BB962C8B-B14F-4D97-AF65-F5344CB8AC3E}">
        <p14:creationId xmlns:p14="http://schemas.microsoft.com/office/powerpoint/2010/main" val="1430767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A4A02-B472-F22B-EF10-15461839F795}"/>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158715EB-BC11-4F65-E5AD-4CACD8C244A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A38E77C7-AE7A-3732-E76E-CCC8CB3A3663}"/>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DE8229AE-6F37-A191-75D3-EDF57B066DEA}"/>
              </a:ext>
            </a:extLst>
          </p:cNvPr>
          <p:cNvSpPr>
            <a:spLocks noGrp="1"/>
          </p:cNvSpPr>
          <p:nvPr>
            <p:ph type="sldNum" sz="quarter" idx="5"/>
          </p:nvPr>
        </p:nvSpPr>
        <p:spPr/>
        <p:txBody>
          <a:bodyPr/>
          <a:lstStyle/>
          <a:p>
            <a:fld id="{9A5030B8-36F2-40BE-AF11-F7DDB3FE8672}" type="slidenum">
              <a:rPr lang="lv-LV" smtClean="0"/>
              <a:t>15</a:t>
            </a:fld>
            <a:endParaRPr lang="lv-LV"/>
          </a:p>
        </p:txBody>
      </p:sp>
    </p:spTree>
    <p:extLst>
      <p:ext uri="{BB962C8B-B14F-4D97-AF65-F5344CB8AC3E}">
        <p14:creationId xmlns:p14="http://schemas.microsoft.com/office/powerpoint/2010/main" val="4275980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B7EBB-757B-3517-FABE-679BFA55E497}"/>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236186E-ADF4-1A85-D2EA-7D6A61426759}"/>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31BC23F0-BE5C-1E3A-77AB-9CF392057794}"/>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CB07C87A-6D73-833D-98C3-9583270EA9E7}"/>
              </a:ext>
            </a:extLst>
          </p:cNvPr>
          <p:cNvSpPr>
            <a:spLocks noGrp="1"/>
          </p:cNvSpPr>
          <p:nvPr>
            <p:ph type="sldNum" sz="quarter" idx="5"/>
          </p:nvPr>
        </p:nvSpPr>
        <p:spPr/>
        <p:txBody>
          <a:bodyPr/>
          <a:lstStyle/>
          <a:p>
            <a:fld id="{9A5030B8-36F2-40BE-AF11-F7DDB3FE8672}" type="slidenum">
              <a:rPr lang="lv-LV" smtClean="0"/>
              <a:t>16</a:t>
            </a:fld>
            <a:endParaRPr lang="lv-LV"/>
          </a:p>
        </p:txBody>
      </p:sp>
    </p:spTree>
    <p:extLst>
      <p:ext uri="{BB962C8B-B14F-4D97-AF65-F5344CB8AC3E}">
        <p14:creationId xmlns:p14="http://schemas.microsoft.com/office/powerpoint/2010/main" val="589413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7B9FE-B0C1-784C-671C-79A81260A98C}"/>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2444BCFC-BDF6-190D-15FC-C900813EC291}"/>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F834B2E6-6605-E25D-E70F-ABCF5A767FFF}"/>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B9630543-3855-5147-0587-372B9496FBAA}"/>
              </a:ext>
            </a:extLst>
          </p:cNvPr>
          <p:cNvSpPr>
            <a:spLocks noGrp="1"/>
          </p:cNvSpPr>
          <p:nvPr>
            <p:ph type="sldNum" sz="quarter" idx="5"/>
          </p:nvPr>
        </p:nvSpPr>
        <p:spPr/>
        <p:txBody>
          <a:bodyPr/>
          <a:lstStyle/>
          <a:p>
            <a:fld id="{9A5030B8-36F2-40BE-AF11-F7DDB3FE8672}" type="slidenum">
              <a:rPr lang="lv-LV" smtClean="0"/>
              <a:t>17</a:t>
            </a:fld>
            <a:endParaRPr lang="lv-LV"/>
          </a:p>
        </p:txBody>
      </p:sp>
    </p:spTree>
    <p:extLst>
      <p:ext uri="{BB962C8B-B14F-4D97-AF65-F5344CB8AC3E}">
        <p14:creationId xmlns:p14="http://schemas.microsoft.com/office/powerpoint/2010/main" val="8668126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1A9C1-7D69-7CB9-B904-7E42C833460F}"/>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E878D799-0E54-2AD1-9B30-6CEEA12D78C1}"/>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AAD25949-25DC-AD25-46FA-3249858CF96F}"/>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86E849A4-C7B6-59D8-6C77-BE55D9750543}"/>
              </a:ext>
            </a:extLst>
          </p:cNvPr>
          <p:cNvSpPr>
            <a:spLocks noGrp="1"/>
          </p:cNvSpPr>
          <p:nvPr>
            <p:ph type="sldNum" sz="quarter" idx="5"/>
          </p:nvPr>
        </p:nvSpPr>
        <p:spPr/>
        <p:txBody>
          <a:bodyPr/>
          <a:lstStyle/>
          <a:p>
            <a:fld id="{9A5030B8-36F2-40BE-AF11-F7DDB3FE8672}" type="slidenum">
              <a:rPr lang="lv-LV" smtClean="0"/>
              <a:t>18</a:t>
            </a:fld>
            <a:endParaRPr lang="lv-LV"/>
          </a:p>
        </p:txBody>
      </p:sp>
    </p:spTree>
    <p:extLst>
      <p:ext uri="{BB962C8B-B14F-4D97-AF65-F5344CB8AC3E}">
        <p14:creationId xmlns:p14="http://schemas.microsoft.com/office/powerpoint/2010/main" val="1412380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EC79B-3128-D7A9-809F-7F2DF1CAED16}"/>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CA114FE-C4DC-9448-140D-DEC90DF3B735}"/>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C71343E4-6037-F2E7-43E9-7824F06E7F22}"/>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07A599DC-08FE-9C06-6995-AD615353CD44}"/>
              </a:ext>
            </a:extLst>
          </p:cNvPr>
          <p:cNvSpPr>
            <a:spLocks noGrp="1"/>
          </p:cNvSpPr>
          <p:nvPr>
            <p:ph type="sldNum" sz="quarter" idx="5"/>
          </p:nvPr>
        </p:nvSpPr>
        <p:spPr/>
        <p:txBody>
          <a:bodyPr/>
          <a:lstStyle/>
          <a:p>
            <a:fld id="{9A5030B8-36F2-40BE-AF11-F7DDB3FE8672}" type="slidenum">
              <a:rPr lang="lv-LV" smtClean="0"/>
              <a:t>19</a:t>
            </a:fld>
            <a:endParaRPr lang="lv-LV"/>
          </a:p>
        </p:txBody>
      </p:sp>
    </p:spTree>
    <p:extLst>
      <p:ext uri="{BB962C8B-B14F-4D97-AF65-F5344CB8AC3E}">
        <p14:creationId xmlns:p14="http://schemas.microsoft.com/office/powerpoint/2010/main" val="138112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2D8F2-7075-C564-B8C0-DFCBD9EA5A54}"/>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2B4B08A5-9467-538E-D4D4-1CDB1707E023}"/>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64D6D37C-3948-CA07-4690-0A634B5B2C10}"/>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594CB295-BD42-0481-741E-B3A97EF67FC3}"/>
              </a:ext>
            </a:extLst>
          </p:cNvPr>
          <p:cNvSpPr>
            <a:spLocks noGrp="1"/>
          </p:cNvSpPr>
          <p:nvPr>
            <p:ph type="sldNum" sz="quarter" idx="5"/>
          </p:nvPr>
        </p:nvSpPr>
        <p:spPr/>
        <p:txBody>
          <a:bodyPr/>
          <a:lstStyle/>
          <a:p>
            <a:fld id="{9A5030B8-36F2-40BE-AF11-F7DDB3FE8672}" type="slidenum">
              <a:rPr lang="lv-LV" smtClean="0"/>
              <a:t>20</a:t>
            </a:fld>
            <a:endParaRPr lang="lv-LV"/>
          </a:p>
        </p:txBody>
      </p:sp>
    </p:spTree>
    <p:extLst>
      <p:ext uri="{BB962C8B-B14F-4D97-AF65-F5344CB8AC3E}">
        <p14:creationId xmlns:p14="http://schemas.microsoft.com/office/powerpoint/2010/main" val="3676511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FD640-BC7B-2145-05ED-01E3BC02EE62}"/>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3A7B1C8-E509-409C-8E00-947BF2E72AE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7A83655E-FFD9-4849-09EB-A0B6FD0BA679}"/>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4BE8B149-6A92-C52C-6C77-0C836F88E422}"/>
              </a:ext>
            </a:extLst>
          </p:cNvPr>
          <p:cNvSpPr>
            <a:spLocks noGrp="1"/>
          </p:cNvSpPr>
          <p:nvPr>
            <p:ph type="sldNum" sz="quarter" idx="5"/>
          </p:nvPr>
        </p:nvSpPr>
        <p:spPr/>
        <p:txBody>
          <a:bodyPr/>
          <a:lstStyle/>
          <a:p>
            <a:fld id="{9A5030B8-36F2-40BE-AF11-F7DDB3FE8672}" type="slidenum">
              <a:rPr lang="lv-LV" smtClean="0"/>
              <a:t>21</a:t>
            </a:fld>
            <a:endParaRPr lang="lv-LV"/>
          </a:p>
        </p:txBody>
      </p:sp>
    </p:spTree>
    <p:extLst>
      <p:ext uri="{BB962C8B-B14F-4D97-AF65-F5344CB8AC3E}">
        <p14:creationId xmlns:p14="http://schemas.microsoft.com/office/powerpoint/2010/main" val="3797447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9A5030B8-36F2-40BE-AF11-F7DDB3FE8672}" type="slidenum">
              <a:rPr lang="lv-LV" smtClean="0"/>
              <a:t>3</a:t>
            </a:fld>
            <a:endParaRPr lang="lv-LV"/>
          </a:p>
        </p:txBody>
      </p:sp>
    </p:spTree>
    <p:extLst>
      <p:ext uri="{BB962C8B-B14F-4D97-AF65-F5344CB8AC3E}">
        <p14:creationId xmlns:p14="http://schemas.microsoft.com/office/powerpoint/2010/main" val="1177718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175AA-47D3-D63B-4EE0-5ACFAE124733}"/>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7D4C78F-C783-E824-0911-EC4B8FEEAD7F}"/>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764A86AA-92B6-F10A-63CE-3378E9A81FC1}"/>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4928BE6D-C110-4D46-3D68-980FE8ABA396}"/>
              </a:ext>
            </a:extLst>
          </p:cNvPr>
          <p:cNvSpPr>
            <a:spLocks noGrp="1"/>
          </p:cNvSpPr>
          <p:nvPr>
            <p:ph type="sldNum" sz="quarter" idx="5"/>
          </p:nvPr>
        </p:nvSpPr>
        <p:spPr/>
        <p:txBody>
          <a:bodyPr/>
          <a:lstStyle/>
          <a:p>
            <a:fld id="{9A5030B8-36F2-40BE-AF11-F7DDB3FE8672}" type="slidenum">
              <a:rPr lang="lv-LV" smtClean="0"/>
              <a:t>23</a:t>
            </a:fld>
            <a:endParaRPr lang="lv-LV"/>
          </a:p>
        </p:txBody>
      </p:sp>
    </p:spTree>
    <p:extLst>
      <p:ext uri="{BB962C8B-B14F-4D97-AF65-F5344CB8AC3E}">
        <p14:creationId xmlns:p14="http://schemas.microsoft.com/office/powerpoint/2010/main" val="2576076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A5030B8-36F2-40BE-AF11-F7DDB3FE8672}" type="slidenum">
              <a:rPr lang="lv-LV" smtClean="0"/>
              <a:t>24</a:t>
            </a:fld>
            <a:endParaRPr lang="lv-LV"/>
          </a:p>
        </p:txBody>
      </p:sp>
    </p:spTree>
    <p:extLst>
      <p:ext uri="{BB962C8B-B14F-4D97-AF65-F5344CB8AC3E}">
        <p14:creationId xmlns:p14="http://schemas.microsoft.com/office/powerpoint/2010/main" val="487988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b="0" dirty="0"/>
          </a:p>
        </p:txBody>
      </p:sp>
      <p:sp>
        <p:nvSpPr>
          <p:cNvPr id="4" name="Slaida numura vietturis 3"/>
          <p:cNvSpPr>
            <a:spLocks noGrp="1"/>
          </p:cNvSpPr>
          <p:nvPr>
            <p:ph type="sldNum" sz="quarter" idx="5"/>
          </p:nvPr>
        </p:nvSpPr>
        <p:spPr/>
        <p:txBody>
          <a:bodyPr/>
          <a:lstStyle/>
          <a:p>
            <a:fld id="{9A5030B8-36F2-40BE-AF11-F7DDB3FE8672}" type="slidenum">
              <a:rPr lang="lv-LV" smtClean="0"/>
              <a:t>5</a:t>
            </a:fld>
            <a:endParaRPr lang="lv-LV"/>
          </a:p>
        </p:txBody>
      </p:sp>
    </p:spTree>
    <p:extLst>
      <p:ext uri="{BB962C8B-B14F-4D97-AF65-F5344CB8AC3E}">
        <p14:creationId xmlns:p14="http://schemas.microsoft.com/office/powerpoint/2010/main" val="24691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a:p>
        </p:txBody>
      </p:sp>
      <p:sp>
        <p:nvSpPr>
          <p:cNvPr id="4" name="Slaida numura vietturis 3"/>
          <p:cNvSpPr>
            <a:spLocks noGrp="1"/>
          </p:cNvSpPr>
          <p:nvPr>
            <p:ph type="sldNum" sz="quarter" idx="5"/>
          </p:nvPr>
        </p:nvSpPr>
        <p:spPr/>
        <p:txBody>
          <a:bodyPr/>
          <a:lstStyle/>
          <a:p>
            <a:fld id="{9A5030B8-36F2-40BE-AF11-F7DDB3FE8672}" type="slidenum">
              <a:rPr lang="lv-LV" smtClean="0"/>
              <a:t>6</a:t>
            </a:fld>
            <a:endParaRPr lang="lv-LV"/>
          </a:p>
        </p:txBody>
      </p:sp>
    </p:spTree>
    <p:extLst>
      <p:ext uri="{BB962C8B-B14F-4D97-AF65-F5344CB8AC3E}">
        <p14:creationId xmlns:p14="http://schemas.microsoft.com/office/powerpoint/2010/main" val="218778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7C190-14FD-7E96-1110-161DFB8AB3FD}"/>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E06EA520-16EC-D78D-3751-866B02D95878}"/>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08406B0E-4938-ED4B-BA08-A5E013F2EBB2}"/>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DFC64DB9-7AFA-09A1-3583-726C0AE18FE5}"/>
              </a:ext>
            </a:extLst>
          </p:cNvPr>
          <p:cNvSpPr>
            <a:spLocks noGrp="1"/>
          </p:cNvSpPr>
          <p:nvPr>
            <p:ph type="sldNum" sz="quarter" idx="5"/>
          </p:nvPr>
        </p:nvSpPr>
        <p:spPr/>
        <p:txBody>
          <a:bodyPr/>
          <a:lstStyle/>
          <a:p>
            <a:fld id="{9A5030B8-36F2-40BE-AF11-F7DDB3FE8672}" type="slidenum">
              <a:rPr lang="lv-LV" smtClean="0"/>
              <a:t>7</a:t>
            </a:fld>
            <a:endParaRPr lang="lv-LV"/>
          </a:p>
        </p:txBody>
      </p:sp>
    </p:spTree>
    <p:extLst>
      <p:ext uri="{BB962C8B-B14F-4D97-AF65-F5344CB8AC3E}">
        <p14:creationId xmlns:p14="http://schemas.microsoft.com/office/powerpoint/2010/main" val="2913884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fld id="{9A5030B8-36F2-40BE-AF11-F7DDB3FE8672}" type="slidenum">
              <a:rPr lang="lv-LV" smtClean="0"/>
              <a:t>8</a:t>
            </a:fld>
            <a:endParaRPr lang="lv-LV"/>
          </a:p>
        </p:txBody>
      </p:sp>
    </p:spTree>
    <p:extLst>
      <p:ext uri="{BB962C8B-B14F-4D97-AF65-F5344CB8AC3E}">
        <p14:creationId xmlns:p14="http://schemas.microsoft.com/office/powerpoint/2010/main" val="2962442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BBDE4-C9BF-5049-6345-602DD29DF668}"/>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5C4E590-F066-61C4-3B51-94D5DBCF08EB}"/>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D5888F22-503B-0D3C-CB42-081C9436499E}"/>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675597B5-32AE-91E3-BA55-055AEE98236B}"/>
              </a:ext>
            </a:extLst>
          </p:cNvPr>
          <p:cNvSpPr>
            <a:spLocks noGrp="1"/>
          </p:cNvSpPr>
          <p:nvPr>
            <p:ph type="sldNum" sz="quarter" idx="5"/>
          </p:nvPr>
        </p:nvSpPr>
        <p:spPr/>
        <p:txBody>
          <a:bodyPr/>
          <a:lstStyle/>
          <a:p>
            <a:fld id="{9A5030B8-36F2-40BE-AF11-F7DDB3FE8672}" type="slidenum">
              <a:rPr lang="lv-LV" smtClean="0"/>
              <a:t>9</a:t>
            </a:fld>
            <a:endParaRPr lang="lv-LV"/>
          </a:p>
        </p:txBody>
      </p:sp>
    </p:spTree>
    <p:extLst>
      <p:ext uri="{BB962C8B-B14F-4D97-AF65-F5344CB8AC3E}">
        <p14:creationId xmlns:p14="http://schemas.microsoft.com/office/powerpoint/2010/main" val="1620449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2910B-C5E1-9171-424B-F23DCABAF18A}"/>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DB424974-5ABF-1579-E08A-07E661E48B36}"/>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B19990F2-B962-B2A5-B929-6F5CCEC538B1}"/>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E5009FF2-B941-021E-5053-74583B9A0FB5}"/>
              </a:ext>
            </a:extLst>
          </p:cNvPr>
          <p:cNvSpPr>
            <a:spLocks noGrp="1"/>
          </p:cNvSpPr>
          <p:nvPr>
            <p:ph type="sldNum" sz="quarter" idx="5"/>
          </p:nvPr>
        </p:nvSpPr>
        <p:spPr/>
        <p:txBody>
          <a:bodyPr/>
          <a:lstStyle/>
          <a:p>
            <a:fld id="{9A5030B8-36F2-40BE-AF11-F7DDB3FE8672}" type="slidenum">
              <a:rPr lang="lv-LV" smtClean="0"/>
              <a:t>10</a:t>
            </a:fld>
            <a:endParaRPr lang="lv-LV"/>
          </a:p>
        </p:txBody>
      </p:sp>
    </p:spTree>
    <p:extLst>
      <p:ext uri="{BB962C8B-B14F-4D97-AF65-F5344CB8AC3E}">
        <p14:creationId xmlns:p14="http://schemas.microsoft.com/office/powerpoint/2010/main" val="405042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FACB2-B915-77E9-B4B6-6E90546F98E9}"/>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A6C02083-4877-1DB8-D72E-1E6EA07C6984}"/>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D06FEB7F-52B4-B695-B388-6A6F09BC767C}"/>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0DDBEE7E-8F34-38EC-03FE-A25C3A95505A}"/>
              </a:ext>
            </a:extLst>
          </p:cNvPr>
          <p:cNvSpPr>
            <a:spLocks noGrp="1"/>
          </p:cNvSpPr>
          <p:nvPr>
            <p:ph type="sldNum" sz="quarter" idx="5"/>
          </p:nvPr>
        </p:nvSpPr>
        <p:spPr/>
        <p:txBody>
          <a:bodyPr/>
          <a:lstStyle/>
          <a:p>
            <a:fld id="{9A5030B8-36F2-40BE-AF11-F7DDB3FE8672}" type="slidenum">
              <a:rPr lang="lv-LV" smtClean="0"/>
              <a:t>11</a:t>
            </a:fld>
            <a:endParaRPr lang="lv-LV"/>
          </a:p>
        </p:txBody>
      </p:sp>
    </p:spTree>
    <p:extLst>
      <p:ext uri="{BB962C8B-B14F-4D97-AF65-F5344CB8AC3E}">
        <p14:creationId xmlns:p14="http://schemas.microsoft.com/office/powerpoint/2010/main" val="484641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2" name="AutoShape 2"/>
          <p:cNvSpPr/>
          <p:nvPr/>
        </p:nvSpPr>
        <p:spPr>
          <a:xfrm>
            <a:off x="0" y="9492639"/>
            <a:ext cx="18288000" cy="0"/>
          </a:xfrm>
          <a:prstGeom prst="line">
            <a:avLst/>
          </a:prstGeom>
          <a:ln w="9525" cap="flat">
            <a:solidFill>
              <a:srgbClr val="FFFFFF"/>
            </a:solidFill>
            <a:prstDash val="solid"/>
            <a:headEnd type="none" w="sm" len="sm"/>
            <a:tailEnd type="none" w="sm" len="sm"/>
          </a:ln>
        </p:spPr>
      </p:sp>
      <p:sp>
        <p:nvSpPr>
          <p:cNvPr id="3" name="Freeform 3"/>
          <p:cNvSpPr/>
          <p:nvPr/>
        </p:nvSpPr>
        <p:spPr>
          <a:xfrm>
            <a:off x="7239000" y="546811"/>
            <a:ext cx="3810000" cy="3810000"/>
          </a:xfrm>
          <a:custGeom>
            <a:avLst/>
            <a:gdLst/>
            <a:ahLst/>
            <a:cxnLst/>
            <a:rect l="l" t="t" r="r" b="b"/>
            <a:pathLst>
              <a:path w="3810000" h="3810000">
                <a:moveTo>
                  <a:pt x="0" y="0"/>
                </a:moveTo>
                <a:lnTo>
                  <a:pt x="3810000" y="0"/>
                </a:lnTo>
                <a:lnTo>
                  <a:pt x="3810000" y="3810000"/>
                </a:lnTo>
                <a:lnTo>
                  <a:pt x="0" y="3810000"/>
                </a:lnTo>
                <a:lnTo>
                  <a:pt x="0" y="0"/>
                </a:lnTo>
                <a:close/>
              </a:path>
            </a:pathLst>
          </a:custGeom>
          <a:blipFill>
            <a:blip r:embed="rId3"/>
            <a:stretch>
              <a:fillRect r="-731" b="-731"/>
            </a:stretch>
          </a:blipFill>
        </p:spPr>
      </p:sp>
      <p:sp>
        <p:nvSpPr>
          <p:cNvPr id="4" name="TextBox 4"/>
          <p:cNvSpPr txBox="1"/>
          <p:nvPr/>
        </p:nvSpPr>
        <p:spPr>
          <a:xfrm>
            <a:off x="0" y="9687502"/>
            <a:ext cx="18288000" cy="245773"/>
          </a:xfrm>
          <a:prstGeom prst="rect">
            <a:avLst/>
          </a:prstGeom>
        </p:spPr>
        <p:txBody>
          <a:bodyPr lIns="0" tIns="0" rIns="0" bIns="0" rtlCol="0" anchor="t">
            <a:spAutoFit/>
          </a:bodyPr>
          <a:lstStyle/>
          <a:p>
            <a:pPr algn="ctr">
              <a:lnSpc>
                <a:spcPts val="2100"/>
              </a:lnSpc>
            </a:pPr>
            <a:r>
              <a:rPr lang="en-US" sz="1500" dirty="0">
                <a:solidFill>
                  <a:srgbClr val="FFFFFF"/>
                </a:solidFill>
                <a:latin typeface="Arial"/>
                <a:ea typeface="Arial"/>
                <a:cs typeface="Arial"/>
                <a:sym typeface="Arial"/>
              </a:rPr>
              <a:t>ĀDAŽU NOVADA PAŠVALDĪBA</a:t>
            </a:r>
            <a:r>
              <a:rPr lang="lv-LV" sz="1500" dirty="0">
                <a:solidFill>
                  <a:srgbClr val="FFFFFF"/>
                </a:solidFill>
                <a:latin typeface="Arial"/>
                <a:ea typeface="Arial"/>
                <a:cs typeface="Arial"/>
                <a:sym typeface="Arial"/>
              </a:rPr>
              <a:t>   </a:t>
            </a:r>
            <a:r>
              <a:rPr lang="en-US" sz="1500" dirty="0">
                <a:solidFill>
                  <a:srgbClr val="FFFFFF"/>
                </a:solidFill>
                <a:latin typeface="Arial"/>
                <a:ea typeface="Arial"/>
                <a:cs typeface="Arial"/>
                <a:sym typeface="Arial"/>
              </a:rPr>
              <a:t> </a:t>
            </a:r>
            <a:r>
              <a:rPr lang="lv-LV" sz="1500" dirty="0">
                <a:solidFill>
                  <a:srgbClr val="FFFFFF"/>
                </a:solidFill>
                <a:latin typeface="Arial"/>
                <a:ea typeface="Arial"/>
                <a:cs typeface="Arial"/>
                <a:sym typeface="Arial"/>
              </a:rPr>
              <a:t>18.12</a:t>
            </a:r>
            <a:r>
              <a:rPr lang="en-US" sz="1500" dirty="0">
                <a:solidFill>
                  <a:srgbClr val="FFFFFF"/>
                </a:solidFill>
                <a:latin typeface="Arial"/>
                <a:ea typeface="Arial"/>
                <a:cs typeface="Arial"/>
                <a:sym typeface="Arial"/>
              </a:rPr>
              <a:t>.2024.</a:t>
            </a:r>
          </a:p>
        </p:txBody>
      </p:sp>
      <p:sp>
        <p:nvSpPr>
          <p:cNvPr id="5" name="TextBox 5"/>
          <p:cNvSpPr txBox="1"/>
          <p:nvPr/>
        </p:nvSpPr>
        <p:spPr>
          <a:xfrm>
            <a:off x="1471009" y="4972050"/>
            <a:ext cx="15345983" cy="1549463"/>
          </a:xfrm>
          <a:prstGeom prst="rect">
            <a:avLst/>
          </a:prstGeom>
        </p:spPr>
        <p:txBody>
          <a:bodyPr lIns="0" tIns="0" rIns="0" bIns="0" rtlCol="0" anchor="t">
            <a:spAutoFit/>
          </a:bodyPr>
          <a:lstStyle/>
          <a:p>
            <a:pPr algn="ctr">
              <a:lnSpc>
                <a:spcPts val="6299"/>
              </a:lnSpc>
            </a:pPr>
            <a:r>
              <a:rPr lang="lv-LV" sz="4500" dirty="0">
                <a:solidFill>
                  <a:srgbClr val="FFFFFF"/>
                </a:solidFill>
                <a:latin typeface="Montserrat" panose="00000500000000000000" pitchFamily="50" charset="-70"/>
                <a:ea typeface="Arial Bold"/>
                <a:cs typeface="Arial Bold"/>
                <a:sym typeface="Arial Bold"/>
              </a:rPr>
              <a:t>Par kopienu centriem / sabiedrībai pieejamām sanāksmju telpām Ādažu novadā</a:t>
            </a:r>
            <a:endParaRPr lang="en-US" sz="4500" dirty="0">
              <a:solidFill>
                <a:srgbClr val="FFFFFF"/>
              </a:solidFill>
              <a:latin typeface="Montserrat" panose="00000500000000000000" pitchFamily="50" charset="-70"/>
              <a:ea typeface="Arial Bold"/>
              <a:cs typeface="Arial Bold"/>
              <a:sym typeface="Arial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A8BE5-F59B-F451-FF1A-D778B52A0DB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2269FFD1-A6E4-2AE2-D169-12B27A95BC57}"/>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57A1B76D-62F3-48AD-81A8-ED82B1660170}"/>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2A022A5A-932F-59A5-30CE-10ED7FB9F9BD}"/>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E47B1EE8-0E5D-D996-377B-B37F9237E85E}"/>
              </a:ext>
            </a:extLst>
          </p:cNvPr>
          <p:cNvSpPr txBox="1"/>
          <p:nvPr/>
        </p:nvSpPr>
        <p:spPr>
          <a:xfrm>
            <a:off x="744414" y="1375198"/>
            <a:ext cx="13179058" cy="3034579"/>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Garā iela 20, Carnikava, Carnikavas pag.</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t>
            </a:r>
            <a:r>
              <a:rPr lang="lv-LV" sz="3200" dirty="0" err="1">
                <a:solidFill>
                  <a:schemeClr val="tx1">
                    <a:lumMod val="75000"/>
                    <a:lumOff val="25000"/>
                  </a:schemeClr>
                </a:solidFill>
                <a:latin typeface="Montserrat" panose="00000500000000000000" pitchFamily="50" charset="-70"/>
                <a:cs typeface="Arial"/>
              </a:rPr>
              <a:t>as</a:t>
            </a:r>
            <a:r>
              <a:rPr lang="lv-LV" sz="3200" dirty="0">
                <a:solidFill>
                  <a:schemeClr val="tx1">
                    <a:lumMod val="75000"/>
                    <a:lumOff val="25000"/>
                  </a:schemeClr>
                </a:solidFill>
                <a:latin typeface="Montserrat" panose="00000500000000000000" pitchFamily="50" charset="-70"/>
                <a:cs typeface="Arial"/>
              </a:rPr>
              <a:t> 4 brīvas telpas: </a:t>
            </a:r>
          </a:p>
          <a:p>
            <a:pPr>
              <a:spcBef>
                <a:spcPts val="1200"/>
              </a:spcBef>
            </a:pPr>
            <a:r>
              <a:rPr lang="lv-LV" sz="3200" dirty="0">
                <a:solidFill>
                  <a:schemeClr val="tx1">
                    <a:lumMod val="75000"/>
                    <a:lumOff val="25000"/>
                  </a:schemeClr>
                </a:solidFill>
                <a:latin typeface="Montserrat" panose="00000500000000000000" pitchFamily="50" charset="-70"/>
                <a:cs typeface="Arial"/>
              </a:rPr>
              <a:t>ēdamzāle (66,6</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 palīgtelpa (5,6</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 ēdiena sadales telpas (11,20</a:t>
            </a:r>
            <a:r>
              <a:rPr lang="es-ES" sz="3200" dirty="0">
                <a:solidFill>
                  <a:schemeClr val="tx1">
                    <a:lumMod val="75000"/>
                    <a:lumOff val="25000"/>
                  </a:schemeClr>
                </a:solidFill>
                <a:latin typeface="Montserrat" panose="00000500000000000000" pitchFamily="50" charset="-70"/>
                <a:cs typeface="Arial"/>
              </a:rPr>
              <a:t> </a:t>
            </a:r>
            <a:r>
              <a:rPr lang="lv-LV" sz="3200" dirty="0">
                <a:solidFill>
                  <a:schemeClr val="tx1">
                    <a:lumMod val="75000"/>
                    <a:lumOff val="25000"/>
                  </a:schemeClr>
                </a:solidFill>
                <a:latin typeface="Montserrat" panose="00000500000000000000" pitchFamily="50" charset="-70"/>
                <a:cs typeface="Arial"/>
              </a:rPr>
              <a:t>un 22,8</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Carnikavas komunālserviss</a:t>
            </a:r>
          </a:p>
        </p:txBody>
      </p:sp>
      <p:sp>
        <p:nvSpPr>
          <p:cNvPr id="2" name="TextBox 6">
            <a:extLst>
              <a:ext uri="{FF2B5EF4-FFF2-40B4-BE49-F238E27FC236}">
                <a16:creationId xmlns:a16="http://schemas.microsoft.com/office/drawing/2014/main" id="{F3B32177-C497-95F7-242B-4BAF7301849C}"/>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Telpas Garā ielā 20</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9A190E32-5039-BBA3-8B98-CF6814046229}"/>
              </a:ext>
            </a:extLst>
          </p:cNvPr>
          <p:cNvSpPr txBox="1"/>
          <p:nvPr/>
        </p:nvSpPr>
        <p:spPr>
          <a:xfrm>
            <a:off x="609601" y="4607831"/>
            <a:ext cx="16933985" cy="4247317"/>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 </a:t>
            </a:r>
            <a:r>
              <a:rPr lang="lv-LV" sz="3200" dirty="0">
                <a:solidFill>
                  <a:srgbClr val="7395AD"/>
                </a:solidFill>
                <a:latin typeface="Montserrat" panose="00000500000000000000" pitchFamily="50" charset="-70"/>
                <a:cs typeface="Arial"/>
              </a:rPr>
              <a:t>telpas tiek gatavotas īslaicīgai nomai</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jā</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–pieteikšanās uz iespējām nomāt telpas bija līdz 16.12.2024.</a:t>
            </a:r>
          </a:p>
          <a:p>
            <a:r>
              <a:rPr lang="lv-LV" sz="3200" dirty="0">
                <a:solidFill>
                  <a:srgbClr val="C00000"/>
                </a:solidFill>
                <a:latin typeface="Montserrat" panose="00000500000000000000" pitchFamily="50" charset="-70"/>
                <a:cs typeface="Arial"/>
              </a:rPr>
              <a:t>Šobrīd telpas būtu </a:t>
            </a:r>
            <a:r>
              <a:rPr lang="lv-LV" sz="3200" dirty="0">
                <a:solidFill>
                  <a:srgbClr val="C00000"/>
                </a:solidFill>
                <a:effectLst/>
                <a:latin typeface="Montserrat" pitchFamily="2" charset="-70"/>
                <a:ea typeface="Calibri" panose="020F0502020204030204" pitchFamily="34" charset="0"/>
              </a:rPr>
              <a:t>nepieciešamas pašvaldības funkciju veikšanai, piemēram kā  kopienu pulcēšanās vieta Carnikavas ciema iedzīvotājiem. Vienīgi pašvaldībā būtu jāizstrādā kārtība, kādā telpas varētu tikt izmantotas (kas / kurā laikā / uz cik ilgu laiku varētu pieteikties) un kurš par šīm telpām būtu atbildīgs</a:t>
            </a:r>
            <a:r>
              <a:rPr lang="lv-LV" sz="3200" i="1" dirty="0">
                <a:solidFill>
                  <a:srgbClr val="C00000"/>
                </a:solidFill>
                <a:effectLst/>
                <a:latin typeface="Montserrat" pitchFamily="2" charset="-70"/>
                <a:ea typeface="Calibri" panose="020F0502020204030204" pitchFamily="34" charset="0"/>
              </a:rPr>
              <a:t>.</a:t>
            </a:r>
            <a:endParaRPr lang="lv-LV" sz="3200" dirty="0">
              <a:solidFill>
                <a:srgbClr val="C00000"/>
              </a:solidFill>
              <a:effectLst/>
              <a:latin typeface="Calibri" panose="020F0502020204030204" pitchFamily="34" charset="0"/>
              <a:ea typeface="Calibri" panose="020F0502020204030204" pitchFamily="34" charset="0"/>
            </a:endParaRPr>
          </a:p>
        </p:txBody>
      </p:sp>
      <p:pic>
        <p:nvPicPr>
          <p:cNvPr id="6" name="Attēls 5">
            <a:extLst>
              <a:ext uri="{FF2B5EF4-FFF2-40B4-BE49-F238E27FC236}">
                <a16:creationId xmlns:a16="http://schemas.microsoft.com/office/drawing/2014/main" id="{9EB6EB46-3295-539C-A305-3AB49E6539F4}"/>
              </a:ext>
            </a:extLst>
          </p:cNvPr>
          <p:cNvPicPr>
            <a:picLocks noChangeAspect="1"/>
          </p:cNvPicPr>
          <p:nvPr/>
        </p:nvPicPr>
        <p:blipFill>
          <a:blip r:embed="rId3"/>
          <a:stretch>
            <a:fillRect/>
          </a:stretch>
        </p:blipFill>
        <p:spPr>
          <a:xfrm>
            <a:off x="13896433" y="1638207"/>
            <a:ext cx="3647153" cy="2431435"/>
          </a:xfrm>
          <a:prstGeom prst="rect">
            <a:avLst/>
          </a:prstGeom>
        </p:spPr>
      </p:pic>
      <p:pic>
        <p:nvPicPr>
          <p:cNvPr id="8" name="Satura vietturis 4">
            <a:extLst>
              <a:ext uri="{FF2B5EF4-FFF2-40B4-BE49-F238E27FC236}">
                <a16:creationId xmlns:a16="http://schemas.microsoft.com/office/drawing/2014/main" id="{E4B7A6EC-3FC5-B1B4-3C59-FEFFBF139FAE}"/>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3631042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29B6E-A489-2250-7803-50FF1331DF4E}"/>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8BF86BF-A5EB-0EA1-700F-4170FE98AB2D}"/>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B3DAA728-8153-1052-18A0-203677B0C326}"/>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51B91E96-E923-5903-4015-836D92495E4D}"/>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B990D456-E571-20FF-7826-EE59674FADB3}"/>
              </a:ext>
            </a:extLst>
          </p:cNvPr>
          <p:cNvSpPr txBox="1"/>
          <p:nvPr/>
        </p:nvSpPr>
        <p:spPr>
          <a:xfrm>
            <a:off x="618318" y="1638317"/>
            <a:ext cx="12945282" cy="2431435"/>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Stacijas iela 5, Carnikava, Carnikavas pag.</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t>
            </a:r>
            <a:r>
              <a:rPr lang="lv-LV" sz="3200" dirty="0" err="1">
                <a:solidFill>
                  <a:schemeClr val="tx1">
                    <a:lumMod val="75000"/>
                    <a:lumOff val="25000"/>
                  </a:schemeClr>
                </a:solidFill>
                <a:latin typeface="Montserrat" panose="00000500000000000000" pitchFamily="50" charset="-70"/>
                <a:cs typeface="Arial"/>
              </a:rPr>
              <a:t>as</a:t>
            </a:r>
            <a:r>
              <a:rPr lang="lv-LV" sz="3200" dirty="0">
                <a:solidFill>
                  <a:schemeClr val="tx1">
                    <a:lumMod val="75000"/>
                    <a:lumOff val="25000"/>
                  </a:schemeClr>
                </a:solidFill>
                <a:latin typeface="Montserrat" panose="00000500000000000000" pitchFamily="50" charset="-70"/>
                <a:cs typeface="Arial"/>
              </a:rPr>
              <a:t> 3 telpas: Bērnu un jauniešu telpa (46,9</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 </a:t>
            </a:r>
          </a:p>
          <a:p>
            <a:pPr>
              <a:spcBef>
                <a:spcPts val="1200"/>
              </a:spcBef>
            </a:pPr>
            <a:r>
              <a:rPr lang="lv-LV" sz="3200" dirty="0">
                <a:solidFill>
                  <a:schemeClr val="tx1">
                    <a:lumMod val="75000"/>
                    <a:lumOff val="25000"/>
                  </a:schemeClr>
                </a:solidFill>
                <a:latin typeface="Montserrat" panose="00000500000000000000" pitchFamily="50" charset="-70"/>
                <a:cs typeface="Arial"/>
              </a:rPr>
              <a:t>Interešu izglītības telpa (54,5</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r>
              <a:rPr lang="lv-LV" sz="3200" dirty="0">
                <a:solidFill>
                  <a:schemeClr val="tx1">
                    <a:lumMod val="75000"/>
                    <a:lumOff val="25000"/>
                  </a:schemeClr>
                </a:solidFill>
                <a:latin typeface="Montserrat" panose="00000500000000000000" pitchFamily="50" charset="-70"/>
                <a:cs typeface="Arial"/>
              </a:rPr>
              <a:t>, Telpa (42,5</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Izglītības un jaunatnes nodaļa</a:t>
            </a:r>
            <a:endPar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sp>
        <p:nvSpPr>
          <p:cNvPr id="2" name="TextBox 6">
            <a:extLst>
              <a:ext uri="{FF2B5EF4-FFF2-40B4-BE49-F238E27FC236}">
                <a16:creationId xmlns:a16="http://schemas.microsoft.com/office/drawing/2014/main" id="{50A9D7E9-C390-ECFF-EDBA-A9F6057772B8}"/>
              </a:ext>
            </a:extLst>
          </p:cNvPr>
          <p:cNvSpPr txBox="1"/>
          <p:nvPr/>
        </p:nvSpPr>
        <p:spPr>
          <a:xfrm>
            <a:off x="744415" y="270253"/>
            <a:ext cx="17434560" cy="840551"/>
          </a:xfrm>
          <a:prstGeom prst="rect">
            <a:avLst/>
          </a:prstGeom>
        </p:spPr>
        <p:txBody>
          <a:bodyPr wrap="square" lIns="0" tIns="0" rIns="0" bIns="0" rtlCol="0" anchor="t">
            <a:spAutoFit/>
          </a:bodyPr>
          <a:lstStyle/>
          <a:p>
            <a:pPr algn="ctr">
              <a:lnSpc>
                <a:spcPts val="7128"/>
              </a:lnSpc>
            </a:pPr>
            <a:r>
              <a:rPr lang="lv-LV" sz="5400" dirty="0">
                <a:solidFill>
                  <a:srgbClr val="595959"/>
                </a:solidFill>
                <a:latin typeface="Arial Bold"/>
                <a:ea typeface="Arial Bold"/>
                <a:cs typeface="Arial Bold"/>
                <a:sym typeface="Arial Bold"/>
              </a:rPr>
              <a:t>Bērnu un jauniešu telpa</a:t>
            </a:r>
            <a:endParaRPr lang="en-US" sz="5400" dirty="0">
              <a:solidFill>
                <a:srgbClr val="595959"/>
              </a:solidFill>
              <a:latin typeface="Arial Bold"/>
              <a:ea typeface="Arial Bold"/>
              <a:cs typeface="Arial Bold"/>
              <a:sym typeface="Arial Bold"/>
            </a:endParaRPr>
          </a:p>
        </p:txBody>
      </p:sp>
      <p:sp>
        <p:nvSpPr>
          <p:cNvPr id="10" name="TextBox 7">
            <a:extLst>
              <a:ext uri="{FF2B5EF4-FFF2-40B4-BE49-F238E27FC236}">
                <a16:creationId xmlns:a16="http://schemas.microsoft.com/office/drawing/2014/main" id="{8584EA15-D8C5-A81B-9CD1-D90E5E68514D}"/>
              </a:ext>
            </a:extLst>
          </p:cNvPr>
          <p:cNvSpPr txBox="1"/>
          <p:nvPr/>
        </p:nvSpPr>
        <p:spPr>
          <a:xfrm>
            <a:off x="650975" y="4126911"/>
            <a:ext cx="12760225" cy="5201424"/>
          </a:xfrm>
          <a:prstGeom prst="rect">
            <a:avLst/>
          </a:prstGeom>
        </p:spPr>
        <p:txBody>
          <a:bodyPr wrap="square" lIns="0" tIns="0" rIns="0" bIns="0" rtlCol="0" anchor="t">
            <a:spAutoFit/>
          </a:bodyPr>
          <a:lstStyle/>
          <a:p>
            <a:pPr>
              <a:spcBef>
                <a:spcPts val="1200"/>
              </a:spcBef>
            </a:pPr>
            <a:r>
              <a:rPr lang="lv-LV" sz="2800" b="1" dirty="0">
                <a:solidFill>
                  <a:srgbClr val="7395AD"/>
                </a:solidFill>
                <a:latin typeface="Montserrat" panose="00000500000000000000" pitchFamily="50" charset="-70"/>
                <a:cs typeface="Arial"/>
              </a:rPr>
              <a:t>Telpu pieejamība</a:t>
            </a:r>
            <a:r>
              <a:rPr lang="lv-LV" sz="2800" dirty="0">
                <a:solidFill>
                  <a:srgbClr val="7395AD"/>
                </a:solidFill>
                <a:latin typeface="Montserrat" panose="00000500000000000000" pitchFamily="50" charset="-70"/>
                <a:cs typeface="Arial"/>
              </a:rPr>
              <a:t> – telpas pieejamas noteiktajos darba laikos. </a:t>
            </a:r>
          </a:p>
          <a:p>
            <a:pPr>
              <a:spcBef>
                <a:spcPts val="1200"/>
              </a:spcBef>
            </a:pPr>
            <a:r>
              <a:rPr lang="lv-LV" sz="2800" b="1" dirty="0">
                <a:solidFill>
                  <a:srgbClr val="7395AD"/>
                </a:solidFill>
                <a:latin typeface="Montserrat" panose="00000500000000000000" pitchFamily="50" charset="-70"/>
                <a:cs typeface="Arial"/>
              </a:rPr>
              <a:t>Vai par telpu izmantošanu jāmaksā</a:t>
            </a:r>
            <a:r>
              <a:rPr lang="lv-LV" sz="2800" dirty="0">
                <a:solidFill>
                  <a:srgbClr val="7395AD"/>
                </a:solidFill>
                <a:latin typeface="Montserrat" panose="00000500000000000000" pitchFamily="50" charset="-70"/>
                <a:cs typeface="Arial"/>
              </a:rPr>
              <a:t> – nē</a:t>
            </a:r>
          </a:p>
          <a:p>
            <a:pPr>
              <a:spcBef>
                <a:spcPts val="1200"/>
              </a:spcBef>
            </a:pPr>
            <a:r>
              <a:rPr lang="lv-LV" sz="2800" b="1" dirty="0">
                <a:solidFill>
                  <a:srgbClr val="7395AD"/>
                </a:solidFill>
                <a:latin typeface="Montserrat" panose="00000500000000000000" pitchFamily="50" charset="-70"/>
                <a:cs typeface="Arial"/>
              </a:rPr>
              <a:t>Provizoriskā telpu noslodze </a:t>
            </a:r>
            <a:r>
              <a:rPr lang="lv-LV" sz="2800" dirty="0">
                <a:solidFill>
                  <a:srgbClr val="7395AD"/>
                </a:solidFill>
                <a:latin typeface="Montserrat" panose="00000500000000000000" pitchFamily="50" charset="-70"/>
                <a:cs typeface="Arial"/>
              </a:rPr>
              <a:t>– </a:t>
            </a:r>
            <a:r>
              <a:rPr kumimoji="0" lang="lv-LV" sz="28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Bērnu un jauniešu telpa</a:t>
            </a:r>
            <a:r>
              <a:rPr lang="lv-LV" sz="2800" dirty="0">
                <a:solidFill>
                  <a:srgbClr val="7395AD"/>
                </a:solidFill>
                <a:latin typeface="Montserrat" panose="00000500000000000000" pitchFamily="50" charset="-70"/>
                <a:cs typeface="Arial"/>
              </a:rPr>
              <a:t> </a:t>
            </a:r>
            <a:r>
              <a:rPr kumimoji="0" lang="lv-LV" sz="28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tiek izmantotas atbilstoši to paredzētajām funkcijām norādītajos darba laikos.  Interešu izglītības telpa</a:t>
            </a:r>
            <a:r>
              <a:rPr lang="lv-LV" sz="2800" dirty="0">
                <a:solidFill>
                  <a:srgbClr val="7395AD"/>
                </a:solidFill>
                <a:latin typeface="Montserrat" panose="00000500000000000000" pitchFamily="50" charset="-70"/>
                <a:cs typeface="Arial"/>
              </a:rPr>
              <a:t> un blakus telpa </a:t>
            </a:r>
            <a:r>
              <a:rPr kumimoji="0" lang="lv-LV" sz="28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ir pieejamas domes noteiktajos darba laikos.</a:t>
            </a:r>
          </a:p>
          <a:p>
            <a:pPr>
              <a:spcBef>
                <a:spcPts val="1200"/>
              </a:spcBef>
            </a:pPr>
            <a:r>
              <a:rPr lang="lv-LV" sz="2800" dirty="0">
                <a:solidFill>
                  <a:srgbClr val="C00000"/>
                </a:solidFill>
                <a:latin typeface="Montserrat" panose="00000500000000000000" pitchFamily="50" charset="-70"/>
                <a:cs typeface="Arial"/>
              </a:rPr>
              <a:t>Šobrīd brīvas telpas ir. Tās ir </a:t>
            </a:r>
            <a:r>
              <a:rPr kumimoji="0" lang="lv-LV" sz="28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iespējams izmantot domes norādītajos darba laikos,</a:t>
            </a:r>
            <a:r>
              <a:rPr lang="lv-LV" sz="2800" dirty="0">
                <a:solidFill>
                  <a:srgbClr val="C00000"/>
                </a:solidFill>
                <a:latin typeface="Montserrat" panose="00000500000000000000" pitchFamily="50" charset="-70"/>
                <a:cs typeface="Arial"/>
              </a:rPr>
              <a:t> iepriekš </a:t>
            </a:r>
            <a:r>
              <a:rPr kumimoji="0" lang="lv-LV" sz="28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saskaņojot ar Izglītības un jaunatnes nodaļas vadību.</a:t>
            </a:r>
            <a:r>
              <a:rPr kumimoji="0" lang="lv-LV" sz="2800" b="0" i="0" u="none" strike="noStrike" kern="1200" cap="none" spc="0" normalizeH="0" baseline="0" noProof="0" dirty="0">
                <a:ln>
                  <a:noFill/>
                </a:ln>
                <a:solidFill>
                  <a:srgbClr val="C00000"/>
                </a:solidFill>
                <a:effectLst/>
                <a:uLnTx/>
                <a:uFillTx/>
                <a:latin typeface="Montserrat" pitchFamily="2" charset="-70"/>
                <a:ea typeface="Calibri" panose="020F0502020204030204" pitchFamily="34" charset="0"/>
                <a:cs typeface="+mn-cs"/>
              </a:rPr>
              <a:t> Vienīgi pašvaldībai būtu jāizstrādā kārtība, kā telpas varētu tikt izmantotas (kas / kurā laikā / uz cik ilgu laiku varētu pieteikties) un kurš būtu atbildīgais .</a:t>
            </a:r>
            <a:endParaRPr lang="lv-LV" sz="2800" dirty="0">
              <a:solidFill>
                <a:srgbClr val="C00000"/>
              </a:solidFill>
              <a:latin typeface="Montserrat" panose="00000500000000000000" pitchFamily="50" charset="-70"/>
              <a:cs typeface="Arial"/>
            </a:endParaRPr>
          </a:p>
        </p:txBody>
      </p:sp>
      <p:pic>
        <p:nvPicPr>
          <p:cNvPr id="15" name="Attēls 14">
            <a:extLst>
              <a:ext uri="{FF2B5EF4-FFF2-40B4-BE49-F238E27FC236}">
                <a16:creationId xmlns:a16="http://schemas.microsoft.com/office/drawing/2014/main" id="{D9A530BF-6E90-C20A-9DD8-780A2CD9FCEB}"/>
              </a:ext>
            </a:extLst>
          </p:cNvPr>
          <p:cNvPicPr>
            <a:picLocks noChangeAspect="1"/>
          </p:cNvPicPr>
          <p:nvPr/>
        </p:nvPicPr>
        <p:blipFill>
          <a:blip r:embed="rId3"/>
          <a:stretch>
            <a:fillRect/>
          </a:stretch>
        </p:blipFill>
        <p:spPr>
          <a:xfrm>
            <a:off x="13738226" y="1663882"/>
            <a:ext cx="3931456" cy="2908112"/>
          </a:xfrm>
          <a:prstGeom prst="rect">
            <a:avLst/>
          </a:prstGeom>
        </p:spPr>
      </p:pic>
      <p:sp>
        <p:nvSpPr>
          <p:cNvPr id="16" name="TextBox 7">
            <a:extLst>
              <a:ext uri="{FF2B5EF4-FFF2-40B4-BE49-F238E27FC236}">
                <a16:creationId xmlns:a16="http://schemas.microsoft.com/office/drawing/2014/main" id="{ADC38399-A325-728D-4881-6DF522E575CF}"/>
              </a:ext>
            </a:extLst>
          </p:cNvPr>
          <p:cNvSpPr txBox="1"/>
          <p:nvPr/>
        </p:nvSpPr>
        <p:spPr>
          <a:xfrm>
            <a:off x="13738226" y="4871053"/>
            <a:ext cx="3931456" cy="4031873"/>
          </a:xfrm>
          <a:prstGeom prst="rect">
            <a:avLst/>
          </a:prstGeom>
          <a:solidFill>
            <a:schemeClr val="accent1">
              <a:lumMod val="20000"/>
              <a:lumOff val="80000"/>
            </a:schemeClr>
          </a:solidFill>
        </p:spPr>
        <p:txBody>
          <a:bodyPr wrap="square" lIns="0" tIns="0" rIns="0" bIns="0" rtlCol="0" anchor="t">
            <a:spAutoFit/>
          </a:bodyPr>
          <a:lstStyle/>
          <a:p>
            <a:pPr>
              <a:spcBef>
                <a:spcPts val="1200"/>
              </a:spcBef>
            </a:pPr>
            <a:r>
              <a:rPr lang="lv-LV" sz="2400" b="1" dirty="0">
                <a:solidFill>
                  <a:schemeClr val="tx1">
                    <a:lumMod val="75000"/>
                    <a:lumOff val="25000"/>
                  </a:schemeClr>
                </a:solidFill>
                <a:latin typeface="Montserrat" panose="00000500000000000000" pitchFamily="50" charset="-70"/>
                <a:cs typeface="Arial"/>
              </a:rPr>
              <a:t>Darba laiks:</a:t>
            </a:r>
          </a:p>
          <a:p>
            <a:pPr>
              <a:spcBef>
                <a:spcPts val="1200"/>
              </a:spcBef>
            </a:pPr>
            <a:r>
              <a:rPr lang="lv-LV" sz="2400" dirty="0">
                <a:solidFill>
                  <a:schemeClr val="tx1">
                    <a:lumMod val="75000"/>
                    <a:lumOff val="25000"/>
                  </a:schemeClr>
                </a:solidFill>
                <a:latin typeface="Montserrat" panose="00000500000000000000" pitchFamily="50" charset="-70"/>
                <a:cs typeface="Arial"/>
              </a:rPr>
              <a:t>Pirmdiena     13.00-19.00</a:t>
            </a:r>
          </a:p>
          <a:p>
            <a:pPr>
              <a:spcBef>
                <a:spcPts val="1200"/>
              </a:spcBef>
            </a:pPr>
            <a:r>
              <a:rPr lang="lv-LV" sz="2400" dirty="0">
                <a:solidFill>
                  <a:schemeClr val="tx1">
                    <a:lumMod val="75000"/>
                    <a:lumOff val="25000"/>
                  </a:schemeClr>
                </a:solidFill>
                <a:latin typeface="Montserrat" panose="00000500000000000000" pitchFamily="50" charset="-70"/>
                <a:cs typeface="Arial"/>
              </a:rPr>
              <a:t>Otrdiena        13.00-19.00</a:t>
            </a:r>
          </a:p>
          <a:p>
            <a:pPr>
              <a:spcBef>
                <a:spcPts val="1200"/>
              </a:spcBef>
            </a:pPr>
            <a:r>
              <a:rPr lang="lv-LV" sz="2400" dirty="0">
                <a:solidFill>
                  <a:schemeClr val="tx1">
                    <a:lumMod val="75000"/>
                    <a:lumOff val="25000"/>
                  </a:schemeClr>
                </a:solidFill>
                <a:latin typeface="Montserrat" panose="00000500000000000000" pitchFamily="50" charset="-70"/>
                <a:cs typeface="Arial"/>
              </a:rPr>
              <a:t>Trešdiena       13.00-19.00</a:t>
            </a:r>
          </a:p>
          <a:p>
            <a:pPr>
              <a:spcBef>
                <a:spcPts val="1200"/>
              </a:spcBef>
            </a:pPr>
            <a:r>
              <a:rPr lang="lv-LV" sz="2400" dirty="0">
                <a:solidFill>
                  <a:schemeClr val="tx1">
                    <a:lumMod val="75000"/>
                    <a:lumOff val="25000"/>
                  </a:schemeClr>
                </a:solidFill>
                <a:latin typeface="Montserrat" panose="00000500000000000000" pitchFamily="50" charset="-70"/>
                <a:cs typeface="Arial"/>
              </a:rPr>
              <a:t>Ceturtdiena   13.00-19.00</a:t>
            </a:r>
          </a:p>
          <a:p>
            <a:pPr>
              <a:spcBef>
                <a:spcPts val="1200"/>
              </a:spcBef>
            </a:pPr>
            <a:r>
              <a:rPr lang="lv-LV" sz="2400" dirty="0">
                <a:solidFill>
                  <a:schemeClr val="tx1">
                    <a:lumMod val="75000"/>
                    <a:lumOff val="25000"/>
                  </a:schemeClr>
                </a:solidFill>
                <a:latin typeface="Montserrat" panose="00000500000000000000" pitchFamily="50" charset="-70"/>
                <a:cs typeface="Arial"/>
              </a:rPr>
              <a:t>Piektdiena      13.00-19.00</a:t>
            </a:r>
          </a:p>
          <a:p>
            <a:pPr>
              <a:spcBef>
                <a:spcPts val="1200"/>
              </a:spcBef>
            </a:pPr>
            <a:r>
              <a:rPr lang="lv-LV" sz="2400" dirty="0">
                <a:solidFill>
                  <a:schemeClr val="tx1">
                    <a:lumMod val="75000"/>
                    <a:lumOff val="25000"/>
                  </a:schemeClr>
                </a:solidFill>
                <a:latin typeface="Montserrat" panose="00000500000000000000" pitchFamily="50" charset="-70"/>
                <a:cs typeface="Arial"/>
              </a:rPr>
              <a:t>Sestdiena            slēgts</a:t>
            </a:r>
          </a:p>
          <a:p>
            <a:pPr>
              <a:spcBef>
                <a:spcPts val="1200"/>
              </a:spcBef>
            </a:pPr>
            <a:r>
              <a:rPr lang="lv-LV" sz="2400" dirty="0">
                <a:solidFill>
                  <a:schemeClr val="tx1">
                    <a:lumMod val="75000"/>
                    <a:lumOff val="25000"/>
                  </a:schemeClr>
                </a:solidFill>
                <a:latin typeface="Montserrat" panose="00000500000000000000" pitchFamily="50" charset="-70"/>
                <a:cs typeface="Arial"/>
              </a:rPr>
              <a:t>Svētdiena            slēgts </a:t>
            </a:r>
          </a:p>
        </p:txBody>
      </p:sp>
      <p:pic>
        <p:nvPicPr>
          <p:cNvPr id="6" name="Satura vietturis 4">
            <a:extLst>
              <a:ext uri="{FF2B5EF4-FFF2-40B4-BE49-F238E27FC236}">
                <a16:creationId xmlns:a16="http://schemas.microsoft.com/office/drawing/2014/main" id="{9DC29E37-B066-2EAB-ED6F-88538F7F5C07}"/>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cxnSp>
        <p:nvCxnSpPr>
          <p:cNvPr id="8" name="Taisns savienotājs 7">
            <a:extLst>
              <a:ext uri="{FF2B5EF4-FFF2-40B4-BE49-F238E27FC236}">
                <a16:creationId xmlns:a16="http://schemas.microsoft.com/office/drawing/2014/main" id="{1D21E9B5-9928-AD28-9739-818B89D6C3C6}"/>
              </a:ext>
            </a:extLst>
          </p:cNvPr>
          <p:cNvCxnSpPr>
            <a:cxnSpLocks/>
          </p:cNvCxnSpPr>
          <p:nvPr/>
        </p:nvCxnSpPr>
        <p:spPr>
          <a:xfrm flipV="1">
            <a:off x="16916401" y="270253"/>
            <a:ext cx="1051808" cy="11049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922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A110C-67C8-D381-4A25-7274D4EB37D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2BD08A60-8077-2D41-74C8-7C24AF2CFAFD}"/>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F88264FB-F1B1-7AA1-D58A-94990DCA262A}"/>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3B1236AC-5F66-DC85-07FB-602522AB7EF3}"/>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4F0363F6-E959-A622-5C8D-111DD74DD2AE}"/>
              </a:ext>
            </a:extLst>
          </p:cNvPr>
          <p:cNvSpPr txBox="1"/>
          <p:nvPr/>
        </p:nvSpPr>
        <p:spPr>
          <a:xfrm>
            <a:off x="609600" y="1955181"/>
            <a:ext cx="13487400"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Jūras iela 1A, Carnikava, Carnikavas pag.</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t>
            </a:r>
            <a:r>
              <a:rPr lang="lv-LV" sz="3200" dirty="0">
                <a:solidFill>
                  <a:schemeClr val="tx1">
                    <a:lumMod val="75000"/>
                    <a:lumOff val="25000"/>
                  </a:schemeClr>
                </a:solidFill>
                <a:latin typeface="Montserrat" panose="00000500000000000000" pitchFamily="50" charset="-70"/>
                <a:cs typeface="Arial"/>
              </a:rPr>
              <a:t>a</a:t>
            </a:r>
            <a:r>
              <a:rPr lang="es-ES" sz="3200" dirty="0">
                <a:solidFill>
                  <a:schemeClr val="tx1">
                    <a:lumMod val="75000"/>
                    <a:lumOff val="25000"/>
                  </a:schemeClr>
                </a:solidFill>
                <a:latin typeface="Montserrat" panose="00000500000000000000" pitchFamily="50" charset="-70"/>
                <a:cs typeface="Arial"/>
              </a:rPr>
              <a:t> </a:t>
            </a:r>
            <a:r>
              <a:rPr lang="lv-LV" sz="3200" dirty="0">
                <a:solidFill>
                  <a:schemeClr val="tx1">
                    <a:lumMod val="75000"/>
                    <a:lumOff val="25000"/>
                  </a:schemeClr>
                </a:solidFill>
                <a:latin typeface="Montserrat" panose="00000500000000000000" pitchFamily="50" charset="-70"/>
                <a:cs typeface="Arial"/>
              </a:rPr>
              <a:t>Lielā zāle (19</a:t>
            </a:r>
            <a:r>
              <a:rPr lang="es-ES" sz="3200" dirty="0">
                <a:solidFill>
                  <a:schemeClr val="tx1">
                    <a:lumMod val="75000"/>
                    <a:lumOff val="25000"/>
                  </a:schemeClr>
                </a:solidFill>
                <a:latin typeface="Montserrat" panose="00000500000000000000" pitchFamily="50" charset="-70"/>
                <a:cs typeface="Arial"/>
              </a:rPr>
              <a:t>3 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a:t>
            </a:r>
            <a:r>
              <a:rPr lang="es-ES" sz="3200" dirty="0">
                <a:solidFill>
                  <a:schemeClr val="tx1">
                    <a:lumMod val="75000"/>
                    <a:lumOff val="25000"/>
                  </a:schemeClr>
                </a:solidFill>
                <a:latin typeface="Montserrat" panose="00000500000000000000" pitchFamily="50" charset="-70"/>
                <a:cs typeface="Arial"/>
              </a:rPr>
              <a:t> un </a:t>
            </a:r>
            <a:r>
              <a:rPr lang="lv-LV" sz="3200" dirty="0">
                <a:solidFill>
                  <a:schemeClr val="tx1">
                    <a:lumMod val="75000"/>
                    <a:lumOff val="25000"/>
                  </a:schemeClr>
                </a:solidFill>
                <a:latin typeface="Montserrat" panose="00000500000000000000" pitchFamily="50" charset="-70"/>
                <a:cs typeface="Arial"/>
              </a:rPr>
              <a:t>Mazā zāle (31</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Carnikavas tautas nams «Ozolaine»</a:t>
            </a:r>
          </a:p>
        </p:txBody>
      </p:sp>
      <p:sp>
        <p:nvSpPr>
          <p:cNvPr id="2" name="TextBox 6">
            <a:extLst>
              <a:ext uri="{FF2B5EF4-FFF2-40B4-BE49-F238E27FC236}">
                <a16:creationId xmlns:a16="http://schemas.microsoft.com/office/drawing/2014/main" id="{19B823F3-6413-66FF-8BAC-92B28F177437}"/>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Carnikavas tautas nams «Ozolaine»</a:t>
            </a:r>
            <a:endParaRPr lang="en-US" sz="5400" b="1" dirty="0">
              <a:solidFill>
                <a:srgbClr val="595959"/>
              </a:solidFill>
              <a:latin typeface="Aptos Display" panose="020B0004020202020204" pitchFamily="34" charset="0"/>
              <a:ea typeface="Arial Bold"/>
              <a:cs typeface="Arial Bold"/>
              <a:sym typeface="Arial Bold"/>
            </a:endParaRPr>
          </a:p>
        </p:txBody>
      </p:sp>
      <p:pic>
        <p:nvPicPr>
          <p:cNvPr id="13" name="Attēls 12">
            <a:extLst>
              <a:ext uri="{FF2B5EF4-FFF2-40B4-BE49-F238E27FC236}">
                <a16:creationId xmlns:a16="http://schemas.microsoft.com/office/drawing/2014/main" id="{3EAA998E-FE7E-F223-93AC-F74116B8E8CC}"/>
              </a:ext>
            </a:extLst>
          </p:cNvPr>
          <p:cNvPicPr>
            <a:picLocks noChangeAspect="1"/>
          </p:cNvPicPr>
          <p:nvPr/>
        </p:nvPicPr>
        <p:blipFill>
          <a:blip r:embed="rId3"/>
          <a:stretch>
            <a:fillRect/>
          </a:stretch>
        </p:blipFill>
        <p:spPr>
          <a:xfrm>
            <a:off x="13868400" y="1954785"/>
            <a:ext cx="4126132" cy="2797949"/>
          </a:xfrm>
          <a:prstGeom prst="rect">
            <a:avLst/>
          </a:prstGeom>
        </p:spPr>
      </p:pic>
      <p:sp>
        <p:nvSpPr>
          <p:cNvPr id="6" name="TextBox 7">
            <a:extLst>
              <a:ext uri="{FF2B5EF4-FFF2-40B4-BE49-F238E27FC236}">
                <a16:creationId xmlns:a16="http://schemas.microsoft.com/office/drawing/2014/main" id="{BB1DD1E3-E53D-9857-2205-17B85D7A41A3}"/>
              </a:ext>
            </a:extLst>
          </p:cNvPr>
          <p:cNvSpPr txBox="1"/>
          <p:nvPr/>
        </p:nvSpPr>
        <p:spPr>
          <a:xfrm>
            <a:off x="609600" y="4912680"/>
            <a:ext cx="16992601" cy="440120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lv-LV" sz="3200" b="1" dirty="0">
                <a:solidFill>
                  <a:srgbClr val="7395AD"/>
                </a:solidFill>
                <a:latin typeface="Montserrat" panose="00000500000000000000" pitchFamily="50" charset="-70"/>
                <a:cs typeface="Arial"/>
              </a:rPr>
              <a:t>Telpu pieejamība – </a:t>
            </a:r>
            <a:r>
              <a:rPr lang="lv-LV" sz="3200" dirty="0">
                <a:solidFill>
                  <a:srgbClr val="7395AD"/>
                </a:solidFill>
                <a:latin typeface="Montserrat" panose="00000500000000000000" pitchFamily="50" charset="-70"/>
                <a:cs typeface="Arial"/>
              </a:rPr>
              <a:t>telpas pieejamas noteiktajos darba laikos, </a:t>
            </a:r>
            <a:r>
              <a:rPr kumimoji="0" lang="lv-LV" sz="320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iepriekš noslēdzot telpu nomas līgumu</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jā</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t</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elpas tiek izmantotas atbilstoši to paredzētajām funkcijām. Apkopotā informācija liecina, ka telpu lielākā noslodze ir dienas otrajā pusē un vakaros. Telpas izmanto 12 amatiermākslas kolektīvi.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Šobrīd brīvas telpas ir pieejamas tikai dienas pirmajā pusē un norādītajos darba laikos, saskaņojot ar Carnikavas tautas nama «Ozolaine» vadību.</a:t>
            </a:r>
          </a:p>
        </p:txBody>
      </p:sp>
      <p:pic>
        <p:nvPicPr>
          <p:cNvPr id="8" name="Satura vietturis 4">
            <a:extLst>
              <a:ext uri="{FF2B5EF4-FFF2-40B4-BE49-F238E27FC236}">
                <a16:creationId xmlns:a16="http://schemas.microsoft.com/office/drawing/2014/main" id="{0FAAA344-96AD-2EA4-E5AF-247CCF7F4629}"/>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10835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8C334-D3A1-38B4-577B-EE1994902D0C}"/>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1E121EBF-CA65-0F45-B8EE-91EE2E16214A}"/>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C66A57A9-A413-5CF6-D703-763D009BCDF3}"/>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644531ED-BA05-7480-9208-7C07ED8335C5}"/>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D94D1EB4-9470-CCC7-5B52-66DA9DF405A0}"/>
              </a:ext>
            </a:extLst>
          </p:cNvPr>
          <p:cNvSpPr txBox="1"/>
          <p:nvPr/>
        </p:nvSpPr>
        <p:spPr>
          <a:xfrm>
            <a:off x="744415" y="1915112"/>
            <a:ext cx="12590585"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Jūras iela 1A, Carnikava, Carnikavas pagasts</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t>
            </a:r>
            <a:r>
              <a:rPr lang="lv-LV" sz="3200" dirty="0">
                <a:solidFill>
                  <a:schemeClr val="tx1">
                    <a:lumMod val="75000"/>
                    <a:lumOff val="25000"/>
                  </a:schemeClr>
                </a:solidFill>
                <a:latin typeface="Montserrat" panose="00000500000000000000" pitchFamily="50" charset="-70"/>
                <a:cs typeface="Arial"/>
              </a:rPr>
              <a:t>a</a:t>
            </a:r>
            <a:r>
              <a:rPr lang="es-ES" sz="3200" dirty="0">
                <a:solidFill>
                  <a:schemeClr val="tx1">
                    <a:lumMod val="75000"/>
                    <a:lumOff val="25000"/>
                  </a:schemeClr>
                </a:solidFill>
                <a:latin typeface="Montserrat" panose="00000500000000000000" pitchFamily="50" charset="-70"/>
                <a:cs typeface="Arial"/>
              </a:rPr>
              <a:t> </a:t>
            </a:r>
            <a:r>
              <a:rPr lang="lv-LV" sz="3200" dirty="0">
                <a:solidFill>
                  <a:schemeClr val="tx1">
                    <a:lumMod val="75000"/>
                    <a:lumOff val="25000"/>
                  </a:schemeClr>
                </a:solidFill>
                <a:latin typeface="Montserrat" panose="00000500000000000000" pitchFamily="50" charset="-70"/>
                <a:cs typeface="Arial"/>
              </a:rPr>
              <a:t>telpa (65</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a:t>
            </a:r>
          </a:p>
          <a:p>
            <a:pPr>
              <a:spcBef>
                <a:spcPts val="1200"/>
              </a:spcBef>
            </a:pPr>
            <a:r>
              <a:rPr lang="lv-LV" sz="3200" b="1" dirty="0">
                <a:solidFill>
                  <a:schemeClr val="tx1">
                    <a:lumMod val="75000"/>
                    <a:lumOff val="25000"/>
                  </a:schemeClr>
                </a:solidFill>
                <a:latin typeface="Montserrat" panose="00000500000000000000" pitchFamily="50" charset="-70"/>
                <a:cs typeface="Arial"/>
              </a:rPr>
              <a:t>Atbildīgais par telpām – </a:t>
            </a:r>
            <a:r>
              <a:rPr lang="lv-LV" sz="3200" dirty="0">
                <a:solidFill>
                  <a:schemeClr val="tx1">
                    <a:lumMod val="75000"/>
                    <a:lumOff val="25000"/>
                  </a:schemeClr>
                </a:solidFill>
                <a:latin typeface="Montserrat" panose="00000500000000000000" pitchFamily="50" charset="-70"/>
                <a:cs typeface="Arial"/>
              </a:rPr>
              <a:t>Carnikavas bibliotēka</a:t>
            </a:r>
          </a:p>
        </p:txBody>
      </p:sp>
      <p:sp>
        <p:nvSpPr>
          <p:cNvPr id="2" name="TextBox 6">
            <a:extLst>
              <a:ext uri="{FF2B5EF4-FFF2-40B4-BE49-F238E27FC236}">
                <a16:creationId xmlns:a16="http://schemas.microsoft.com/office/drawing/2014/main" id="{592B2496-65FE-B355-CC77-48640E20BF2E}"/>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Carnikavas bibliotēka</a:t>
            </a:r>
            <a:endParaRPr lang="en-US" sz="5400" b="1" dirty="0">
              <a:solidFill>
                <a:srgbClr val="595959"/>
              </a:solidFill>
              <a:latin typeface="Aptos Display" panose="020B0004020202020204" pitchFamily="34" charset="0"/>
              <a:ea typeface="Arial Bold"/>
              <a:cs typeface="Arial Bold"/>
              <a:sym typeface="Arial Bold"/>
            </a:endParaRPr>
          </a:p>
        </p:txBody>
      </p:sp>
      <p:pic>
        <p:nvPicPr>
          <p:cNvPr id="13" name="Attēls 12">
            <a:extLst>
              <a:ext uri="{FF2B5EF4-FFF2-40B4-BE49-F238E27FC236}">
                <a16:creationId xmlns:a16="http://schemas.microsoft.com/office/drawing/2014/main" id="{1D1412D6-582F-47F2-8F64-4587B089D9B5}"/>
              </a:ext>
            </a:extLst>
          </p:cNvPr>
          <p:cNvPicPr>
            <a:picLocks noChangeAspect="1"/>
          </p:cNvPicPr>
          <p:nvPr/>
        </p:nvPicPr>
        <p:blipFill>
          <a:blip r:embed="rId3"/>
          <a:stretch>
            <a:fillRect/>
          </a:stretch>
        </p:blipFill>
        <p:spPr>
          <a:xfrm>
            <a:off x="13487400" y="1696384"/>
            <a:ext cx="4419599" cy="2996951"/>
          </a:xfrm>
          <a:prstGeom prst="rect">
            <a:avLst/>
          </a:prstGeom>
        </p:spPr>
      </p:pic>
      <p:sp>
        <p:nvSpPr>
          <p:cNvPr id="6" name="TextBox 7">
            <a:extLst>
              <a:ext uri="{FF2B5EF4-FFF2-40B4-BE49-F238E27FC236}">
                <a16:creationId xmlns:a16="http://schemas.microsoft.com/office/drawing/2014/main" id="{0B7FD5D9-8B6F-CCD5-AA0C-F58491B485B6}"/>
              </a:ext>
            </a:extLst>
          </p:cNvPr>
          <p:cNvSpPr txBox="1"/>
          <p:nvPr/>
        </p:nvSpPr>
        <p:spPr>
          <a:xfrm>
            <a:off x="744416" y="4457716"/>
            <a:ext cx="12361984" cy="4401205"/>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telpa pieejama noteiktajos darba laikos, iepriekš sazinoties ar </a:t>
            </a:r>
            <a:r>
              <a:rPr kumimoji="0" lang="pt-BR"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Carnikavas bibliotēkas vadību</a:t>
            </a:r>
            <a:endParaRPr lang="lv-LV" sz="3200" dirty="0">
              <a:solidFill>
                <a:srgbClr val="7395AD"/>
              </a:solidFill>
              <a:latin typeface="Montserrat" panose="00000500000000000000" pitchFamily="50" charset="-70"/>
              <a:cs typeface="Arial"/>
            </a:endParaRP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nē </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Dienas laikā telpas tiek izmantotas atbilstoši to paredzētajām funkcijām</a:t>
            </a:r>
            <a:r>
              <a:rPr lang="lv-LV" sz="3200" dirty="0">
                <a:solidFill>
                  <a:srgbClr val="7395AD"/>
                </a:solidFill>
                <a:latin typeface="Montserrat" panose="00000500000000000000" pitchFamily="50" charset="-70"/>
                <a:cs typeface="Arial"/>
              </a:rPr>
              <a:t> un Carnikavas bibliotēkas rīkotajiem pasākumiem.</a:t>
            </a:r>
          </a:p>
          <a:p>
            <a:pPr>
              <a:spcBef>
                <a:spcPts val="1200"/>
              </a:spcBef>
            </a:pPr>
            <a:r>
              <a:rPr lang="lv-LV" sz="3200" dirty="0">
                <a:solidFill>
                  <a:srgbClr val="C00000"/>
                </a:solidFill>
                <a:latin typeface="Montserrat" panose="00000500000000000000" pitchFamily="50" charset="-70"/>
                <a:cs typeface="Arial"/>
              </a:rPr>
              <a:t>Šobrīd brīva telpa ir pieejama norādītajos darba laikos, iepriekš saskaņojot ar </a:t>
            </a:r>
            <a:r>
              <a:rPr kumimoji="0" lang="pt-BR"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Carnikavas bibliotēkas vadību</a:t>
            </a: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a:t>
            </a:r>
            <a:endParaRPr lang="lv-LV" sz="3200" dirty="0">
              <a:solidFill>
                <a:srgbClr val="C00000"/>
              </a:solidFill>
              <a:latin typeface="Montserrat" panose="00000500000000000000" pitchFamily="50" charset="-70"/>
              <a:cs typeface="Arial"/>
            </a:endParaRPr>
          </a:p>
        </p:txBody>
      </p:sp>
      <p:sp>
        <p:nvSpPr>
          <p:cNvPr id="8" name="TextBox 7">
            <a:extLst>
              <a:ext uri="{FF2B5EF4-FFF2-40B4-BE49-F238E27FC236}">
                <a16:creationId xmlns:a16="http://schemas.microsoft.com/office/drawing/2014/main" id="{3186FC42-F1F3-F872-2BAA-A379504D29D5}"/>
              </a:ext>
            </a:extLst>
          </p:cNvPr>
          <p:cNvSpPr txBox="1"/>
          <p:nvPr/>
        </p:nvSpPr>
        <p:spPr>
          <a:xfrm>
            <a:off x="13487399" y="5238765"/>
            <a:ext cx="4419599" cy="3539430"/>
          </a:xfrm>
          <a:prstGeom prst="rect">
            <a:avLst/>
          </a:prstGeom>
          <a:solidFill>
            <a:schemeClr val="accent1">
              <a:lumMod val="20000"/>
              <a:lumOff val="80000"/>
            </a:schemeClr>
          </a:solidFill>
        </p:spPr>
        <p:txBody>
          <a:bodyPr wrap="square" lIns="0" tIns="0" rIns="0" bIns="0" rtlCol="0" anchor="t">
            <a:spAutoFit/>
          </a:bodyPr>
          <a:lstStyle/>
          <a:p>
            <a:pPr>
              <a:spcBef>
                <a:spcPts val="1200"/>
              </a:spcBef>
            </a:pPr>
            <a:r>
              <a:rPr lang="lv-LV" sz="2000" b="1" dirty="0">
                <a:solidFill>
                  <a:schemeClr val="tx1">
                    <a:lumMod val="75000"/>
                    <a:lumOff val="25000"/>
                  </a:schemeClr>
                </a:solidFill>
                <a:latin typeface="Montserrat" panose="00000500000000000000" pitchFamily="50" charset="-70"/>
                <a:cs typeface="Arial"/>
              </a:rPr>
              <a:t>Darba laiks:</a:t>
            </a:r>
          </a:p>
          <a:p>
            <a:pPr>
              <a:spcBef>
                <a:spcPts val="1200"/>
              </a:spcBef>
            </a:pPr>
            <a:r>
              <a:rPr lang="lv-LV" sz="2000" dirty="0">
                <a:solidFill>
                  <a:schemeClr val="tx1">
                    <a:lumMod val="75000"/>
                    <a:lumOff val="25000"/>
                  </a:schemeClr>
                </a:solidFill>
                <a:latin typeface="Montserrat" panose="00000500000000000000" pitchFamily="50" charset="-70"/>
                <a:cs typeface="Arial"/>
              </a:rPr>
              <a:t>Pirmdiena   11.00-14.00, 14.30-17.00</a:t>
            </a:r>
          </a:p>
          <a:p>
            <a:pPr>
              <a:spcBef>
                <a:spcPts val="1200"/>
              </a:spcBef>
            </a:pPr>
            <a:r>
              <a:rPr lang="lv-LV" sz="2000" dirty="0">
                <a:solidFill>
                  <a:schemeClr val="tx1">
                    <a:lumMod val="75000"/>
                    <a:lumOff val="25000"/>
                  </a:schemeClr>
                </a:solidFill>
                <a:latin typeface="Montserrat" panose="00000500000000000000" pitchFamily="50" charset="-70"/>
                <a:cs typeface="Arial"/>
              </a:rPr>
              <a:t>Otrdiena      11.00-14.00, 14.30-18.00</a:t>
            </a:r>
          </a:p>
          <a:p>
            <a:pPr>
              <a:spcBef>
                <a:spcPts val="1200"/>
              </a:spcBef>
            </a:pPr>
            <a:r>
              <a:rPr lang="lv-LV" sz="2000" dirty="0">
                <a:solidFill>
                  <a:schemeClr val="tx1">
                    <a:lumMod val="75000"/>
                    <a:lumOff val="25000"/>
                  </a:schemeClr>
                </a:solidFill>
                <a:latin typeface="Montserrat" panose="00000500000000000000" pitchFamily="50" charset="-70"/>
                <a:cs typeface="Arial"/>
              </a:rPr>
              <a:t>Trešdiena     11.00-14.00, 14.30-17.00 </a:t>
            </a:r>
          </a:p>
          <a:p>
            <a:pPr>
              <a:spcBef>
                <a:spcPts val="1200"/>
              </a:spcBef>
            </a:pPr>
            <a:r>
              <a:rPr lang="lv-LV" sz="2000" dirty="0">
                <a:solidFill>
                  <a:schemeClr val="tx1">
                    <a:lumMod val="75000"/>
                    <a:lumOff val="25000"/>
                  </a:schemeClr>
                </a:solidFill>
                <a:latin typeface="Montserrat" panose="00000500000000000000" pitchFamily="50" charset="-70"/>
                <a:cs typeface="Arial"/>
              </a:rPr>
              <a:t>Ceturtdiena 11.00-14.00, 14.30-18.30 </a:t>
            </a:r>
          </a:p>
          <a:p>
            <a:pPr>
              <a:spcBef>
                <a:spcPts val="1200"/>
              </a:spcBef>
            </a:pPr>
            <a:r>
              <a:rPr lang="lv-LV" sz="2000" dirty="0">
                <a:solidFill>
                  <a:schemeClr val="tx1">
                    <a:lumMod val="75000"/>
                    <a:lumOff val="25000"/>
                  </a:schemeClr>
                </a:solidFill>
                <a:latin typeface="Montserrat" panose="00000500000000000000" pitchFamily="50" charset="-70"/>
                <a:cs typeface="Arial"/>
              </a:rPr>
              <a:t>Piektdiena    9.00-12.00, 12.30-15.00</a:t>
            </a:r>
          </a:p>
          <a:p>
            <a:pPr>
              <a:spcBef>
                <a:spcPts val="1200"/>
              </a:spcBef>
            </a:pPr>
            <a:r>
              <a:rPr lang="lv-LV" sz="2000" dirty="0">
                <a:solidFill>
                  <a:schemeClr val="tx1">
                    <a:lumMod val="75000"/>
                    <a:lumOff val="25000"/>
                  </a:schemeClr>
                </a:solidFill>
                <a:latin typeface="Montserrat" panose="00000500000000000000" pitchFamily="50" charset="-70"/>
                <a:cs typeface="Arial"/>
              </a:rPr>
              <a:t>Sestdiena            slēgts</a:t>
            </a:r>
          </a:p>
          <a:p>
            <a:pPr>
              <a:spcBef>
                <a:spcPts val="1200"/>
              </a:spcBef>
            </a:pPr>
            <a:r>
              <a:rPr lang="lv-LV" sz="2000" dirty="0">
                <a:solidFill>
                  <a:schemeClr val="tx1">
                    <a:lumMod val="75000"/>
                    <a:lumOff val="25000"/>
                  </a:schemeClr>
                </a:solidFill>
                <a:latin typeface="Montserrat" panose="00000500000000000000" pitchFamily="50" charset="-70"/>
                <a:cs typeface="Arial"/>
              </a:rPr>
              <a:t>Svētdiena            slēgts </a:t>
            </a:r>
          </a:p>
        </p:txBody>
      </p:sp>
      <p:pic>
        <p:nvPicPr>
          <p:cNvPr id="9" name="Satura vietturis 4">
            <a:extLst>
              <a:ext uri="{FF2B5EF4-FFF2-40B4-BE49-F238E27FC236}">
                <a16:creationId xmlns:a16="http://schemas.microsoft.com/office/drawing/2014/main" id="{3FA5CC2D-3FC0-85CB-2CB1-0CCF9E347526}"/>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cxnSp>
        <p:nvCxnSpPr>
          <p:cNvPr id="10" name="Taisns savienotājs 9">
            <a:extLst>
              <a:ext uri="{FF2B5EF4-FFF2-40B4-BE49-F238E27FC236}">
                <a16:creationId xmlns:a16="http://schemas.microsoft.com/office/drawing/2014/main" id="{E40CC6BF-4AED-CE47-B8DA-14C59CEB2A02}"/>
              </a:ext>
            </a:extLst>
          </p:cNvPr>
          <p:cNvCxnSpPr>
            <a:cxnSpLocks/>
          </p:cNvCxnSpPr>
          <p:nvPr/>
        </p:nvCxnSpPr>
        <p:spPr>
          <a:xfrm flipV="1">
            <a:off x="16916401" y="270253"/>
            <a:ext cx="1051808" cy="11049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4679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96DD31-2574-E722-F673-829F1C37066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ADF5F51-3B54-10A3-2570-C62D04253866}"/>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6733E1BB-A18A-7C20-9745-27FD14FB3FFD}"/>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8F3C7C80-5D62-5459-F286-CF642A37B870}"/>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A5BC82AD-066E-D53F-41E8-4E9BE24E4DA2}"/>
              </a:ext>
            </a:extLst>
          </p:cNvPr>
          <p:cNvSpPr txBox="1"/>
          <p:nvPr/>
        </p:nvSpPr>
        <p:spPr>
          <a:xfrm>
            <a:off x="990600" y="1270749"/>
            <a:ext cx="12287926" cy="2277547"/>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Nākotnes iela 1, Carnikava, Carnikavas pag.</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a:t>
            </a:r>
            <a:r>
              <a:rPr lang="es-ES" sz="3200" dirty="0" err="1">
                <a:solidFill>
                  <a:schemeClr val="tx1">
                    <a:lumMod val="75000"/>
                    <a:lumOff val="25000"/>
                  </a:schemeClr>
                </a:solidFill>
                <a:latin typeface="Montserrat" panose="00000500000000000000" pitchFamily="50" charset="-70"/>
                <a:cs typeface="Arial"/>
              </a:rPr>
              <a:t>pieejam</a:t>
            </a:r>
            <a:r>
              <a:rPr lang="lv-LV" sz="3200" dirty="0" err="1">
                <a:solidFill>
                  <a:schemeClr val="tx1">
                    <a:lumMod val="75000"/>
                    <a:lumOff val="25000"/>
                  </a:schemeClr>
                </a:solidFill>
                <a:latin typeface="Montserrat" panose="00000500000000000000" pitchFamily="50" charset="-70"/>
                <a:cs typeface="Arial"/>
              </a:rPr>
              <a:t>as</a:t>
            </a:r>
            <a:r>
              <a:rPr lang="lv-LV" sz="3200" dirty="0">
                <a:solidFill>
                  <a:schemeClr val="tx1">
                    <a:lumMod val="75000"/>
                    <a:lumOff val="25000"/>
                  </a:schemeClr>
                </a:solidFill>
                <a:latin typeface="Montserrat" panose="00000500000000000000" pitchFamily="50" charset="-70"/>
                <a:cs typeface="Arial"/>
              </a:rPr>
              <a:t> 3 telpas:</a:t>
            </a:r>
            <a:r>
              <a:rPr lang="es-ES" sz="3200" dirty="0">
                <a:solidFill>
                  <a:schemeClr val="tx1">
                    <a:lumMod val="75000"/>
                    <a:lumOff val="25000"/>
                  </a:schemeClr>
                </a:solidFill>
                <a:latin typeface="Montserrat" panose="00000500000000000000" pitchFamily="50" charset="-70"/>
                <a:cs typeface="Arial"/>
              </a:rPr>
              <a:t> </a:t>
            </a:r>
            <a:r>
              <a:rPr lang="lv-LV" sz="3200" dirty="0">
                <a:solidFill>
                  <a:schemeClr val="tx1">
                    <a:lumMod val="75000"/>
                    <a:lumOff val="25000"/>
                  </a:schemeClr>
                </a:solidFill>
                <a:latin typeface="Montserrat" panose="00000500000000000000" pitchFamily="50" charset="-70"/>
                <a:cs typeface="Arial"/>
              </a:rPr>
              <a:t>klases (līdz 2 telpām, klases platība 75</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 </a:t>
            </a:r>
            <a:r>
              <a:rPr lang="lv-LV" sz="3200" dirty="0" err="1">
                <a:solidFill>
                  <a:schemeClr val="tx1">
                    <a:lumMod val="75000"/>
                    <a:lumOff val="25000"/>
                  </a:schemeClr>
                </a:solidFill>
                <a:latin typeface="Montserrat" panose="00000500000000000000" pitchFamily="50" charset="-70"/>
                <a:cs typeface="Arial"/>
              </a:rPr>
              <a:t>multizāle</a:t>
            </a:r>
            <a:r>
              <a:rPr lang="lv-LV" sz="3200" dirty="0">
                <a:solidFill>
                  <a:schemeClr val="tx1">
                    <a:lumMod val="75000"/>
                    <a:lumOff val="25000"/>
                  </a:schemeClr>
                </a:solidFill>
                <a:latin typeface="Montserrat" panose="00000500000000000000" pitchFamily="50" charset="-70"/>
                <a:cs typeface="Arial"/>
              </a:rPr>
              <a:t> (&gt;600</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r>
              <a:rPr lang="lv-LV" sz="3200" dirty="0">
                <a:solidFill>
                  <a:schemeClr val="tx1">
                    <a:lumMod val="75000"/>
                    <a:lumOff val="25000"/>
                  </a:schemeClr>
                </a:solidFill>
                <a:latin typeface="Montserrat" panose="00000500000000000000" pitchFamily="50" charset="-70"/>
                <a:cs typeface="Arial"/>
              </a:rPr>
              <a:t>,</a:t>
            </a:r>
            <a:r>
              <a:rPr lang="es-ES" sz="3200" dirty="0">
                <a:solidFill>
                  <a:schemeClr val="tx1">
                    <a:lumMod val="75000"/>
                    <a:lumOff val="25000"/>
                  </a:schemeClr>
                </a:solidFill>
                <a:latin typeface="Montserrat" panose="00000500000000000000" pitchFamily="50" charset="-70"/>
                <a:cs typeface="Arial"/>
              </a:rPr>
              <a:t> </a:t>
            </a:r>
            <a:r>
              <a:rPr lang="lv-LV" sz="3200" dirty="0">
                <a:solidFill>
                  <a:schemeClr val="tx1">
                    <a:lumMod val="75000"/>
                    <a:lumOff val="25000"/>
                  </a:schemeClr>
                </a:solidFill>
                <a:latin typeface="Montserrat" panose="00000500000000000000" pitchFamily="50" charset="-70"/>
                <a:cs typeface="Arial"/>
              </a:rPr>
              <a:t>sporta zāle (&gt;600</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a:spcBef>
                <a:spcPts val="1200"/>
              </a:spcBef>
            </a:pPr>
            <a:r>
              <a:rPr lang="lv-LV" sz="3200" b="1" dirty="0">
                <a:solidFill>
                  <a:schemeClr val="tx1">
                    <a:lumMod val="75000"/>
                    <a:lumOff val="25000"/>
                  </a:schemeClr>
                </a:solidFill>
                <a:latin typeface="Montserrat" panose="00000500000000000000" pitchFamily="50" charset="-70"/>
                <a:cs typeface="Arial"/>
              </a:rPr>
              <a:t>Atbildīgais par telpām </a:t>
            </a:r>
            <a:r>
              <a:rPr lang="lv-LV" sz="3200" dirty="0">
                <a:solidFill>
                  <a:schemeClr val="tx1">
                    <a:lumMod val="75000"/>
                    <a:lumOff val="25000"/>
                  </a:schemeClr>
                </a:solidFill>
                <a:latin typeface="Montserrat" panose="00000500000000000000" pitchFamily="50" charset="-70"/>
                <a:cs typeface="Arial"/>
              </a:rPr>
              <a:t>– Carnikavas vidusskola</a:t>
            </a:r>
          </a:p>
        </p:txBody>
      </p:sp>
      <p:sp>
        <p:nvSpPr>
          <p:cNvPr id="2" name="TextBox 6">
            <a:extLst>
              <a:ext uri="{FF2B5EF4-FFF2-40B4-BE49-F238E27FC236}">
                <a16:creationId xmlns:a16="http://schemas.microsoft.com/office/drawing/2014/main" id="{A32878BC-C4B0-1E6E-B62B-F21E2B23DA7B}"/>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Carnikavas vidusskola</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1E745952-0388-3E54-AFC2-0686A050CA33}"/>
              </a:ext>
            </a:extLst>
          </p:cNvPr>
          <p:cNvSpPr txBox="1"/>
          <p:nvPr/>
        </p:nvSpPr>
        <p:spPr>
          <a:xfrm>
            <a:off x="990600" y="4765150"/>
            <a:ext cx="16755154" cy="3908762"/>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 – </a:t>
            </a:r>
            <a:r>
              <a:rPr lang="lv-LV" sz="3200" dirty="0">
                <a:solidFill>
                  <a:srgbClr val="7395AD"/>
                </a:solidFill>
                <a:latin typeface="Montserrat" panose="00000500000000000000" pitchFamily="50" charset="-70"/>
                <a:cs typeface="Arial"/>
              </a:rPr>
              <a:t>telpas pieejamas Carnikavas vidusskolas noteiktajos darba laikos iepriekš sazinoties un noslēdzot telpu nomas līgumu</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jā </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Dienas laikā telpas tiek izmantotas atbilstoši to paredzētajām funkcijām. Apkopotā informācija liecina, ka telpas pastāvīgi tiek izmantotas arī dienas otrajā pusē un vakaros.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Šobrīd brīvu telpu nav.</a:t>
            </a:r>
            <a:endPar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pic>
        <p:nvPicPr>
          <p:cNvPr id="8" name="Attēls 7">
            <a:extLst>
              <a:ext uri="{FF2B5EF4-FFF2-40B4-BE49-F238E27FC236}">
                <a16:creationId xmlns:a16="http://schemas.microsoft.com/office/drawing/2014/main" id="{7B1382FA-9DC6-83DB-3552-4F47B02138F2}"/>
              </a:ext>
            </a:extLst>
          </p:cNvPr>
          <p:cNvPicPr>
            <a:picLocks noChangeAspect="1"/>
          </p:cNvPicPr>
          <p:nvPr/>
        </p:nvPicPr>
        <p:blipFill>
          <a:blip r:embed="rId3"/>
          <a:stretch>
            <a:fillRect/>
          </a:stretch>
        </p:blipFill>
        <p:spPr>
          <a:xfrm>
            <a:off x="13489292" y="1720767"/>
            <a:ext cx="4256462" cy="2698814"/>
          </a:xfrm>
          <a:prstGeom prst="rect">
            <a:avLst/>
          </a:prstGeom>
        </p:spPr>
      </p:pic>
      <p:pic>
        <p:nvPicPr>
          <p:cNvPr id="6" name="Satura vietturis 4">
            <a:extLst>
              <a:ext uri="{FF2B5EF4-FFF2-40B4-BE49-F238E27FC236}">
                <a16:creationId xmlns:a16="http://schemas.microsoft.com/office/drawing/2014/main" id="{CA284F2C-7294-9B00-2937-8BC7FD5CB47D}"/>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2619935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87D27-DEF2-9987-8012-4163A8E396D7}"/>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F4859EB3-72FC-943C-66FD-8D65290B8385}"/>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854231AD-8355-4A55-57D9-59746476A186}"/>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F14D5B94-027F-4BEA-D148-4DEAA637AFFC}"/>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DD969896-FA2E-A295-4EC3-AEE214BA8195}"/>
              </a:ext>
            </a:extLst>
          </p:cNvPr>
          <p:cNvSpPr txBox="1"/>
          <p:nvPr/>
        </p:nvSpPr>
        <p:spPr>
          <a:xfrm>
            <a:off x="914400" y="1943100"/>
            <a:ext cx="12801598"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Jomas iela 7, Carnikava, Carnikavas pag.</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t>
            </a:r>
            <a:r>
              <a:rPr lang="lv-LV" sz="3200" dirty="0">
                <a:solidFill>
                  <a:schemeClr val="tx1">
                    <a:lumMod val="75000"/>
                    <a:lumOff val="25000"/>
                  </a:schemeClr>
                </a:solidFill>
                <a:latin typeface="Montserrat" panose="00000500000000000000" pitchFamily="50" charset="-70"/>
                <a:cs typeface="Arial"/>
              </a:rPr>
              <a:t>a</a:t>
            </a:r>
            <a:r>
              <a:rPr lang="es-ES" sz="3200" dirty="0">
                <a:solidFill>
                  <a:schemeClr val="tx1">
                    <a:lumMod val="75000"/>
                    <a:lumOff val="25000"/>
                  </a:schemeClr>
                </a:solidFill>
                <a:latin typeface="Montserrat" panose="00000500000000000000" pitchFamily="50" charset="-70"/>
                <a:cs typeface="Arial"/>
              </a:rPr>
              <a:t> </a:t>
            </a:r>
            <a:r>
              <a:rPr lang="lv-LV" sz="3200" dirty="0">
                <a:solidFill>
                  <a:schemeClr val="tx1">
                    <a:lumMod val="75000"/>
                    <a:lumOff val="25000"/>
                  </a:schemeClr>
                </a:solidFill>
                <a:latin typeface="Montserrat" panose="00000500000000000000" pitchFamily="50" charset="-70"/>
                <a:cs typeface="Arial"/>
              </a:rPr>
              <a:t>telpa (54</a:t>
            </a:r>
            <a:r>
              <a:rPr lang="es-ES" sz="3200" dirty="0">
                <a:solidFill>
                  <a:schemeClr val="tx1">
                    <a:lumMod val="75000"/>
                    <a:lumOff val="25000"/>
                  </a:schemeClr>
                </a:solidFill>
                <a:latin typeface="Montserrat" panose="00000500000000000000" pitchFamily="50" charset="-70"/>
                <a:cs typeface="Arial"/>
              </a:rPr>
              <a:t>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a:t>
            </a:r>
          </a:p>
          <a:p>
            <a:pPr>
              <a:spcBef>
                <a:spcPts val="1200"/>
              </a:spcBef>
            </a:pPr>
            <a:r>
              <a:rPr lang="lv-LV" sz="3200" b="1" dirty="0">
                <a:solidFill>
                  <a:schemeClr val="tx1">
                    <a:lumMod val="75000"/>
                    <a:lumOff val="25000"/>
                  </a:schemeClr>
                </a:solidFill>
                <a:latin typeface="Montserrat" panose="00000500000000000000" pitchFamily="50" charset="-70"/>
                <a:cs typeface="Arial"/>
              </a:rPr>
              <a:t>Atbildīgais par telpām – </a:t>
            </a:r>
            <a:r>
              <a:rPr lang="lv-LV" sz="3200" dirty="0">
                <a:solidFill>
                  <a:schemeClr val="tx1">
                    <a:lumMod val="75000"/>
                    <a:lumOff val="25000"/>
                  </a:schemeClr>
                </a:solidFill>
                <a:latin typeface="Montserrat" panose="00000500000000000000" pitchFamily="50" charset="-70"/>
                <a:cs typeface="Arial"/>
              </a:rPr>
              <a:t>Carnikavas novadpētniecības centrs</a:t>
            </a:r>
          </a:p>
        </p:txBody>
      </p:sp>
      <p:sp>
        <p:nvSpPr>
          <p:cNvPr id="2" name="TextBox 6">
            <a:extLst>
              <a:ext uri="{FF2B5EF4-FFF2-40B4-BE49-F238E27FC236}">
                <a16:creationId xmlns:a16="http://schemas.microsoft.com/office/drawing/2014/main" id="{D9B0C3F2-331C-C503-650D-782B3BB076E5}"/>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Carnikavas novadpētniecības centrs</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6" name="TextBox 7">
            <a:extLst>
              <a:ext uri="{FF2B5EF4-FFF2-40B4-BE49-F238E27FC236}">
                <a16:creationId xmlns:a16="http://schemas.microsoft.com/office/drawing/2014/main" id="{7085FD4C-4446-4778-37E0-7BE1EC58EFFD}"/>
              </a:ext>
            </a:extLst>
          </p:cNvPr>
          <p:cNvSpPr txBox="1"/>
          <p:nvPr/>
        </p:nvSpPr>
        <p:spPr>
          <a:xfrm>
            <a:off x="914400" y="3728204"/>
            <a:ext cx="12573000" cy="5355312"/>
          </a:xfrm>
          <a:prstGeom prst="rect">
            <a:avLst/>
          </a:prstGeom>
        </p:spPr>
        <p:txBody>
          <a:bodyPr wrap="square" lIns="0" tIns="0" rIns="0" bIns="0" rtlCol="0" anchor="t">
            <a:spAutoFit/>
          </a:bodyPr>
          <a:lstStyle/>
          <a:p>
            <a:pPr>
              <a:spcBef>
                <a:spcPts val="1200"/>
              </a:spcBef>
            </a:pPr>
            <a:r>
              <a:rPr lang="lv-LV" sz="2800" b="1" dirty="0">
                <a:solidFill>
                  <a:srgbClr val="7395AD"/>
                </a:solidFill>
                <a:latin typeface="Montserrat" panose="00000500000000000000" pitchFamily="50" charset="-70"/>
                <a:cs typeface="Arial"/>
              </a:rPr>
              <a:t>Telpu pieejamība – </a:t>
            </a:r>
            <a:r>
              <a:rPr lang="lv-LV" sz="2800" dirty="0">
                <a:solidFill>
                  <a:srgbClr val="7395AD"/>
                </a:solidFill>
                <a:latin typeface="Montserrat" panose="00000500000000000000" pitchFamily="50" charset="-70"/>
                <a:cs typeface="Arial"/>
              </a:rPr>
              <a:t>telpas pieejamas noteiktajos darba laikos iepriekš sazinoties ar Carnikavas novadpētniecības centra vadību un noslēdzot telpu nomas līgumu</a:t>
            </a:r>
          </a:p>
          <a:p>
            <a:pPr>
              <a:spcBef>
                <a:spcPts val="1200"/>
              </a:spcBef>
            </a:pPr>
            <a:r>
              <a:rPr lang="lv-LV" sz="2800" b="1" dirty="0">
                <a:solidFill>
                  <a:srgbClr val="7395AD"/>
                </a:solidFill>
                <a:latin typeface="Montserrat" panose="00000500000000000000" pitchFamily="50" charset="-70"/>
                <a:cs typeface="Arial"/>
              </a:rPr>
              <a:t>Vai par telpu izmantošanu jāmaksā</a:t>
            </a:r>
            <a:r>
              <a:rPr lang="lv-LV" sz="2800" dirty="0">
                <a:solidFill>
                  <a:srgbClr val="7395AD"/>
                </a:solidFill>
                <a:latin typeface="Montserrat" panose="00000500000000000000" pitchFamily="50" charset="-70"/>
                <a:cs typeface="Arial"/>
              </a:rPr>
              <a:t> – jā </a:t>
            </a:r>
            <a:endParaRPr lang="lv-LV" sz="2800" dirty="0">
              <a:solidFill>
                <a:srgbClr val="7395AD"/>
              </a:solidFill>
              <a:highlight>
                <a:srgbClr val="FFFF00"/>
              </a:highlight>
              <a:latin typeface="Montserrat" panose="00000500000000000000" pitchFamily="50" charset="-70"/>
              <a:cs typeface="Arial"/>
            </a:endParaRPr>
          </a:p>
          <a:p>
            <a:pPr>
              <a:spcBef>
                <a:spcPts val="1200"/>
              </a:spcBef>
            </a:pPr>
            <a:r>
              <a:rPr lang="lv-LV" sz="2800" b="1" dirty="0">
                <a:solidFill>
                  <a:srgbClr val="7395AD"/>
                </a:solidFill>
                <a:latin typeface="Montserrat" panose="00000500000000000000" pitchFamily="50" charset="-70"/>
                <a:cs typeface="Arial"/>
              </a:rPr>
              <a:t>Provizoriskā telpu noslodze </a:t>
            </a:r>
            <a:r>
              <a:rPr lang="lv-LV" sz="2800" dirty="0">
                <a:solidFill>
                  <a:srgbClr val="7395AD"/>
                </a:solidFill>
                <a:latin typeface="Montserrat" panose="00000500000000000000" pitchFamily="50" charset="-70"/>
                <a:cs typeface="Arial"/>
              </a:rPr>
              <a:t>– </a:t>
            </a:r>
            <a:r>
              <a:rPr kumimoji="0" lang="lv-LV" sz="28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Dienas laikā telpas tiek izmantotas atbilstoši to paredzētajām funkcijām - izstāžu </a:t>
            </a:r>
            <a:r>
              <a:rPr kumimoji="0" lang="lv-LV" sz="2800" b="0" i="0" u="none" strike="noStrike" kern="1200" cap="none" spc="0" normalizeH="0" baseline="0" noProof="0" dirty="0" err="1">
                <a:ln>
                  <a:noFill/>
                </a:ln>
                <a:solidFill>
                  <a:srgbClr val="7395AD"/>
                </a:solidFill>
                <a:effectLst/>
                <a:uLnTx/>
                <a:uFillTx/>
                <a:latin typeface="Montserrat" panose="00000500000000000000" pitchFamily="50" charset="-70"/>
                <a:ea typeface="+mn-ea"/>
                <a:cs typeface="Arial"/>
              </a:rPr>
              <a:t>zāl</a:t>
            </a:r>
            <a:r>
              <a:rPr lang="lv-LV" sz="2800" dirty="0">
                <a:solidFill>
                  <a:srgbClr val="7395AD"/>
                </a:solidFill>
                <a:latin typeface="Montserrat" panose="00000500000000000000" pitchFamily="50" charset="-70"/>
                <a:cs typeface="Arial"/>
              </a:rPr>
              <a:t>e un</a:t>
            </a:r>
            <a:r>
              <a:rPr kumimoji="0" lang="lv-LV" sz="28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 ekspozīcija. </a:t>
            </a:r>
          </a:p>
          <a:p>
            <a:pPr>
              <a:spcBef>
                <a:spcPts val="1200"/>
              </a:spcBef>
            </a:pPr>
            <a:r>
              <a:rPr lang="lv-LV" sz="2800" dirty="0">
                <a:solidFill>
                  <a:srgbClr val="7395AD"/>
                </a:solidFill>
                <a:latin typeface="Montserrat" pitchFamily="2" charset="-70"/>
                <a:cs typeface="Arial"/>
              </a:rPr>
              <a:t>T</a:t>
            </a:r>
            <a:r>
              <a:rPr kumimoji="0" lang="lv-LV" sz="2800" b="0" i="0" u="none" strike="noStrike" kern="1200" cap="none" spc="0" normalizeH="0" baseline="0" noProof="0" dirty="0">
                <a:ln>
                  <a:noFill/>
                </a:ln>
                <a:solidFill>
                  <a:srgbClr val="7395AD"/>
                </a:solidFill>
                <a:effectLst/>
                <a:uLnTx/>
                <a:uFillTx/>
                <a:latin typeface="Montserrat" pitchFamily="2" charset="-70"/>
                <a:cs typeface="Arial"/>
              </a:rPr>
              <a:t>elpas pastāvīgi tiek izmantotas dažādu kultūras un mākslas </a:t>
            </a:r>
            <a:r>
              <a:rPr kumimoji="0" lang="lv-LV" sz="2800" b="0" i="0" u="none" strike="noStrike" kern="1200" cap="none" spc="0" normalizeH="0" baseline="0" noProof="0" dirty="0" err="1">
                <a:ln>
                  <a:noFill/>
                </a:ln>
                <a:solidFill>
                  <a:srgbClr val="7395AD"/>
                </a:solidFill>
                <a:effectLst/>
                <a:uLnTx/>
                <a:uFillTx/>
                <a:latin typeface="Montserrat" pitchFamily="2" charset="-70"/>
                <a:cs typeface="Arial"/>
              </a:rPr>
              <a:t>pas</a:t>
            </a:r>
            <a:r>
              <a:rPr lang="lv-LV" sz="2800" dirty="0" err="1">
                <a:solidFill>
                  <a:srgbClr val="7395AD"/>
                </a:solidFill>
                <a:latin typeface="Montserrat" pitchFamily="2" charset="-70"/>
                <a:cs typeface="Arial"/>
              </a:rPr>
              <a:t>ākumu</a:t>
            </a:r>
            <a:r>
              <a:rPr lang="lv-LV" sz="2800" dirty="0">
                <a:solidFill>
                  <a:srgbClr val="7395AD"/>
                </a:solidFill>
                <a:latin typeface="Montserrat" pitchFamily="2" charset="-70"/>
                <a:cs typeface="Arial"/>
              </a:rPr>
              <a:t> rīkošanai, kā arī  laulību ceremoniju</a:t>
            </a:r>
            <a:r>
              <a:rPr kumimoji="0" lang="lv-LV" sz="2800" b="0" i="0" u="none" strike="noStrike" kern="1200" cap="none" spc="0" normalizeH="0" baseline="0" noProof="0" dirty="0">
                <a:ln>
                  <a:noFill/>
                </a:ln>
                <a:solidFill>
                  <a:srgbClr val="7395AD"/>
                </a:solidFill>
                <a:effectLst/>
                <a:uLnTx/>
                <a:uFillTx/>
                <a:latin typeface="Montserrat" pitchFamily="2" charset="-70"/>
                <a:cs typeface="Arial"/>
              </a:rPr>
              <a:t> reģistrācijas </a:t>
            </a:r>
            <a:r>
              <a:rPr lang="lv-LV" sz="2800" dirty="0">
                <a:solidFill>
                  <a:srgbClr val="7395AD"/>
                </a:solidFill>
                <a:latin typeface="Montserrat" pitchFamily="2" charset="-70"/>
                <a:cs typeface="Arial"/>
              </a:rPr>
              <a:t>rīkošanai. </a:t>
            </a:r>
          </a:p>
          <a:p>
            <a:pPr>
              <a:spcBef>
                <a:spcPts val="1200"/>
              </a:spcBef>
            </a:pPr>
            <a:r>
              <a:rPr lang="lv-LV" sz="2800" dirty="0">
                <a:solidFill>
                  <a:srgbClr val="C00000"/>
                </a:solidFill>
                <a:latin typeface="Montserrat" pitchFamily="2" charset="-70"/>
              </a:rPr>
              <a:t>Šobrīd telpas ir iespējams izmantot  brīvajos laikos, kas nav pretrunā ar noteikto pasākumu grafiku, saskaņojot ar Carnikavas novadpētniecības centra vadību un noslēdzot telpu nomas līgumu.</a:t>
            </a:r>
            <a:endParaRPr kumimoji="0" lang="lv-LV" sz="2800" b="0" i="0" u="none" strike="noStrike" kern="1200" cap="none" spc="0" normalizeH="0" baseline="0" noProof="0" dirty="0">
              <a:ln>
                <a:noFill/>
              </a:ln>
              <a:solidFill>
                <a:srgbClr val="C00000"/>
              </a:solidFill>
              <a:effectLst/>
              <a:uLnTx/>
              <a:uFillTx/>
              <a:latin typeface="Montserrat" pitchFamily="2" charset="-70"/>
              <a:cs typeface="Arial"/>
            </a:endParaRPr>
          </a:p>
        </p:txBody>
      </p:sp>
      <p:pic>
        <p:nvPicPr>
          <p:cNvPr id="10" name="Attēls 9">
            <a:extLst>
              <a:ext uri="{FF2B5EF4-FFF2-40B4-BE49-F238E27FC236}">
                <a16:creationId xmlns:a16="http://schemas.microsoft.com/office/drawing/2014/main" id="{2124E7D8-3EDC-3EEE-A32D-81EEAFAA6430}"/>
              </a:ext>
            </a:extLst>
          </p:cNvPr>
          <p:cNvPicPr>
            <a:picLocks noChangeAspect="1"/>
          </p:cNvPicPr>
          <p:nvPr/>
        </p:nvPicPr>
        <p:blipFill>
          <a:blip r:embed="rId3"/>
          <a:stretch>
            <a:fillRect/>
          </a:stretch>
        </p:blipFill>
        <p:spPr>
          <a:xfrm>
            <a:off x="13716000" y="1503885"/>
            <a:ext cx="3925091" cy="2833580"/>
          </a:xfrm>
          <a:prstGeom prst="rect">
            <a:avLst/>
          </a:prstGeom>
        </p:spPr>
      </p:pic>
      <p:sp>
        <p:nvSpPr>
          <p:cNvPr id="12" name="TextBox 11">
            <a:extLst>
              <a:ext uri="{FF2B5EF4-FFF2-40B4-BE49-F238E27FC236}">
                <a16:creationId xmlns:a16="http://schemas.microsoft.com/office/drawing/2014/main" id="{5162D63F-D335-C546-B5EB-A41376F8C56B}"/>
              </a:ext>
            </a:extLst>
          </p:cNvPr>
          <p:cNvSpPr txBox="1"/>
          <p:nvPr/>
        </p:nvSpPr>
        <p:spPr>
          <a:xfrm flipH="1">
            <a:off x="13715998" y="4762500"/>
            <a:ext cx="3925091" cy="3693319"/>
          </a:xfrm>
          <a:prstGeom prst="rect">
            <a:avLst/>
          </a:prstGeom>
          <a:solidFill>
            <a:schemeClr val="accent1">
              <a:lumMod val="20000"/>
              <a:lumOff val="80000"/>
            </a:schemeClr>
          </a:solid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24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Darba laiks:</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Pirmdiena   10.00 - 16.00</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Otrdiena      10.00 - 16.00</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Trešdiena     10.00 - 16.00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Ceturtdiena 10.00 - 16.00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Piektdiena    10.00 - 16.00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Sestdiena      11.00 - 15.00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20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Svētdiena      11.00 - 15.00 </a:t>
            </a:r>
            <a:endParaRPr lang="lv-LV" dirty="0"/>
          </a:p>
        </p:txBody>
      </p:sp>
      <p:pic>
        <p:nvPicPr>
          <p:cNvPr id="11" name="Satura vietturis 4">
            <a:extLst>
              <a:ext uri="{FF2B5EF4-FFF2-40B4-BE49-F238E27FC236}">
                <a16:creationId xmlns:a16="http://schemas.microsoft.com/office/drawing/2014/main" id="{29F565F3-BB53-7A45-97F0-5698962874A6}"/>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764000" y="281314"/>
            <a:ext cx="1051808" cy="1195757"/>
          </a:xfrm>
          <a:prstGeom prst="rect">
            <a:avLst/>
          </a:prstGeom>
        </p:spPr>
      </p:pic>
    </p:spTree>
    <p:extLst>
      <p:ext uri="{BB962C8B-B14F-4D97-AF65-F5344CB8AC3E}">
        <p14:creationId xmlns:p14="http://schemas.microsoft.com/office/powerpoint/2010/main" val="3370875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BAE43-8F23-D154-8757-7FA8AE010BF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68F5A59-77BF-2070-E486-29868405A688}"/>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100B34EF-E417-777B-30D2-73B540695DC7}"/>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418AFBFA-C9D5-2F27-B8E9-FEB5378FDFB4}"/>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4E62BFEB-FF7D-1350-4A87-4E98110F0404}"/>
              </a:ext>
            </a:extLst>
          </p:cNvPr>
          <p:cNvSpPr txBox="1"/>
          <p:nvPr/>
        </p:nvSpPr>
        <p:spPr>
          <a:xfrm>
            <a:off x="990600" y="1735952"/>
            <a:ext cx="14249400"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BLPC «Kadiķis», Cīruļu iela 10, </a:t>
            </a:r>
            <a:r>
              <a:rPr lang="lv-LV" sz="3200" dirty="0" err="1">
                <a:solidFill>
                  <a:schemeClr val="tx1">
                    <a:lumMod val="75000"/>
                    <a:lumOff val="25000"/>
                  </a:schemeClr>
                </a:solidFill>
                <a:latin typeface="Montserrat" panose="00000500000000000000" pitchFamily="50" charset="-70"/>
                <a:cs typeface="Arial"/>
              </a:rPr>
              <a:t>Kalngale</a:t>
            </a:r>
            <a:r>
              <a:rPr lang="lv-LV" sz="3200" dirty="0">
                <a:solidFill>
                  <a:schemeClr val="tx1">
                    <a:lumMod val="75000"/>
                    <a:lumOff val="25000"/>
                  </a:schemeClr>
                </a:solidFill>
                <a:latin typeface="Montserrat" panose="00000500000000000000" pitchFamily="50" charset="-70"/>
                <a:cs typeface="Arial"/>
              </a:rPr>
              <a:t>, Carnikavas pagasts</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a:t>
            </a:r>
            <a:r>
              <a:rPr lang="es-ES" sz="3200" dirty="0" err="1">
                <a:solidFill>
                  <a:schemeClr val="tx1">
                    <a:lumMod val="75000"/>
                    <a:lumOff val="25000"/>
                  </a:schemeClr>
                </a:solidFill>
                <a:latin typeface="Montserrat" panose="00000500000000000000" pitchFamily="50" charset="-70"/>
                <a:cs typeface="Arial"/>
              </a:rPr>
              <a:t>pieejam</a:t>
            </a:r>
            <a:r>
              <a:rPr lang="lv-LV" sz="3200" dirty="0">
                <a:solidFill>
                  <a:schemeClr val="tx1">
                    <a:lumMod val="75000"/>
                    <a:lumOff val="25000"/>
                  </a:schemeClr>
                </a:solidFill>
                <a:latin typeface="Montserrat" panose="00000500000000000000" pitchFamily="50" charset="-70"/>
                <a:cs typeface="Arial"/>
              </a:rPr>
              <a:t>a telpa ( 58 </a:t>
            </a:r>
            <a:r>
              <a:rPr lang="es-ES" sz="3200" dirty="0">
                <a:solidFill>
                  <a:schemeClr val="tx1">
                    <a:lumMod val="75000"/>
                    <a:lumOff val="25000"/>
                  </a:schemeClr>
                </a:solidFill>
                <a:latin typeface="Montserrat" panose="00000500000000000000" pitchFamily="50" charset="-70"/>
                <a:cs typeface="Arial"/>
              </a:rPr>
              <a:t>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Attīstības un projektu nodaļa</a:t>
            </a:r>
            <a:endPar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sp>
        <p:nvSpPr>
          <p:cNvPr id="2" name="TextBox 6">
            <a:extLst>
              <a:ext uri="{FF2B5EF4-FFF2-40B4-BE49-F238E27FC236}">
                <a16:creationId xmlns:a16="http://schemas.microsoft.com/office/drawing/2014/main" id="{505DBFF5-6F82-325B-049E-2AEDAFCF4CAE}"/>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Brīvā laika pavadīšanas centrs «Kadiķis»</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00292CB4-FD64-5CE7-0AB8-E637E7A585B7}"/>
              </a:ext>
            </a:extLst>
          </p:cNvPr>
          <p:cNvSpPr txBox="1"/>
          <p:nvPr/>
        </p:nvSpPr>
        <p:spPr>
          <a:xfrm>
            <a:off x="990600" y="3757213"/>
            <a:ext cx="12496800" cy="5047536"/>
          </a:xfrm>
          <a:prstGeom prst="rect">
            <a:avLst/>
          </a:prstGeom>
        </p:spPr>
        <p:txBody>
          <a:bodyPr wrap="square" lIns="0" tIns="0" rIns="0" bIns="0" rtlCol="0" anchor="t">
            <a:spAutoFit/>
          </a:bodyPr>
          <a:lstStyle/>
          <a:p>
            <a:pPr>
              <a:spcBef>
                <a:spcPts val="1200"/>
              </a:spcBef>
            </a:pPr>
            <a:r>
              <a:rPr lang="lv-LV" sz="2400" b="1" dirty="0">
                <a:solidFill>
                  <a:srgbClr val="7395AD"/>
                </a:solidFill>
                <a:latin typeface="Montserrat" panose="00000500000000000000" pitchFamily="50" charset="-70"/>
                <a:cs typeface="Arial"/>
              </a:rPr>
              <a:t>Telpu pieejamība</a:t>
            </a:r>
            <a:r>
              <a:rPr lang="lv-LV" sz="2400" dirty="0">
                <a:solidFill>
                  <a:srgbClr val="7395AD"/>
                </a:solidFill>
                <a:latin typeface="Montserrat" panose="00000500000000000000" pitchFamily="50" charset="-70"/>
                <a:cs typeface="Arial"/>
              </a:rPr>
              <a:t> – telpas pieejamas telpu noteiktajos darba laikos iepriekš sazinoties ar kopienu eksperti </a:t>
            </a:r>
            <a:r>
              <a:rPr kumimoji="0" lang="lv-LV" sz="24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un noslēdzot telpu nomas līgumu</a:t>
            </a:r>
            <a:endParaRPr lang="lv-LV" sz="2400" dirty="0">
              <a:solidFill>
                <a:prstClr val="black">
                  <a:lumMod val="75000"/>
                  <a:lumOff val="25000"/>
                </a:prstClr>
              </a:solidFill>
              <a:latin typeface="Montserrat" panose="00000500000000000000" pitchFamily="50" charset="-70"/>
              <a:cs typeface="Arial"/>
            </a:endParaRPr>
          </a:p>
          <a:p>
            <a:pPr>
              <a:spcBef>
                <a:spcPts val="1200"/>
              </a:spcBef>
            </a:pPr>
            <a:r>
              <a:rPr lang="lv-LV" sz="2400" b="1" dirty="0">
                <a:solidFill>
                  <a:srgbClr val="7395AD"/>
                </a:solidFill>
                <a:latin typeface="Montserrat" panose="00000500000000000000" pitchFamily="50" charset="-70"/>
                <a:cs typeface="Arial"/>
              </a:rPr>
              <a:t>Vai par telpu izmantošanu jāmaksā</a:t>
            </a:r>
            <a:r>
              <a:rPr lang="lv-LV" sz="2400" dirty="0">
                <a:solidFill>
                  <a:srgbClr val="7395AD"/>
                </a:solidFill>
                <a:latin typeface="Montserrat" panose="00000500000000000000" pitchFamily="50" charset="-70"/>
                <a:cs typeface="Arial"/>
              </a:rPr>
              <a:t> – jā  </a:t>
            </a:r>
          </a:p>
          <a:p>
            <a:pPr>
              <a:spcBef>
                <a:spcPts val="1200"/>
              </a:spcBef>
            </a:pPr>
            <a:r>
              <a:rPr lang="lv-LV" sz="2400" b="1" dirty="0">
                <a:solidFill>
                  <a:srgbClr val="7395AD"/>
                </a:solidFill>
                <a:latin typeface="Montserrat" panose="00000500000000000000" pitchFamily="50" charset="-70"/>
                <a:cs typeface="Arial"/>
              </a:rPr>
              <a:t>Provizoriskā telpu noslodze </a:t>
            </a:r>
            <a:r>
              <a:rPr lang="lv-LV" sz="2400" dirty="0">
                <a:solidFill>
                  <a:srgbClr val="7395AD"/>
                </a:solidFill>
                <a:latin typeface="Montserrat" panose="00000500000000000000" pitchFamily="50" charset="-70"/>
                <a:cs typeface="Arial"/>
              </a:rPr>
              <a:t>–T</a:t>
            </a:r>
            <a:r>
              <a:rPr kumimoji="0" lang="lv-LV" sz="24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elpas tiek izmantotas atbilstoši to paredzētajām funkcijām. </a:t>
            </a:r>
          </a:p>
          <a:p>
            <a:pPr>
              <a:spcBef>
                <a:spcPts val="1200"/>
              </a:spcBef>
            </a:pPr>
            <a:r>
              <a:rPr lang="lv-LV" sz="2400" dirty="0">
                <a:solidFill>
                  <a:srgbClr val="7395AD"/>
                </a:solidFill>
                <a:latin typeface="Montserrat" panose="00000500000000000000" pitchFamily="50" charset="-70"/>
                <a:cs typeface="Arial"/>
              </a:rPr>
              <a:t>Telpas paredzētas biedrību un kopienu aktivitātēm, </a:t>
            </a:r>
            <a:r>
              <a:rPr kumimoji="0" lang="lv-LV" sz="24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Ādažu novada pašvaldības vajadzībām (publiskām apspriedēm un sanāksmēm) un iedzīvotāju </a:t>
            </a:r>
            <a:r>
              <a:rPr kumimoji="0" lang="lv-LV" sz="2400" b="0" i="0" u="none" strike="noStrike" kern="1200" cap="none" spc="0" normalizeH="0" baseline="0" noProof="0" dirty="0" err="1">
                <a:ln>
                  <a:noFill/>
                </a:ln>
                <a:solidFill>
                  <a:srgbClr val="7395AD"/>
                </a:solidFill>
                <a:effectLst/>
                <a:uLnTx/>
                <a:uFillTx/>
                <a:latin typeface="Montserrat" panose="00000500000000000000" pitchFamily="50" charset="-70"/>
                <a:ea typeface="+mn-ea"/>
                <a:cs typeface="Arial"/>
              </a:rPr>
              <a:t>izglītojošim</a:t>
            </a:r>
            <a:r>
              <a:rPr kumimoji="0" lang="lv-LV" sz="24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 pasākumiem.  </a:t>
            </a:r>
          </a:p>
          <a:p>
            <a:pPr>
              <a:spcBef>
                <a:spcPts val="1200"/>
              </a:spcBef>
            </a:pPr>
            <a:r>
              <a:rPr lang="lv-LV" sz="2400" dirty="0">
                <a:solidFill>
                  <a:srgbClr val="C00000"/>
                </a:solidFill>
                <a:latin typeface="Montserrat" panose="00000500000000000000" pitchFamily="50" charset="-70"/>
                <a:cs typeface="Arial"/>
              </a:rPr>
              <a:t> </a:t>
            </a:r>
            <a:r>
              <a:rPr lang="lv-LV" sz="2400" dirty="0">
                <a:solidFill>
                  <a:srgbClr val="C00000"/>
                </a:solidFill>
                <a:latin typeface="Montserrat" pitchFamily="2" charset="-70"/>
              </a:rPr>
              <a:t>T</a:t>
            </a:r>
            <a:r>
              <a:rPr kumimoji="0" lang="lv-LV" sz="2400" b="0" i="0" u="none" strike="noStrike" kern="1200" cap="none" spc="0" normalizeH="0" baseline="0" noProof="0" dirty="0">
                <a:ln>
                  <a:noFill/>
                </a:ln>
                <a:solidFill>
                  <a:srgbClr val="C00000"/>
                </a:solidFill>
                <a:effectLst/>
                <a:uLnTx/>
                <a:uFillTx/>
                <a:latin typeface="Montserrat" pitchFamily="2" charset="-70"/>
                <a:ea typeface="+mn-ea"/>
                <a:cs typeface="+mn-cs"/>
              </a:rPr>
              <a:t>elpas ir iespējams izmantot  brīvajos laikos, kas nav pretrunā ar noteikto pasākumu grafiku, saskaņojot ar </a:t>
            </a:r>
            <a:r>
              <a:rPr kumimoji="0" lang="lv-LV" sz="24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kopienu ekspertu </a:t>
            </a:r>
            <a:r>
              <a:rPr kumimoji="0" lang="lv-LV" sz="2400" b="0" i="0" u="none" strike="noStrike" kern="1200" cap="none" spc="0" normalizeH="0" baseline="0" noProof="0" dirty="0">
                <a:ln>
                  <a:noFill/>
                </a:ln>
                <a:solidFill>
                  <a:srgbClr val="C00000"/>
                </a:solidFill>
                <a:effectLst/>
                <a:uLnTx/>
                <a:uFillTx/>
                <a:latin typeface="Montserrat" pitchFamily="2" charset="-70"/>
                <a:ea typeface="+mn-ea"/>
                <a:cs typeface="+mn-cs"/>
              </a:rPr>
              <a:t>un noslēdzot telpu nomas līgumu. Telpas ir aizņemtas otrdienās no plkst. 10.00 līdz 13.00 un trešdienās no plkst. 17.30 līdz 19.30. </a:t>
            </a:r>
            <a:endParaRPr lang="lv-LV" sz="2400" dirty="0">
              <a:solidFill>
                <a:srgbClr val="C00000"/>
              </a:solidFill>
              <a:latin typeface="Montserrat" panose="00000500000000000000" pitchFamily="50" charset="-70"/>
              <a:cs typeface="Arial"/>
            </a:endParaRPr>
          </a:p>
        </p:txBody>
      </p:sp>
      <p:sp>
        <p:nvSpPr>
          <p:cNvPr id="16" name="TextBox 7">
            <a:extLst>
              <a:ext uri="{FF2B5EF4-FFF2-40B4-BE49-F238E27FC236}">
                <a16:creationId xmlns:a16="http://schemas.microsoft.com/office/drawing/2014/main" id="{4358CC29-895A-AC28-BC9F-CCC7C357D116}"/>
              </a:ext>
            </a:extLst>
          </p:cNvPr>
          <p:cNvSpPr txBox="1"/>
          <p:nvPr/>
        </p:nvSpPr>
        <p:spPr>
          <a:xfrm>
            <a:off x="13868399" y="5162553"/>
            <a:ext cx="4081441" cy="4012820"/>
          </a:xfrm>
          <a:prstGeom prst="rect">
            <a:avLst/>
          </a:prstGeom>
          <a:solidFill>
            <a:schemeClr val="accent1">
              <a:lumMod val="20000"/>
              <a:lumOff val="80000"/>
            </a:schemeClr>
          </a:solidFill>
        </p:spPr>
        <p:txBody>
          <a:bodyPr wrap="square" lIns="0" tIns="0" rIns="0" bIns="0" rtlCol="0" anchor="t">
            <a:spAutoFit/>
          </a:bodyPr>
          <a:lstStyle/>
          <a:p>
            <a:pPr>
              <a:spcBef>
                <a:spcPts val="1200"/>
              </a:spcBef>
            </a:pPr>
            <a:r>
              <a:rPr lang="lv-LV" sz="2400" b="1" dirty="0">
                <a:solidFill>
                  <a:schemeClr val="tx1">
                    <a:lumMod val="75000"/>
                    <a:lumOff val="25000"/>
                  </a:schemeClr>
                </a:solidFill>
                <a:latin typeface="Montserrat" panose="00000500000000000000" pitchFamily="50" charset="-70"/>
                <a:cs typeface="Arial"/>
              </a:rPr>
              <a:t>Darba laiks:</a:t>
            </a:r>
          </a:p>
          <a:p>
            <a:pPr>
              <a:spcBef>
                <a:spcPts val="1200"/>
              </a:spcBef>
            </a:pPr>
            <a:r>
              <a:rPr lang="lv-LV" sz="2400" dirty="0">
                <a:solidFill>
                  <a:schemeClr val="tx1">
                    <a:lumMod val="75000"/>
                    <a:lumOff val="25000"/>
                  </a:schemeClr>
                </a:solidFill>
                <a:latin typeface="Montserrat" panose="00000500000000000000" pitchFamily="50" charset="-70"/>
                <a:cs typeface="Arial"/>
              </a:rPr>
              <a:t>Pirmdiena     9.00-17.00</a:t>
            </a:r>
          </a:p>
          <a:p>
            <a:pPr>
              <a:spcBef>
                <a:spcPts val="1200"/>
              </a:spcBef>
            </a:pPr>
            <a:r>
              <a:rPr lang="lv-LV" sz="2400" dirty="0">
                <a:solidFill>
                  <a:schemeClr val="tx1">
                    <a:lumMod val="75000"/>
                    <a:lumOff val="25000"/>
                  </a:schemeClr>
                </a:solidFill>
                <a:latin typeface="Montserrat" panose="00000500000000000000" pitchFamily="50" charset="-70"/>
                <a:cs typeface="Arial"/>
              </a:rPr>
              <a:t>Otrdiena        9.00-17.00</a:t>
            </a:r>
          </a:p>
          <a:p>
            <a:pPr>
              <a:spcBef>
                <a:spcPts val="1200"/>
              </a:spcBef>
            </a:pPr>
            <a:r>
              <a:rPr lang="lv-LV" sz="2400" dirty="0">
                <a:solidFill>
                  <a:schemeClr val="tx1">
                    <a:lumMod val="75000"/>
                    <a:lumOff val="25000"/>
                  </a:schemeClr>
                </a:solidFill>
                <a:latin typeface="Montserrat" panose="00000500000000000000" pitchFamily="50" charset="-70"/>
                <a:cs typeface="Arial"/>
              </a:rPr>
              <a:t>Trešdiena       9.00-17.00</a:t>
            </a:r>
          </a:p>
          <a:p>
            <a:pPr>
              <a:spcBef>
                <a:spcPts val="1200"/>
              </a:spcBef>
            </a:pPr>
            <a:r>
              <a:rPr lang="lv-LV" sz="2400" dirty="0">
                <a:solidFill>
                  <a:schemeClr val="tx1">
                    <a:lumMod val="75000"/>
                    <a:lumOff val="25000"/>
                  </a:schemeClr>
                </a:solidFill>
                <a:latin typeface="Montserrat" panose="00000500000000000000" pitchFamily="50" charset="-70"/>
                <a:cs typeface="Arial"/>
              </a:rPr>
              <a:t>Ceturtdiena      slēgts</a:t>
            </a:r>
          </a:p>
          <a:p>
            <a:pPr>
              <a:spcBef>
                <a:spcPts val="1200"/>
              </a:spcBef>
            </a:pPr>
            <a:r>
              <a:rPr lang="lv-LV" sz="2400" dirty="0">
                <a:solidFill>
                  <a:schemeClr val="tx1">
                    <a:lumMod val="75000"/>
                    <a:lumOff val="25000"/>
                  </a:schemeClr>
                </a:solidFill>
                <a:latin typeface="Montserrat" panose="00000500000000000000" pitchFamily="50" charset="-70"/>
                <a:cs typeface="Arial"/>
              </a:rPr>
              <a:t>Piektdiena         slēgts</a:t>
            </a:r>
          </a:p>
          <a:p>
            <a:pPr>
              <a:spcBef>
                <a:spcPts val="1200"/>
              </a:spcBef>
            </a:pPr>
            <a:r>
              <a:rPr lang="lv-LV" sz="2400" dirty="0">
                <a:solidFill>
                  <a:schemeClr val="tx1">
                    <a:lumMod val="75000"/>
                    <a:lumOff val="25000"/>
                  </a:schemeClr>
                </a:solidFill>
                <a:latin typeface="Montserrat" panose="00000500000000000000" pitchFamily="50" charset="-70"/>
                <a:cs typeface="Arial"/>
              </a:rPr>
              <a:t>Sestdiena            slēgts</a:t>
            </a:r>
          </a:p>
          <a:p>
            <a:pPr>
              <a:spcBef>
                <a:spcPts val="1200"/>
              </a:spcBef>
            </a:pPr>
            <a:r>
              <a:rPr lang="lv-LV" sz="2400" dirty="0">
                <a:solidFill>
                  <a:schemeClr val="tx1">
                    <a:lumMod val="75000"/>
                    <a:lumOff val="25000"/>
                  </a:schemeClr>
                </a:solidFill>
                <a:latin typeface="Montserrat" panose="00000500000000000000" pitchFamily="50" charset="-70"/>
                <a:cs typeface="Arial"/>
              </a:rPr>
              <a:t>Svētdiena            slēgts </a:t>
            </a:r>
          </a:p>
        </p:txBody>
      </p:sp>
      <p:pic>
        <p:nvPicPr>
          <p:cNvPr id="18" name="Attēls 17">
            <a:extLst>
              <a:ext uri="{FF2B5EF4-FFF2-40B4-BE49-F238E27FC236}">
                <a16:creationId xmlns:a16="http://schemas.microsoft.com/office/drawing/2014/main" id="{0522E9F2-B1B2-DF90-E9F3-2B0CAD6942AF}"/>
              </a:ext>
            </a:extLst>
          </p:cNvPr>
          <p:cNvPicPr>
            <a:picLocks noChangeAspect="1"/>
          </p:cNvPicPr>
          <p:nvPr/>
        </p:nvPicPr>
        <p:blipFill>
          <a:blip r:embed="rId3"/>
          <a:stretch>
            <a:fillRect/>
          </a:stretch>
        </p:blipFill>
        <p:spPr>
          <a:xfrm>
            <a:off x="13868400" y="2358478"/>
            <a:ext cx="4081441" cy="2336564"/>
          </a:xfrm>
          <a:prstGeom prst="rect">
            <a:avLst/>
          </a:prstGeom>
        </p:spPr>
      </p:pic>
      <p:pic>
        <p:nvPicPr>
          <p:cNvPr id="6" name="Satura vietturis 4">
            <a:extLst>
              <a:ext uri="{FF2B5EF4-FFF2-40B4-BE49-F238E27FC236}">
                <a16:creationId xmlns:a16="http://schemas.microsoft.com/office/drawing/2014/main" id="{0D2F7F1B-C09E-511C-9C9E-82961A8E5663}"/>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1827949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C764E-047A-1326-8946-66ECF725DBC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01BC942E-CBB2-C7D2-29B6-D6E46AB48F17}"/>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7952AC1F-79D7-8ABF-EA40-75802F6AB567}"/>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96EE1BDE-DC49-BF3D-0999-61F50EB05B58}"/>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D68A040B-7768-0340-CDF1-CD1C0AB2827C}"/>
              </a:ext>
            </a:extLst>
          </p:cNvPr>
          <p:cNvSpPr txBox="1"/>
          <p:nvPr/>
        </p:nvSpPr>
        <p:spPr>
          <a:xfrm>
            <a:off x="744415" y="1735951"/>
            <a:ext cx="12514385"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Pirmā iela 42A, Ādaži, Ādažu novads</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a:t>
            </a:r>
            <a:r>
              <a:rPr lang="es-ES" sz="3200" dirty="0" err="1">
                <a:solidFill>
                  <a:schemeClr val="tx1">
                    <a:lumMod val="75000"/>
                    <a:lumOff val="25000"/>
                  </a:schemeClr>
                </a:solidFill>
                <a:latin typeface="Montserrat" panose="00000500000000000000" pitchFamily="50" charset="-70"/>
                <a:cs typeface="Arial"/>
              </a:rPr>
              <a:t>pieejam</a:t>
            </a:r>
            <a:r>
              <a:rPr lang="lv-LV" sz="3200" dirty="0">
                <a:solidFill>
                  <a:schemeClr val="tx1">
                    <a:lumMod val="75000"/>
                    <a:lumOff val="25000"/>
                  </a:schemeClr>
                </a:solidFill>
                <a:latin typeface="Montserrat" panose="00000500000000000000" pitchFamily="50" charset="-70"/>
                <a:cs typeface="Arial"/>
              </a:rPr>
              <a:t>a telpa (110,5</a:t>
            </a:r>
            <a:r>
              <a:rPr lang="es-ES" sz="3200" dirty="0">
                <a:solidFill>
                  <a:schemeClr val="tx1">
                    <a:lumMod val="75000"/>
                    <a:lumOff val="25000"/>
                  </a:schemeClr>
                </a:solidFill>
                <a:latin typeface="Montserrat" panose="00000500000000000000" pitchFamily="50" charset="-70"/>
                <a:cs typeface="Arial"/>
              </a:rPr>
              <a:t>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Carnikavas komunālserviss</a:t>
            </a:r>
            <a:endPar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sp>
        <p:nvSpPr>
          <p:cNvPr id="2" name="TextBox 6">
            <a:extLst>
              <a:ext uri="{FF2B5EF4-FFF2-40B4-BE49-F238E27FC236}">
                <a16:creationId xmlns:a16="http://schemas.microsoft.com/office/drawing/2014/main" id="{2AE4AE42-9D38-A7E8-F12F-3205F90DA2ED}"/>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Pirmā iela 42 A </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4FB2095A-2B70-E6C9-E4BF-183C66A170C4}"/>
              </a:ext>
            </a:extLst>
          </p:cNvPr>
          <p:cNvSpPr txBox="1"/>
          <p:nvPr/>
        </p:nvSpPr>
        <p:spPr>
          <a:xfrm>
            <a:off x="744415" y="4781554"/>
            <a:ext cx="12133385" cy="4401205"/>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telpas pieejamas telpu noteiktajos darba laikos, iepriekš sazinoties ar kopienu eksperti</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nē </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T</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elpas pasākumiem un aktivitātēm izmanto biedrības, kopienu aktīvie līderi un iedzīvotāji  iepriekš piesakot </a:t>
            </a:r>
            <a:r>
              <a:rPr lang="lv-LV" sz="3200" dirty="0">
                <a:solidFill>
                  <a:srgbClr val="7395AD"/>
                </a:solidFill>
                <a:latin typeface="Montserrat" panose="00000500000000000000" pitchFamily="50" charset="-70"/>
                <a:cs typeface="Arial"/>
              </a:rPr>
              <a:t>kopienu ekspertam.</a:t>
            </a:r>
          </a:p>
          <a:p>
            <a:pPr>
              <a:spcBef>
                <a:spcPts val="1200"/>
              </a:spcBef>
            </a:pPr>
            <a:r>
              <a:rPr lang="lv-LV" sz="3200" dirty="0">
                <a:solidFill>
                  <a:srgbClr val="7395AD"/>
                </a:solidFill>
                <a:latin typeface="Montserrat" panose="00000500000000000000" pitchFamily="50" charset="-70"/>
                <a:cs typeface="Arial"/>
              </a:rPr>
              <a:t> </a:t>
            </a:r>
            <a:r>
              <a:rPr lang="lv-LV" sz="3200" dirty="0">
                <a:solidFill>
                  <a:srgbClr val="C00000"/>
                </a:solidFill>
                <a:latin typeface="Montserrat" panose="00000500000000000000" pitchFamily="50" charset="-70"/>
                <a:cs typeface="Arial"/>
              </a:rPr>
              <a:t>Šobrīd telpas ir pieejamas  un  tās ir iespējams izmantot, iepriekš </a:t>
            </a: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sazinoties ar kopienu eksperti.</a:t>
            </a:r>
            <a:endParaRPr lang="lv-LV" sz="3200" dirty="0">
              <a:solidFill>
                <a:srgbClr val="C00000"/>
              </a:solidFill>
              <a:latin typeface="Montserrat" panose="00000500000000000000" pitchFamily="50" charset="-70"/>
              <a:cs typeface="Arial"/>
            </a:endParaRPr>
          </a:p>
        </p:txBody>
      </p:sp>
      <p:sp>
        <p:nvSpPr>
          <p:cNvPr id="16" name="TextBox 7">
            <a:extLst>
              <a:ext uri="{FF2B5EF4-FFF2-40B4-BE49-F238E27FC236}">
                <a16:creationId xmlns:a16="http://schemas.microsoft.com/office/drawing/2014/main" id="{FE174D62-D0FC-75E3-E719-1DE677A46B73}"/>
              </a:ext>
            </a:extLst>
          </p:cNvPr>
          <p:cNvSpPr txBox="1"/>
          <p:nvPr/>
        </p:nvSpPr>
        <p:spPr>
          <a:xfrm>
            <a:off x="13372735" y="4871053"/>
            <a:ext cx="4464953" cy="3539430"/>
          </a:xfrm>
          <a:prstGeom prst="rect">
            <a:avLst/>
          </a:prstGeom>
          <a:solidFill>
            <a:schemeClr val="accent1">
              <a:lumMod val="20000"/>
              <a:lumOff val="80000"/>
            </a:schemeClr>
          </a:solidFill>
        </p:spPr>
        <p:txBody>
          <a:bodyPr wrap="square" lIns="0" tIns="0" rIns="0" bIns="0" rtlCol="0" anchor="t">
            <a:spAutoFit/>
          </a:bodyPr>
          <a:lstStyle/>
          <a:p>
            <a:pPr>
              <a:spcBef>
                <a:spcPts val="1200"/>
              </a:spcBef>
            </a:pPr>
            <a:r>
              <a:rPr lang="lv-LV" sz="2000" b="1" dirty="0">
                <a:solidFill>
                  <a:schemeClr val="tx1">
                    <a:lumMod val="75000"/>
                    <a:lumOff val="25000"/>
                  </a:schemeClr>
                </a:solidFill>
                <a:latin typeface="Montserrat" panose="00000500000000000000" pitchFamily="50" charset="-70"/>
                <a:cs typeface="Arial"/>
              </a:rPr>
              <a:t>Darba laiks:</a:t>
            </a:r>
          </a:p>
          <a:p>
            <a:pPr>
              <a:spcBef>
                <a:spcPts val="1200"/>
              </a:spcBef>
            </a:pPr>
            <a:r>
              <a:rPr lang="lv-LV" sz="2000" dirty="0">
                <a:solidFill>
                  <a:schemeClr val="tx1">
                    <a:lumMod val="75000"/>
                    <a:lumOff val="25000"/>
                  </a:schemeClr>
                </a:solidFill>
                <a:latin typeface="Montserrat" panose="00000500000000000000" pitchFamily="50" charset="-70"/>
                <a:cs typeface="Arial"/>
              </a:rPr>
              <a:t>Pirmdiena          slēgts</a:t>
            </a:r>
          </a:p>
          <a:p>
            <a:pPr>
              <a:spcBef>
                <a:spcPts val="1200"/>
              </a:spcBef>
            </a:pPr>
            <a:r>
              <a:rPr lang="lv-LV" sz="2000" dirty="0">
                <a:solidFill>
                  <a:schemeClr val="tx1">
                    <a:lumMod val="75000"/>
                    <a:lumOff val="25000"/>
                  </a:schemeClr>
                </a:solidFill>
                <a:latin typeface="Montserrat" panose="00000500000000000000" pitchFamily="50" charset="-70"/>
                <a:cs typeface="Arial"/>
              </a:rPr>
              <a:t>Otrdiena             slēgts</a:t>
            </a:r>
          </a:p>
          <a:p>
            <a:pPr>
              <a:spcBef>
                <a:spcPts val="1200"/>
              </a:spcBef>
            </a:pPr>
            <a:r>
              <a:rPr lang="lv-LV" sz="2000" dirty="0">
                <a:solidFill>
                  <a:schemeClr val="tx1">
                    <a:lumMod val="75000"/>
                    <a:lumOff val="25000"/>
                  </a:schemeClr>
                </a:solidFill>
                <a:latin typeface="Montserrat" panose="00000500000000000000" pitchFamily="50" charset="-70"/>
                <a:cs typeface="Arial"/>
              </a:rPr>
              <a:t>Trešdiena            slēgts</a:t>
            </a:r>
          </a:p>
          <a:p>
            <a:pPr>
              <a:spcBef>
                <a:spcPts val="1200"/>
              </a:spcBef>
            </a:pPr>
            <a:r>
              <a:rPr lang="lv-LV" sz="2000" dirty="0">
                <a:solidFill>
                  <a:schemeClr val="tx1">
                    <a:lumMod val="75000"/>
                    <a:lumOff val="25000"/>
                  </a:schemeClr>
                </a:solidFill>
                <a:latin typeface="Montserrat" panose="00000500000000000000" pitchFamily="50" charset="-70"/>
                <a:cs typeface="Arial"/>
              </a:rPr>
              <a:t>Ceturtdiena   9.00-17.00</a:t>
            </a:r>
          </a:p>
          <a:p>
            <a:pPr>
              <a:spcBef>
                <a:spcPts val="1200"/>
              </a:spcBef>
            </a:pPr>
            <a:r>
              <a:rPr lang="lv-LV" sz="2000" dirty="0">
                <a:solidFill>
                  <a:schemeClr val="tx1">
                    <a:lumMod val="75000"/>
                    <a:lumOff val="25000"/>
                  </a:schemeClr>
                </a:solidFill>
                <a:latin typeface="Montserrat" panose="00000500000000000000" pitchFamily="50" charset="-70"/>
                <a:cs typeface="Arial"/>
              </a:rPr>
              <a:t>Piektdiena      9.00-17.00</a:t>
            </a:r>
          </a:p>
          <a:p>
            <a:pPr>
              <a:spcBef>
                <a:spcPts val="1200"/>
              </a:spcBef>
            </a:pPr>
            <a:r>
              <a:rPr lang="lv-LV" sz="2000" dirty="0">
                <a:solidFill>
                  <a:schemeClr val="tx1">
                    <a:lumMod val="75000"/>
                    <a:lumOff val="25000"/>
                  </a:schemeClr>
                </a:solidFill>
                <a:latin typeface="Montserrat" panose="00000500000000000000" pitchFamily="50" charset="-70"/>
                <a:cs typeface="Arial"/>
              </a:rPr>
              <a:t>Sestdiena            slēgts</a:t>
            </a:r>
          </a:p>
          <a:p>
            <a:pPr>
              <a:spcBef>
                <a:spcPts val="1200"/>
              </a:spcBef>
            </a:pPr>
            <a:r>
              <a:rPr lang="lv-LV" sz="2000" dirty="0">
                <a:solidFill>
                  <a:schemeClr val="tx1">
                    <a:lumMod val="75000"/>
                    <a:lumOff val="25000"/>
                  </a:schemeClr>
                </a:solidFill>
                <a:latin typeface="Montserrat" panose="00000500000000000000" pitchFamily="50" charset="-70"/>
                <a:cs typeface="Arial"/>
              </a:rPr>
              <a:t>Svētdiena            slēgts </a:t>
            </a:r>
          </a:p>
        </p:txBody>
      </p:sp>
      <p:pic>
        <p:nvPicPr>
          <p:cNvPr id="8" name="Attēls 7">
            <a:extLst>
              <a:ext uri="{FF2B5EF4-FFF2-40B4-BE49-F238E27FC236}">
                <a16:creationId xmlns:a16="http://schemas.microsoft.com/office/drawing/2014/main" id="{B483241C-F7D3-A48C-DDB1-5CC57D06B446}"/>
              </a:ext>
            </a:extLst>
          </p:cNvPr>
          <p:cNvPicPr>
            <a:picLocks noChangeAspect="1"/>
          </p:cNvPicPr>
          <p:nvPr/>
        </p:nvPicPr>
        <p:blipFill>
          <a:blip r:embed="rId3"/>
          <a:stretch>
            <a:fillRect/>
          </a:stretch>
        </p:blipFill>
        <p:spPr>
          <a:xfrm>
            <a:off x="13372736" y="1735951"/>
            <a:ext cx="4464953" cy="2500637"/>
          </a:xfrm>
          <a:prstGeom prst="rect">
            <a:avLst/>
          </a:prstGeom>
        </p:spPr>
      </p:pic>
      <p:pic>
        <p:nvPicPr>
          <p:cNvPr id="6" name="Satura vietturis 4">
            <a:extLst>
              <a:ext uri="{FF2B5EF4-FFF2-40B4-BE49-F238E27FC236}">
                <a16:creationId xmlns:a16="http://schemas.microsoft.com/office/drawing/2014/main" id="{E15CDBC3-EC3B-EA43-94D9-AA688692BFDE}"/>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cxnSp>
        <p:nvCxnSpPr>
          <p:cNvPr id="9" name="Taisns savienotājs 8">
            <a:extLst>
              <a:ext uri="{FF2B5EF4-FFF2-40B4-BE49-F238E27FC236}">
                <a16:creationId xmlns:a16="http://schemas.microsoft.com/office/drawing/2014/main" id="{1689DC3A-D167-35E3-97CF-C9980FF4CD46}"/>
              </a:ext>
            </a:extLst>
          </p:cNvPr>
          <p:cNvCxnSpPr>
            <a:cxnSpLocks/>
          </p:cNvCxnSpPr>
          <p:nvPr/>
        </p:nvCxnSpPr>
        <p:spPr>
          <a:xfrm flipV="1">
            <a:off x="16916401" y="270253"/>
            <a:ext cx="1051808" cy="11049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286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05E1F-37B9-9AF9-258A-6C67871431F1}"/>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9EB1990-CF6E-EE88-8821-4141A04425EE}"/>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5FB55F64-8A3A-C19E-FB24-5EDB1FD6BF42}"/>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FEDBA5DA-3370-379B-C6FD-3A8DAE06DF5C}"/>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36363036-A0BA-125F-1C0E-046064323FD1}"/>
              </a:ext>
            </a:extLst>
          </p:cNvPr>
          <p:cNvSpPr txBox="1"/>
          <p:nvPr/>
        </p:nvSpPr>
        <p:spPr>
          <a:xfrm>
            <a:off x="1143000" y="1735951"/>
            <a:ext cx="12268200"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Gaujas iela 16, Ādaži</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t>
            </a:r>
            <a:r>
              <a:rPr lang="lv-LV" sz="3200" dirty="0" err="1">
                <a:solidFill>
                  <a:schemeClr val="tx1">
                    <a:lumMod val="75000"/>
                    <a:lumOff val="25000"/>
                  </a:schemeClr>
                </a:solidFill>
                <a:latin typeface="Montserrat" panose="00000500000000000000" pitchFamily="50" charset="-70"/>
                <a:cs typeface="Arial"/>
              </a:rPr>
              <a:t>as</a:t>
            </a:r>
            <a:r>
              <a:rPr lang="lv-LV" sz="3200" dirty="0">
                <a:solidFill>
                  <a:schemeClr val="tx1">
                    <a:lumMod val="75000"/>
                    <a:lumOff val="25000"/>
                  </a:schemeClr>
                </a:solidFill>
                <a:latin typeface="Montserrat" panose="00000500000000000000" pitchFamily="50" charset="-70"/>
                <a:cs typeface="Arial"/>
              </a:rPr>
              <a:t> telpas (210 </a:t>
            </a:r>
            <a:r>
              <a:rPr lang="es-ES" sz="3200" dirty="0">
                <a:solidFill>
                  <a:schemeClr val="tx1">
                    <a:lumMod val="75000"/>
                    <a:lumOff val="25000"/>
                  </a:schemeClr>
                </a:solidFill>
                <a:latin typeface="Montserrat" panose="00000500000000000000" pitchFamily="50" charset="-70"/>
                <a:cs typeface="Arial"/>
              </a:rPr>
              <a:t>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Carnikavas </a:t>
            </a:r>
            <a:r>
              <a:rPr kumimoji="0" lang="lv-LV" sz="3200" b="0"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50" charset="-70"/>
                <a:ea typeface="+mn-ea"/>
                <a:cs typeface="Arial"/>
              </a:rPr>
              <a:t>komunālserviss</a:t>
            </a:r>
            <a:endPar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sp>
        <p:nvSpPr>
          <p:cNvPr id="2" name="TextBox 6">
            <a:extLst>
              <a:ext uri="{FF2B5EF4-FFF2-40B4-BE49-F238E27FC236}">
                <a16:creationId xmlns:a16="http://schemas.microsoft.com/office/drawing/2014/main" id="{6D1F49DE-EA98-3564-D12B-5C7553ADE64E}"/>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Gaujas iela 16, Ādaži</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DF26D02A-8229-ABCD-FB57-01F0D1BB634D}"/>
              </a:ext>
            </a:extLst>
          </p:cNvPr>
          <p:cNvSpPr txBox="1"/>
          <p:nvPr/>
        </p:nvSpPr>
        <p:spPr>
          <a:xfrm>
            <a:off x="990600" y="4514128"/>
            <a:ext cx="16535400" cy="4893647"/>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telpas pieejamas noteiktajos darba laikos iepriekš sazinoties ar Carnikavas </a:t>
            </a:r>
            <a:r>
              <a:rPr lang="lv-LV" sz="3200" dirty="0" err="1">
                <a:solidFill>
                  <a:srgbClr val="7395AD"/>
                </a:solidFill>
                <a:latin typeface="Montserrat" panose="00000500000000000000" pitchFamily="50" charset="-70"/>
                <a:cs typeface="Arial"/>
              </a:rPr>
              <a:t>komunālservisu</a:t>
            </a:r>
            <a:r>
              <a:rPr lang="lv-LV" sz="3200" dirty="0">
                <a:solidFill>
                  <a:srgbClr val="7395AD"/>
                </a:solidFill>
                <a:latin typeface="Montserrat" panose="00000500000000000000" pitchFamily="50" charset="-70"/>
                <a:cs typeface="Arial"/>
              </a:rPr>
              <a:t> un noslēdzot telpu nomas līgumu </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jā </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Dienas laikā telpas tiek izmantotas atbilstoši to paredzētajām funkcijām. Apkopotā informācija liecina, ka telpas pastāvīgi tiek izmantotas arī dienas otrajā pusē un vakaros. </a:t>
            </a:r>
            <a:r>
              <a:rPr lang="lv-LV" sz="3200" dirty="0">
                <a:solidFill>
                  <a:srgbClr val="7395AD"/>
                </a:solidFill>
                <a:latin typeface="Montserrat" panose="00000500000000000000" pitchFamily="50" charset="-70"/>
                <a:cs typeface="Arial"/>
              </a:rPr>
              <a:t>Telpas izmanto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Senioru biedrība, bērnu deju un mākslas kolektīvi</a:t>
            </a:r>
            <a:r>
              <a:rPr lang="lv-LV" sz="3200" dirty="0">
                <a:solidFill>
                  <a:srgbClr val="7395AD"/>
                </a:solidFill>
                <a:latin typeface="Montserrat" panose="00000500000000000000" pitchFamily="50" charset="-70"/>
                <a:cs typeface="Arial"/>
              </a:rPr>
              <a:t> un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Misijas baptistu draudze.</a:t>
            </a:r>
          </a:p>
          <a:p>
            <a:pPr>
              <a:spcBef>
                <a:spcPts val="1200"/>
              </a:spcBef>
            </a:pPr>
            <a:r>
              <a:rPr lang="lv-LV" sz="3200" dirty="0">
                <a:solidFill>
                  <a:srgbClr val="C00000"/>
                </a:solidFill>
                <a:latin typeface="Montserrat" panose="00000500000000000000" pitchFamily="50" charset="-70"/>
                <a:cs typeface="Arial"/>
              </a:rPr>
              <a:t>Telpas i</a:t>
            </a: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r iespējams izmantot pirmdien no plkst. 11.00 līdz 16.00 un piektdien</a:t>
            </a:r>
            <a:r>
              <a:rPr lang="lv-LV" sz="3200" dirty="0">
                <a:solidFill>
                  <a:srgbClr val="C00000"/>
                </a:solidFill>
                <a:latin typeface="Montserrat" panose="00000500000000000000" pitchFamily="50" charset="-70"/>
                <a:cs typeface="Arial"/>
              </a:rPr>
              <a:t> no plkst.</a:t>
            </a: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 14.00 līdz 16.00, iepriekš noslēdzot telpas nomas līgumu.</a:t>
            </a:r>
            <a:endParaRPr lang="lv-LV" sz="3200" dirty="0">
              <a:solidFill>
                <a:srgbClr val="C00000"/>
              </a:solidFill>
              <a:latin typeface="Montserrat" panose="00000500000000000000" pitchFamily="50" charset="-70"/>
              <a:cs typeface="Arial"/>
            </a:endParaRPr>
          </a:p>
        </p:txBody>
      </p:sp>
      <p:pic>
        <p:nvPicPr>
          <p:cNvPr id="8" name="Attēls 7">
            <a:extLst>
              <a:ext uri="{FF2B5EF4-FFF2-40B4-BE49-F238E27FC236}">
                <a16:creationId xmlns:a16="http://schemas.microsoft.com/office/drawing/2014/main" id="{F0B88285-43F9-E71E-28A1-1B4D959415A8}"/>
              </a:ext>
            </a:extLst>
          </p:cNvPr>
          <p:cNvPicPr>
            <a:picLocks noChangeAspect="1"/>
          </p:cNvPicPr>
          <p:nvPr/>
        </p:nvPicPr>
        <p:blipFill>
          <a:blip r:embed="rId3"/>
          <a:stretch>
            <a:fillRect/>
          </a:stretch>
        </p:blipFill>
        <p:spPr>
          <a:xfrm>
            <a:off x="13608452" y="1640442"/>
            <a:ext cx="4061230" cy="2378159"/>
          </a:xfrm>
          <a:prstGeom prst="rect">
            <a:avLst/>
          </a:prstGeom>
        </p:spPr>
      </p:pic>
      <p:pic>
        <p:nvPicPr>
          <p:cNvPr id="6" name="Satura vietturis 4">
            <a:extLst>
              <a:ext uri="{FF2B5EF4-FFF2-40B4-BE49-F238E27FC236}">
                <a16:creationId xmlns:a16="http://schemas.microsoft.com/office/drawing/2014/main" id="{10BB3957-F873-5633-28AE-4E47A53B6F0D}"/>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3487147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81CCD-A063-E98A-847F-39B273FCBEC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F3A89581-BD47-FC3D-1D97-348DA39251EC}"/>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FEC14AC6-BC1B-82DC-FA17-2F2D4FD90658}"/>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0B99FDA0-78B0-B698-D98A-2C316AFEBFA1}"/>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CA13D12F-BBB2-99B4-645F-782810180F21}"/>
              </a:ext>
            </a:extLst>
          </p:cNvPr>
          <p:cNvSpPr txBox="1"/>
          <p:nvPr/>
        </p:nvSpPr>
        <p:spPr>
          <a:xfrm>
            <a:off x="914399" y="1362020"/>
            <a:ext cx="12825422" cy="2769989"/>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Gaujas iela 33A, Ādaži, Ādažu novads</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a:t>
            </a:r>
            <a:r>
              <a:rPr lang="es-ES" sz="3200" dirty="0" err="1">
                <a:solidFill>
                  <a:schemeClr val="tx1">
                    <a:lumMod val="75000"/>
                    <a:lumOff val="25000"/>
                  </a:schemeClr>
                </a:solidFill>
                <a:latin typeface="Montserrat" panose="00000500000000000000" pitchFamily="50" charset="-70"/>
                <a:cs typeface="Arial"/>
              </a:rPr>
              <a:t>pieejam</a:t>
            </a:r>
            <a:r>
              <a:rPr lang="lv-LV" sz="3200" dirty="0" err="1">
                <a:solidFill>
                  <a:schemeClr val="tx1">
                    <a:lumMod val="75000"/>
                    <a:lumOff val="25000"/>
                  </a:schemeClr>
                </a:solidFill>
                <a:latin typeface="Montserrat" panose="00000500000000000000" pitchFamily="50" charset="-70"/>
                <a:cs typeface="Arial"/>
              </a:rPr>
              <a:t>as</a:t>
            </a:r>
            <a:r>
              <a:rPr lang="lv-LV" sz="3200" dirty="0">
                <a:solidFill>
                  <a:schemeClr val="tx1">
                    <a:lumMod val="75000"/>
                    <a:lumOff val="25000"/>
                  </a:schemeClr>
                </a:solidFill>
                <a:latin typeface="Montserrat" panose="00000500000000000000" pitchFamily="50" charset="-70"/>
                <a:cs typeface="Arial"/>
              </a:rPr>
              <a:t> 6 telpas: s</a:t>
            </a:r>
            <a:r>
              <a:rPr kumimoji="0" lang="lv-LV" sz="3200" i="0" u="none" strike="noStrike" kern="1200" cap="none" spc="0" normalizeH="0" baseline="0" noProof="0" dirty="0" err="1">
                <a:ln>
                  <a:noFill/>
                </a:ln>
                <a:solidFill>
                  <a:prstClr val="black"/>
                </a:solidFill>
                <a:effectLst/>
                <a:uLnTx/>
                <a:uFillTx/>
                <a:latin typeface="Montserrat" pitchFamily="2" charset="-70"/>
                <a:ea typeface="+mn-ea"/>
                <a:cs typeface="+mn-cs"/>
              </a:rPr>
              <a:t>katītāju</a:t>
            </a:r>
            <a:r>
              <a:rPr kumimoji="0" lang="lv-LV" sz="3200" i="0" u="none" strike="noStrike" kern="1200" cap="none" spc="0" normalizeH="0" baseline="0" noProof="0" dirty="0">
                <a:ln>
                  <a:noFill/>
                </a:ln>
                <a:solidFill>
                  <a:prstClr val="black"/>
                </a:solidFill>
                <a:effectLst/>
                <a:uLnTx/>
                <a:uFillTx/>
                <a:latin typeface="Montserrat" pitchFamily="2" charset="-70"/>
                <a:ea typeface="+mn-ea"/>
                <a:cs typeface="+mn-cs"/>
              </a:rPr>
              <a:t> zāle 400 sēdvietas; Ceriņu zāle 100 sēdvietas;  Vēstures un mākslas galerija 30-50 sēdvietas; Izstāžu zāle - Deju zāle - Kora klase</a:t>
            </a:r>
            <a:endParaRPr lang="lv-LV" sz="3200" dirty="0">
              <a:solidFill>
                <a:schemeClr val="tx1">
                  <a:lumMod val="75000"/>
                  <a:lumOff val="25000"/>
                </a:schemeClr>
              </a:solidFill>
              <a:latin typeface="Montserrat" panose="00000500000000000000" pitchFamily="50" charset="-70"/>
              <a:cs typeface="Arial"/>
            </a:endParaRPr>
          </a:p>
          <a:p>
            <a:pPr>
              <a:spcBef>
                <a:spcPts val="1200"/>
              </a:spcBef>
            </a:pPr>
            <a:r>
              <a:rPr lang="lv-LV" sz="3200" b="1" dirty="0">
                <a:solidFill>
                  <a:schemeClr val="tx1">
                    <a:lumMod val="75000"/>
                    <a:lumOff val="25000"/>
                  </a:schemeClr>
                </a:solidFill>
                <a:latin typeface="Montserrat" panose="00000500000000000000" pitchFamily="50" charset="-70"/>
                <a:cs typeface="Arial"/>
              </a:rPr>
              <a:t>Atbildīgais par telpām </a:t>
            </a:r>
            <a:r>
              <a:rPr lang="lv-LV" sz="3200" dirty="0">
                <a:solidFill>
                  <a:schemeClr val="tx1">
                    <a:lumMod val="75000"/>
                    <a:lumOff val="25000"/>
                  </a:schemeClr>
                </a:solidFill>
                <a:latin typeface="Montserrat" panose="00000500000000000000" pitchFamily="50" charset="-70"/>
                <a:cs typeface="Arial"/>
              </a:rPr>
              <a:t>– Ādažu Kultūras centrs</a:t>
            </a:r>
          </a:p>
        </p:txBody>
      </p:sp>
      <p:sp>
        <p:nvSpPr>
          <p:cNvPr id="2" name="TextBox 6">
            <a:extLst>
              <a:ext uri="{FF2B5EF4-FFF2-40B4-BE49-F238E27FC236}">
                <a16:creationId xmlns:a16="http://schemas.microsoft.com/office/drawing/2014/main" id="{CC713EA1-5DDE-652A-C691-299B6D778F62}"/>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Ādažu Kultūras centrs</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BF61E4B6-6831-2844-E31A-F7D44A90FDF8}"/>
              </a:ext>
            </a:extLst>
          </p:cNvPr>
          <p:cNvSpPr txBox="1"/>
          <p:nvPr/>
        </p:nvSpPr>
        <p:spPr>
          <a:xfrm>
            <a:off x="914399" y="4463151"/>
            <a:ext cx="16677770" cy="4893647"/>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telpas pieejamas noteiktajos darba laikos iepriekš sazinoties ar  Ādažu Kultūras centra vadību un noslēdzot telpu nomas līgumu  </a:t>
            </a:r>
            <a:endParaRPr lang="lv-LV" sz="3200" dirty="0">
              <a:solidFill>
                <a:srgbClr val="7395AD"/>
              </a:solidFill>
              <a:highlight>
                <a:srgbClr val="FFFF00"/>
              </a:highlight>
              <a:latin typeface="Montserrat" panose="00000500000000000000" pitchFamily="50" charset="-70"/>
              <a:cs typeface="Arial"/>
            </a:endParaRP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jā</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T</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elpas tiek izmantotas atbilstoši to paredzētajām funkcijām. Vēstures un mākslas galerija un Ceriņu zāle dienas laikā tiek izmantotas </a:t>
            </a:r>
            <a:r>
              <a:rPr lang="lv-LV" sz="3200" dirty="0">
                <a:solidFill>
                  <a:srgbClr val="7395AD"/>
                </a:solidFill>
                <a:latin typeface="Montserrat" panose="00000500000000000000" pitchFamily="50" charset="-70"/>
                <a:cs typeface="Arial"/>
              </a:rPr>
              <a:t>Ā</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dažu novada domes vajadzībām (sanāksmes, apspriedes un laulību ceremonijas). Telpu lielākā noslodze ir dienas otrajā pusē un vakaros. Telpas izmanto 13 amatiermākslas kolektīvi. </a:t>
            </a:r>
          </a:p>
          <a:p>
            <a:pPr>
              <a:spcBef>
                <a:spcPts val="1200"/>
              </a:spcBef>
            </a:pP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Šobrīd brīvu telpu nav.</a:t>
            </a:r>
            <a:endParaRPr lang="lv-LV" sz="3200" dirty="0">
              <a:solidFill>
                <a:srgbClr val="C00000"/>
              </a:solidFill>
              <a:latin typeface="Montserrat" panose="00000500000000000000" pitchFamily="50" charset="-70"/>
              <a:cs typeface="Arial"/>
            </a:endParaRPr>
          </a:p>
        </p:txBody>
      </p:sp>
      <p:pic>
        <p:nvPicPr>
          <p:cNvPr id="12" name="Attēls 11">
            <a:extLst>
              <a:ext uri="{FF2B5EF4-FFF2-40B4-BE49-F238E27FC236}">
                <a16:creationId xmlns:a16="http://schemas.microsoft.com/office/drawing/2014/main" id="{C9AB66EA-FECD-FA84-955A-7FE711166548}"/>
              </a:ext>
            </a:extLst>
          </p:cNvPr>
          <p:cNvPicPr>
            <a:picLocks noChangeAspect="1"/>
          </p:cNvPicPr>
          <p:nvPr/>
        </p:nvPicPr>
        <p:blipFill>
          <a:blip r:embed="rId3"/>
          <a:stretch>
            <a:fillRect/>
          </a:stretch>
        </p:blipFill>
        <p:spPr>
          <a:xfrm>
            <a:off x="13739821" y="1576006"/>
            <a:ext cx="3852348" cy="2348294"/>
          </a:xfrm>
          <a:prstGeom prst="rect">
            <a:avLst/>
          </a:prstGeom>
        </p:spPr>
      </p:pic>
      <p:pic>
        <p:nvPicPr>
          <p:cNvPr id="6" name="Satura vietturis 4">
            <a:extLst>
              <a:ext uri="{FF2B5EF4-FFF2-40B4-BE49-F238E27FC236}">
                <a16:creationId xmlns:a16="http://schemas.microsoft.com/office/drawing/2014/main" id="{F3945878-3167-96DE-FD82-34BED7EE407B}"/>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21235204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C66F5F4-A154-4C63-C99A-AF275C1A8EA3}"/>
              </a:ext>
            </a:extLst>
          </p:cNvPr>
          <p:cNvSpPr>
            <a:spLocks noGrp="1"/>
          </p:cNvSpPr>
          <p:nvPr>
            <p:ph type="title"/>
          </p:nvPr>
        </p:nvSpPr>
        <p:spPr>
          <a:xfrm>
            <a:off x="1524000" y="2857500"/>
            <a:ext cx="15163800" cy="3352800"/>
          </a:xfrm>
        </p:spPr>
        <p:txBody>
          <a:bodyPr>
            <a:normAutofit/>
          </a:bodyPr>
          <a:lstStyle/>
          <a:p>
            <a:r>
              <a:rPr lang="lv-LV" dirty="0"/>
              <a:t>Uzdevums</a:t>
            </a:r>
            <a:br>
              <a:rPr lang="lv-LV" dirty="0"/>
            </a:br>
            <a:r>
              <a:rPr lang="lv-LV" dirty="0"/>
              <a:t> Finanšu komiteja 16.10.2024.</a:t>
            </a:r>
            <a:br>
              <a:rPr lang="lv-LV" dirty="0"/>
            </a:br>
            <a:r>
              <a:rPr lang="lv-LV" dirty="0"/>
              <a:t> Ziņojumu par telpu pieejamību biedrībām un kopienām Ādažu novadā</a:t>
            </a:r>
            <a:r>
              <a:rPr kumimoji="0" lang="lv-LV" sz="1800" b="0" i="0" u="none" strike="noStrike" kern="1200" cap="none" spc="0" normalizeH="0" baseline="0" noProof="0" dirty="0">
                <a:ln>
                  <a:noFill/>
                </a:ln>
                <a:solidFill>
                  <a:prstClr val="black"/>
                </a:solidFill>
                <a:effectLst/>
                <a:uLnTx/>
                <a:uFillTx/>
                <a:latin typeface="Calibri"/>
                <a:ea typeface="+mn-ea"/>
                <a:cs typeface="+mn-cs"/>
              </a:rPr>
              <a:t> </a:t>
            </a:r>
            <a:r>
              <a:rPr lang="lv-LV" dirty="0"/>
              <a:t> </a:t>
            </a:r>
          </a:p>
        </p:txBody>
      </p:sp>
    </p:spTree>
    <p:extLst>
      <p:ext uri="{BB962C8B-B14F-4D97-AF65-F5344CB8AC3E}">
        <p14:creationId xmlns:p14="http://schemas.microsoft.com/office/powerpoint/2010/main" val="1751194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7E573-2DF4-06B5-2F6F-D89F434A1E6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D39745A3-F9D1-4554-524D-B26AC8FD0C86}"/>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DA0F88E7-EFC3-4B07-843D-59C65E3A7124}"/>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4BB3B536-B08D-218C-D2DB-DC1C97245E1F}"/>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97D25077-2166-ABBF-4F07-7F9DDB015009}"/>
              </a:ext>
            </a:extLst>
          </p:cNvPr>
          <p:cNvSpPr txBox="1"/>
          <p:nvPr/>
        </p:nvSpPr>
        <p:spPr>
          <a:xfrm>
            <a:off x="914400" y="1404174"/>
            <a:ext cx="12420600" cy="2277547"/>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Attekas iela 16, Ādaži</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t>
            </a:r>
            <a:r>
              <a:rPr lang="lv-LV" sz="3200" dirty="0" err="1">
                <a:solidFill>
                  <a:schemeClr val="tx1">
                    <a:lumMod val="75000"/>
                    <a:lumOff val="25000"/>
                  </a:schemeClr>
                </a:solidFill>
                <a:latin typeface="Montserrat" panose="00000500000000000000" pitchFamily="50" charset="-70"/>
                <a:cs typeface="Arial"/>
              </a:rPr>
              <a:t>as</a:t>
            </a:r>
            <a:r>
              <a:rPr lang="lv-LV" sz="3200" dirty="0">
                <a:solidFill>
                  <a:schemeClr val="tx1">
                    <a:lumMod val="75000"/>
                    <a:lumOff val="25000"/>
                  </a:schemeClr>
                </a:solidFill>
                <a:latin typeface="Montserrat" panose="00000500000000000000" pitchFamily="50" charset="-70"/>
                <a:cs typeface="Arial"/>
              </a:rPr>
              <a:t> 5 telpas:</a:t>
            </a:r>
            <a:r>
              <a:rPr lang="es-ES" sz="3200" dirty="0">
                <a:solidFill>
                  <a:schemeClr val="tx1">
                    <a:lumMod val="75000"/>
                    <a:lumOff val="25000"/>
                  </a:schemeClr>
                </a:solidFill>
                <a:latin typeface="Montserrat" panose="00000500000000000000" pitchFamily="50" charset="-70"/>
                <a:cs typeface="Arial"/>
              </a:rPr>
              <a:t> </a:t>
            </a:r>
            <a:r>
              <a:rPr lang="lv-LV" sz="3200" dirty="0">
                <a:solidFill>
                  <a:schemeClr val="tx1">
                    <a:lumMod val="75000"/>
                    <a:lumOff val="25000"/>
                  </a:schemeClr>
                </a:solidFill>
                <a:latin typeface="Montserrat" panose="00000500000000000000" pitchFamily="50" charset="-70"/>
                <a:cs typeface="Arial"/>
              </a:rPr>
              <a:t>3 klases (klases platība 76</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 aktu zāle 243 </a:t>
            </a:r>
            <a:r>
              <a:rPr lang="es-ES" sz="3200" dirty="0">
                <a:solidFill>
                  <a:schemeClr val="tx1">
                    <a:lumMod val="75000"/>
                    <a:lumOff val="25000"/>
                  </a:schemeClr>
                </a:solidFill>
                <a:latin typeface="Montserrat" panose="00000500000000000000" pitchFamily="50" charset="-70"/>
                <a:cs typeface="Arial"/>
              </a:rPr>
              <a:t>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r>
              <a:rPr lang="lv-LV" sz="3200" dirty="0">
                <a:solidFill>
                  <a:schemeClr val="tx1">
                    <a:lumMod val="75000"/>
                    <a:lumOff val="25000"/>
                  </a:schemeClr>
                </a:solidFill>
                <a:latin typeface="Montserrat" panose="00000500000000000000" pitchFamily="50" charset="-70"/>
                <a:cs typeface="Arial"/>
              </a:rPr>
              <a:t>,</a:t>
            </a:r>
            <a:r>
              <a:rPr lang="es-ES" sz="3200" dirty="0">
                <a:solidFill>
                  <a:schemeClr val="tx1">
                    <a:lumMod val="75000"/>
                    <a:lumOff val="25000"/>
                  </a:schemeClr>
                </a:solidFill>
                <a:latin typeface="Montserrat" panose="00000500000000000000" pitchFamily="50" charset="-70"/>
                <a:cs typeface="Arial"/>
              </a:rPr>
              <a:t> </a:t>
            </a:r>
            <a:r>
              <a:rPr lang="lv-LV" sz="3200" dirty="0">
                <a:solidFill>
                  <a:schemeClr val="tx1">
                    <a:lumMod val="75000"/>
                    <a:lumOff val="25000"/>
                  </a:schemeClr>
                </a:solidFill>
                <a:latin typeface="Montserrat" panose="00000500000000000000" pitchFamily="50" charset="-70"/>
                <a:cs typeface="Arial"/>
              </a:rPr>
              <a:t>sporta zāle 1400 </a:t>
            </a:r>
            <a:r>
              <a:rPr lang="es-ES" sz="3200" dirty="0">
                <a:solidFill>
                  <a:schemeClr val="tx1">
                    <a:lumMod val="75000"/>
                    <a:lumOff val="25000"/>
                  </a:schemeClr>
                </a:solidFill>
                <a:latin typeface="Montserrat" panose="00000500000000000000" pitchFamily="50" charset="-70"/>
                <a:cs typeface="Arial"/>
              </a:rPr>
              <a:t>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Ādažu vidusskola</a:t>
            </a:r>
            <a:endPar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sp>
        <p:nvSpPr>
          <p:cNvPr id="2" name="TextBox 6">
            <a:extLst>
              <a:ext uri="{FF2B5EF4-FFF2-40B4-BE49-F238E27FC236}">
                <a16:creationId xmlns:a16="http://schemas.microsoft.com/office/drawing/2014/main" id="{F62B9B25-8001-6D5E-92A9-105876942AE8}"/>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Ādažu sākumskola</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A0367497-DCE5-83B5-EF52-CF122E8E77CF}"/>
              </a:ext>
            </a:extLst>
          </p:cNvPr>
          <p:cNvSpPr txBox="1"/>
          <p:nvPr/>
        </p:nvSpPr>
        <p:spPr>
          <a:xfrm>
            <a:off x="914400" y="5118390"/>
            <a:ext cx="16154400" cy="3908762"/>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telpas pieejamas Ādažu vidusskolas noteiktajos darba laikos iepriekš noslēdzot telpu nomas līgumu</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jā</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Dienas laikā telpas tiek izmantotas atbilstoši to paredzētajām funkcijām. Apkopotā informācija liecina, ka telpas pastāvīgi tiek izmantotas arī dienas otrajā pusē un vakaros.</a:t>
            </a:r>
          </a:p>
          <a:p>
            <a:pPr>
              <a:spcBef>
                <a:spcPts val="1200"/>
              </a:spcBef>
            </a:pP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Šobrīd brīvu telpu nav un tās nav iespējams izmantot.</a:t>
            </a:r>
            <a:endParaRPr lang="lv-LV" sz="3200" dirty="0">
              <a:solidFill>
                <a:srgbClr val="C00000"/>
              </a:solidFill>
              <a:latin typeface="Montserrat" panose="00000500000000000000" pitchFamily="50" charset="-70"/>
              <a:cs typeface="Arial"/>
            </a:endParaRPr>
          </a:p>
        </p:txBody>
      </p:sp>
      <p:pic>
        <p:nvPicPr>
          <p:cNvPr id="9" name="Attēls 8">
            <a:extLst>
              <a:ext uri="{FF2B5EF4-FFF2-40B4-BE49-F238E27FC236}">
                <a16:creationId xmlns:a16="http://schemas.microsoft.com/office/drawing/2014/main" id="{02FEC2F8-816A-8A8A-91AA-337FE5BC27D6}"/>
              </a:ext>
            </a:extLst>
          </p:cNvPr>
          <p:cNvPicPr>
            <a:picLocks noChangeAspect="1"/>
          </p:cNvPicPr>
          <p:nvPr/>
        </p:nvPicPr>
        <p:blipFill>
          <a:blip r:embed="rId3"/>
          <a:stretch>
            <a:fillRect/>
          </a:stretch>
        </p:blipFill>
        <p:spPr>
          <a:xfrm>
            <a:off x="13868400" y="1697172"/>
            <a:ext cx="3822061" cy="2632174"/>
          </a:xfrm>
          <a:prstGeom prst="rect">
            <a:avLst/>
          </a:prstGeom>
        </p:spPr>
      </p:pic>
      <p:pic>
        <p:nvPicPr>
          <p:cNvPr id="6" name="Satura vietturis 4">
            <a:extLst>
              <a:ext uri="{FF2B5EF4-FFF2-40B4-BE49-F238E27FC236}">
                <a16:creationId xmlns:a16="http://schemas.microsoft.com/office/drawing/2014/main" id="{D4157873-5E38-9D2C-2A98-F24674649F04}"/>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2319103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F977F-5FA2-AD2C-8E68-472F042D5DD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61434EBB-EDC4-4DA5-00F7-5760F3C50B49}"/>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2EFB186B-AE2B-63AD-0250-02717B145B71}"/>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0883E9BC-20C9-3C5A-102A-F6DF8E404121}"/>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01540FCE-58AB-A4B3-318C-162DB4E8DF95}"/>
              </a:ext>
            </a:extLst>
          </p:cNvPr>
          <p:cNvSpPr txBox="1"/>
          <p:nvPr/>
        </p:nvSpPr>
        <p:spPr>
          <a:xfrm>
            <a:off x="1066799" y="1304862"/>
            <a:ext cx="12443145"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Gaujas iela 30, Ādaži</a:t>
            </a:r>
          </a:p>
          <a:p>
            <a:pPr marL="0" marR="0" lvl="0" indent="0" algn="l" defTabSz="914400" rtl="0" eaLnBrk="1" fontAlgn="auto" latinLnBrk="0" hangingPunct="1">
              <a:lnSpc>
                <a:spcPct val="100000"/>
              </a:lnSpc>
              <a:spcBef>
                <a:spcPts val="1200"/>
              </a:spcBef>
              <a:spcAft>
                <a:spcPts val="0"/>
              </a:spcAft>
              <a:buClrTx/>
              <a:buSzTx/>
              <a:buFontTx/>
              <a:buNone/>
              <a:tabLst/>
              <a:defRPr/>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a:t>
            </a:r>
            <a:r>
              <a:rPr lang="es-ES" sz="3200" dirty="0" err="1">
                <a:solidFill>
                  <a:schemeClr val="tx1">
                    <a:lumMod val="75000"/>
                    <a:lumOff val="25000"/>
                  </a:schemeClr>
                </a:solidFill>
                <a:latin typeface="Montserrat" panose="00000500000000000000" pitchFamily="50" charset="-70"/>
                <a:cs typeface="Arial"/>
              </a:rPr>
              <a:t>pieejam</a:t>
            </a:r>
            <a:r>
              <a:rPr lang="lv-LV" sz="3200" dirty="0" err="1">
                <a:solidFill>
                  <a:schemeClr val="tx1">
                    <a:lumMod val="75000"/>
                    <a:lumOff val="25000"/>
                  </a:schemeClr>
                </a:solidFill>
                <a:latin typeface="Montserrat" panose="00000500000000000000" pitchFamily="50" charset="-70"/>
                <a:cs typeface="Arial"/>
              </a:rPr>
              <a:t>as</a:t>
            </a:r>
            <a:r>
              <a:rPr lang="lv-LV" sz="3200" dirty="0">
                <a:solidFill>
                  <a:schemeClr val="tx1">
                    <a:lumMod val="75000"/>
                    <a:lumOff val="25000"/>
                  </a:schemeClr>
                </a:solidFill>
                <a:latin typeface="Montserrat" panose="00000500000000000000" pitchFamily="50" charset="-70"/>
                <a:cs typeface="Arial"/>
              </a:rPr>
              <a:t> </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telpas:</a:t>
            </a:r>
            <a:r>
              <a:rPr kumimoji="0" lang="es-ES"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klases ,aktu zāle,</a:t>
            </a:r>
            <a:r>
              <a:rPr kumimoji="0" lang="es-ES"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sporta zāle</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Ādažu vidusskola</a:t>
            </a:r>
            <a:endPar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sp>
        <p:nvSpPr>
          <p:cNvPr id="2" name="TextBox 6">
            <a:extLst>
              <a:ext uri="{FF2B5EF4-FFF2-40B4-BE49-F238E27FC236}">
                <a16:creationId xmlns:a16="http://schemas.microsoft.com/office/drawing/2014/main" id="{C1834AA0-9F5D-B22D-628E-6A20033C67C2}"/>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rgbClr val="595959"/>
                </a:solidFill>
                <a:latin typeface="Aptos Display" panose="020B0004020202020204" pitchFamily="34" charset="0"/>
                <a:ea typeface="Arial Bold"/>
                <a:cs typeface="Arial Bold"/>
                <a:sym typeface="Arial Bold"/>
              </a:rPr>
              <a:t>Ādažu vidusskola</a:t>
            </a:r>
            <a:endParaRPr lang="en-US" sz="5400" b="1" dirty="0">
              <a:solidFill>
                <a:srgbClr val="595959"/>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5F5411B9-39E2-35DB-197B-5C084E089A64}"/>
              </a:ext>
            </a:extLst>
          </p:cNvPr>
          <p:cNvSpPr txBox="1"/>
          <p:nvPr/>
        </p:nvSpPr>
        <p:spPr>
          <a:xfrm>
            <a:off x="838200" y="4572006"/>
            <a:ext cx="16687800" cy="3908762"/>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telpas pieejamas Ādažu vidusskolas noteiktajos darba laikos iepriekš noslēdzot telpu nomas līgumu</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jā </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Dienas laikā telpas tiek izmantotas atbilstoši to paredzētajām funkcijām. Apkopotā informācija liecina, ka telpas pastāvīgi tiek izmantotas arī dienas otrajā pusē un vakaros.</a:t>
            </a:r>
          </a:p>
          <a:p>
            <a:pPr>
              <a:spcBef>
                <a:spcPts val="1200"/>
              </a:spcBef>
            </a:pPr>
            <a:r>
              <a:rPr lang="lv-LV" sz="3200" dirty="0">
                <a:solidFill>
                  <a:srgbClr val="C00000"/>
                </a:solidFill>
                <a:latin typeface="Montserrat" panose="00000500000000000000" pitchFamily="50" charset="-70"/>
                <a:cs typeface="Arial"/>
              </a:rPr>
              <a:t>Šobrīd brīvu telpu nav.</a:t>
            </a:r>
          </a:p>
        </p:txBody>
      </p:sp>
      <p:pic>
        <p:nvPicPr>
          <p:cNvPr id="13" name="Attēls 12">
            <a:extLst>
              <a:ext uri="{FF2B5EF4-FFF2-40B4-BE49-F238E27FC236}">
                <a16:creationId xmlns:a16="http://schemas.microsoft.com/office/drawing/2014/main" id="{50D8EAE6-63B7-8A1B-07D7-90542A1F9C9A}"/>
              </a:ext>
            </a:extLst>
          </p:cNvPr>
          <p:cNvPicPr>
            <a:picLocks noChangeAspect="1"/>
          </p:cNvPicPr>
          <p:nvPr/>
        </p:nvPicPr>
        <p:blipFill>
          <a:blip r:embed="rId3"/>
          <a:stretch>
            <a:fillRect/>
          </a:stretch>
        </p:blipFill>
        <p:spPr>
          <a:xfrm>
            <a:off x="13681600" y="1454288"/>
            <a:ext cx="4275723" cy="2607433"/>
          </a:xfrm>
          <a:prstGeom prst="rect">
            <a:avLst/>
          </a:prstGeom>
        </p:spPr>
      </p:pic>
      <p:pic>
        <p:nvPicPr>
          <p:cNvPr id="6" name="Satura vietturis 4">
            <a:extLst>
              <a:ext uri="{FF2B5EF4-FFF2-40B4-BE49-F238E27FC236}">
                <a16:creationId xmlns:a16="http://schemas.microsoft.com/office/drawing/2014/main" id="{3C06FE2A-A589-7FFC-B3F7-BC5A7F717B04}"/>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13242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F08B44E-0BA5-9F7F-F5E0-C7B13C87DA25}"/>
              </a:ext>
            </a:extLst>
          </p:cNvPr>
          <p:cNvSpPr>
            <a:spLocks noGrp="1"/>
          </p:cNvSpPr>
          <p:nvPr>
            <p:ph type="title"/>
          </p:nvPr>
        </p:nvSpPr>
        <p:spPr>
          <a:xfrm>
            <a:off x="457200" y="274638"/>
            <a:ext cx="16611600" cy="1143000"/>
          </a:xfrm>
        </p:spPr>
        <p:txBody>
          <a:bodyPr>
            <a:normAutofit fontScale="90000"/>
          </a:bodyPr>
          <a:lstStyle/>
          <a:p>
            <a:pPr marL="0" marR="0" lvl="0" indent="0" defTabSz="914400" rtl="0" eaLnBrk="1" fontAlgn="auto" latinLnBrk="0" hangingPunct="1">
              <a:lnSpc>
                <a:spcPts val="7128"/>
              </a:lnSpc>
              <a:spcBef>
                <a:spcPts val="0"/>
              </a:spcBef>
              <a:spcAft>
                <a:spcPts val="0"/>
              </a:spcAft>
              <a:tabLst/>
              <a:defRPr/>
            </a:pPr>
            <a:br>
              <a:rPr kumimoji="0" lang="lv-LV" sz="5400" b="1" i="0" u="none" strike="noStrike" kern="1200" cap="none" spc="0" normalizeH="0" baseline="0" noProof="0" dirty="0">
                <a:ln>
                  <a:noFill/>
                </a:ln>
                <a:solidFill>
                  <a:srgbClr val="595959"/>
                </a:solidFill>
                <a:effectLst/>
                <a:uLnTx/>
                <a:uFillTx/>
                <a:latin typeface="Aptos Display" panose="020B0004020202020204" pitchFamily="34" charset="0"/>
                <a:ea typeface="Arial Bold"/>
                <a:cs typeface="Arial Bold"/>
                <a:sym typeface="Arial Bold"/>
              </a:rPr>
            </a:br>
            <a:r>
              <a:rPr kumimoji="0" lang="lv-LV" sz="5400" b="1" i="0" u="none" strike="noStrike" kern="1200" cap="none" spc="0" normalizeH="0" baseline="0" noProof="0" dirty="0">
                <a:ln>
                  <a:noFill/>
                </a:ln>
                <a:solidFill>
                  <a:srgbClr val="595959"/>
                </a:solidFill>
                <a:effectLst/>
                <a:uLnTx/>
                <a:uFillTx/>
                <a:latin typeface="Aptos Display" panose="020B0004020202020204" pitchFamily="34" charset="0"/>
                <a:ea typeface="Arial Bold"/>
                <a:cs typeface="Arial Bold"/>
                <a:sym typeface="Arial Bold"/>
              </a:rPr>
              <a:t>Gaujas iela 25B, Ādaži</a:t>
            </a:r>
            <a:br>
              <a:rPr kumimoji="0" lang="en-US" sz="5400" b="1" i="0" u="none" strike="noStrike" kern="1200" cap="none" spc="0" normalizeH="0" baseline="0" noProof="0" dirty="0">
                <a:ln>
                  <a:noFill/>
                </a:ln>
                <a:solidFill>
                  <a:srgbClr val="595959"/>
                </a:solidFill>
                <a:effectLst/>
                <a:uLnTx/>
                <a:uFillTx/>
                <a:latin typeface="Aptos Display" panose="020B0004020202020204" pitchFamily="34" charset="0"/>
                <a:ea typeface="Arial Bold"/>
                <a:cs typeface="Arial Bold"/>
                <a:sym typeface="Arial Bold"/>
              </a:rPr>
            </a:br>
            <a:endParaRPr lang="lv-LV" dirty="0"/>
          </a:p>
        </p:txBody>
      </p:sp>
      <p:sp>
        <p:nvSpPr>
          <p:cNvPr id="7" name="Satura vietturis 6">
            <a:extLst>
              <a:ext uri="{FF2B5EF4-FFF2-40B4-BE49-F238E27FC236}">
                <a16:creationId xmlns:a16="http://schemas.microsoft.com/office/drawing/2014/main" id="{796E66D1-9241-E4DE-1F64-89D26E3D7326}"/>
              </a:ext>
            </a:extLst>
          </p:cNvPr>
          <p:cNvSpPr>
            <a:spLocks noGrp="1"/>
          </p:cNvSpPr>
          <p:nvPr>
            <p:ph idx="1"/>
          </p:nvPr>
        </p:nvSpPr>
        <p:spPr>
          <a:xfrm>
            <a:off x="847724" y="1599429"/>
            <a:ext cx="11649075" cy="3010672"/>
          </a:xfrm>
        </p:spPr>
        <p: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Adrese</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Gaujas iela 25 B, Ādaži</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Platība</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a:t>
            </a:r>
            <a:r>
              <a:rPr kumimoji="0" lang="es-ES"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a:t>
            </a:r>
            <a:r>
              <a:rPr kumimoji="0" lang="es-ES" sz="3200" b="0"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50" charset="-70"/>
                <a:ea typeface="+mn-ea"/>
                <a:cs typeface="Arial"/>
              </a:rPr>
              <a:t>pieejam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a:t>
            </a:r>
            <a:r>
              <a:rPr kumimoji="0" lang="es-ES"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telpa (123 </a:t>
            </a:r>
            <a:r>
              <a:rPr kumimoji="0" lang="es-ES"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m</a:t>
            </a:r>
            <a:r>
              <a:rPr kumimoji="0" lang="es-ES" sz="3200" b="0" i="0" u="none" strike="noStrike" kern="1200" cap="none" spc="0" normalizeH="0" baseline="30000" noProof="0" dirty="0">
                <a:ln>
                  <a:noFill/>
                </a:ln>
                <a:solidFill>
                  <a:prstClr val="black">
                    <a:lumMod val="75000"/>
                    <a:lumOff val="25000"/>
                  </a:prstClr>
                </a:solidFill>
                <a:effectLst/>
                <a:uLnTx/>
                <a:uFillTx/>
                <a:latin typeface="Montserrat" panose="00000500000000000000" pitchFamily="50" charset="-70"/>
                <a:ea typeface="+mn-ea"/>
                <a:cs typeface="Arial"/>
              </a:rPr>
              <a:t>2</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 – ?</a:t>
            </a:r>
            <a:endPar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endParaRPr>
          </a:p>
          <a:p>
            <a:endParaRPr lang="lv-LV" dirty="0"/>
          </a:p>
        </p:txBody>
      </p:sp>
      <p:pic>
        <p:nvPicPr>
          <p:cNvPr id="9" name="Attēls 8">
            <a:extLst>
              <a:ext uri="{FF2B5EF4-FFF2-40B4-BE49-F238E27FC236}">
                <a16:creationId xmlns:a16="http://schemas.microsoft.com/office/drawing/2014/main" id="{10FC0B36-5C49-83B1-3F9D-F77DF5D291E2}"/>
              </a:ext>
            </a:extLst>
          </p:cNvPr>
          <p:cNvPicPr>
            <a:picLocks noChangeAspect="1"/>
          </p:cNvPicPr>
          <p:nvPr/>
        </p:nvPicPr>
        <p:blipFill>
          <a:blip r:embed="rId2"/>
          <a:stretch>
            <a:fillRect/>
          </a:stretch>
        </p:blipFill>
        <p:spPr>
          <a:xfrm>
            <a:off x="12954000" y="1599428"/>
            <a:ext cx="4486275" cy="2822579"/>
          </a:xfrm>
          <a:prstGeom prst="rect">
            <a:avLst/>
          </a:prstGeom>
        </p:spPr>
      </p:pic>
      <p:sp>
        <p:nvSpPr>
          <p:cNvPr id="13" name="TextBox 12">
            <a:extLst>
              <a:ext uri="{FF2B5EF4-FFF2-40B4-BE49-F238E27FC236}">
                <a16:creationId xmlns:a16="http://schemas.microsoft.com/office/drawing/2014/main" id="{F38594C1-967A-D17C-3013-AA04D5635A15}"/>
              </a:ext>
            </a:extLst>
          </p:cNvPr>
          <p:cNvSpPr txBox="1"/>
          <p:nvPr/>
        </p:nvSpPr>
        <p:spPr>
          <a:xfrm>
            <a:off x="847723" y="4791891"/>
            <a:ext cx="16611599" cy="3016210"/>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Telpu pieejamība</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 –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Vai par telpu izmantošanu jāmaksā</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 – </a:t>
            </a:r>
            <a:r>
              <a:rPr lang="lv-LV" sz="3200" dirty="0">
                <a:solidFill>
                  <a:srgbClr val="7395AD"/>
                </a:solidFill>
                <a:latin typeface="Montserrat" panose="00000500000000000000" pitchFamily="50" charset="-70"/>
                <a:cs typeface="Arial"/>
              </a:rPr>
              <a:t>?</a:t>
            </a:r>
            <a:endPar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Provizoriskā telpu noslodze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 Provizoriski telpas būs paredzētas jauniešu un sabiedrības vajadzībām.</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Šobrīd tiek veikta esošās būves dokumentāciju sakārtošana.</a:t>
            </a:r>
          </a:p>
        </p:txBody>
      </p:sp>
    </p:spTree>
    <p:extLst>
      <p:ext uri="{BB962C8B-B14F-4D97-AF65-F5344CB8AC3E}">
        <p14:creationId xmlns:p14="http://schemas.microsoft.com/office/powerpoint/2010/main" val="2563669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FE364-BD84-B381-1BE4-209CA3FAC8E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EBE441-A312-CE0E-5D9E-1F70BAF74122}"/>
              </a:ext>
            </a:extLst>
          </p:cNvPr>
          <p:cNvSpPr/>
          <p:nvPr/>
        </p:nvSpPr>
        <p:spPr>
          <a:xfrm>
            <a:off x="-91440" y="-2893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4213"/>
            </a:blip>
            <a:stretch>
              <a:fillRect t="-7000" b="-3000"/>
            </a:stretch>
          </a:blipFill>
        </p:spPr>
        <p:txBody>
          <a:bodyPr/>
          <a:lstStyle/>
          <a:p>
            <a:r>
              <a:rPr lang="lv-LV"/>
              <a:t>Ciemos, kur nav kopienu telpu, jāizvērtē pašvaldības nekustamā īpašuma klāsts.</a:t>
            </a:r>
            <a:endParaRPr lang="lv-LV" dirty="0"/>
          </a:p>
        </p:txBody>
      </p:sp>
      <p:grpSp>
        <p:nvGrpSpPr>
          <p:cNvPr id="3" name="Group 3">
            <a:extLst>
              <a:ext uri="{FF2B5EF4-FFF2-40B4-BE49-F238E27FC236}">
                <a16:creationId xmlns:a16="http://schemas.microsoft.com/office/drawing/2014/main" id="{B52607BF-0B46-96B7-7D56-2CD9D16184AA}"/>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C824C246-9EB0-F1D9-BB49-580988CFAD1C}"/>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8" name="TextBox 7">
            <a:extLst>
              <a:ext uri="{FF2B5EF4-FFF2-40B4-BE49-F238E27FC236}">
                <a16:creationId xmlns:a16="http://schemas.microsoft.com/office/drawing/2014/main" id="{803761D7-7AEB-C4E6-5DBB-152ED3AD1768}"/>
              </a:ext>
            </a:extLst>
          </p:cNvPr>
          <p:cNvSpPr txBox="1"/>
          <p:nvPr/>
        </p:nvSpPr>
        <p:spPr>
          <a:xfrm>
            <a:off x="4572000" y="1866900"/>
            <a:ext cx="13182600" cy="6709529"/>
          </a:xfrm>
          <a:prstGeom prst="rect">
            <a:avLst/>
          </a:prstGeom>
        </p:spPr>
        <p:txBody>
          <a:bodyPr wrap="square" lIns="0" tIns="0" rIns="0" bIns="0" rtlCol="0" anchor="t">
            <a:spAutoFit/>
          </a:bodyPr>
          <a:lstStyle/>
          <a:p>
            <a:pPr marR="0" lvl="0" algn="just" defTabSz="914400" rtl="0" eaLnBrk="1" fontAlgn="auto" latinLnBrk="0" hangingPunct="1">
              <a:lnSpc>
                <a:spcPct val="100000"/>
              </a:lnSpc>
              <a:spcBef>
                <a:spcPts val="1200"/>
              </a:spcBef>
              <a:spcAft>
                <a:spcPts val="0"/>
              </a:spcAft>
              <a:buClrTx/>
              <a:buSzTx/>
              <a:tabLst/>
              <a:defRPr/>
            </a:pPr>
            <a:r>
              <a:rPr lang="lv-LV" sz="3600" dirty="0">
                <a:solidFill>
                  <a:prstClr val="black">
                    <a:lumMod val="75000"/>
                    <a:lumOff val="25000"/>
                  </a:prstClr>
                </a:solidFill>
                <a:latin typeface="Montserrat" panose="00000500000000000000" pitchFamily="50" charset="-70"/>
                <a:cs typeface="Arial"/>
              </a:rPr>
              <a:t>  </a:t>
            </a:r>
            <a:r>
              <a:rPr lang="lv-LV" sz="3600" b="1" dirty="0">
                <a:latin typeface="Montserrat" panose="00000500000000000000" pitchFamily="50" charset="-70"/>
                <a:cs typeface="Arial"/>
              </a:rPr>
              <a:t>Pieņemt informāciju zināšanai</a:t>
            </a:r>
            <a:r>
              <a:rPr lang="lv-LV" sz="3600" dirty="0">
                <a:solidFill>
                  <a:prstClr val="black">
                    <a:lumMod val="75000"/>
                    <a:lumOff val="25000"/>
                  </a:prstClr>
                </a:solidFill>
                <a:latin typeface="Montserrat" panose="00000500000000000000" pitchFamily="50" charset="-70"/>
                <a:cs typeface="Arial"/>
              </a:rPr>
              <a:t>.</a:t>
            </a:r>
            <a:endParaRPr kumimoji="0" lang="lv-LV" sz="3200" b="1" i="0" u="none" strike="noStrike" kern="1200" cap="none" spc="0" normalizeH="0" baseline="0" noProof="0" dirty="0">
              <a:ln>
                <a:noFill/>
              </a:ln>
              <a:effectLst/>
              <a:uLnTx/>
              <a:uFillTx/>
              <a:latin typeface="Montserrat" panose="00000500000000000000" pitchFamily="50" charset="-70"/>
              <a:ea typeface="+mn-ea"/>
              <a:cs typeface="Arial"/>
            </a:endParaRPr>
          </a:p>
          <a:p>
            <a:pPr marR="0" lvl="0" algn="just" defTabSz="914400" rtl="0" eaLnBrk="1" fontAlgn="auto" latinLnBrk="0" hangingPunct="1">
              <a:lnSpc>
                <a:spcPct val="100000"/>
              </a:lnSpc>
              <a:spcBef>
                <a:spcPts val="1200"/>
              </a:spcBef>
              <a:spcAft>
                <a:spcPts val="0"/>
              </a:spcAft>
              <a:buClrTx/>
              <a:buSzTx/>
              <a:tabLst/>
              <a:defRPr/>
            </a:pPr>
            <a:r>
              <a:rPr lang="lv-LV" sz="3200" dirty="0">
                <a:solidFill>
                  <a:prstClr val="black">
                    <a:lumMod val="75000"/>
                    <a:lumOff val="25000"/>
                  </a:prstClr>
                </a:solidFill>
                <a:latin typeface="Montserrat" panose="00000500000000000000" pitchFamily="50" charset="-70"/>
                <a:cs typeface="Arial"/>
              </a:rPr>
              <a:t>   K</a:t>
            </a:r>
            <a:r>
              <a:rPr kumimoji="0" lang="lv-LV" sz="3200" b="0"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50" charset="-70"/>
                <a:ea typeface="+mn-ea"/>
                <a:cs typeface="Arial"/>
              </a:rPr>
              <a:t>opienu</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sabiedrības vajadzībām izmantot esošās ēkas</a:t>
            </a:r>
          </a:p>
          <a:p>
            <a:pPr marL="914400" marR="0" lvl="1" indent="-45720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BLPC «Kadiķis», Cīruļu ielā 10, </a:t>
            </a:r>
            <a:r>
              <a:rPr kumimoji="0" lang="lv-LV" sz="3200" b="0"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50" charset="-70"/>
                <a:ea typeface="+mn-ea"/>
                <a:cs typeface="Arial"/>
              </a:rPr>
              <a:t>Kalngalē</a:t>
            </a:r>
            <a:endPar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endParaRPr>
          </a:p>
          <a:p>
            <a:pPr marL="914400" marR="0" lvl="1" indent="-45720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Pirmā ielā 42A, Ādažos</a:t>
            </a:r>
          </a:p>
          <a:p>
            <a:pPr marL="914400" marR="0" lvl="1" indent="-45720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Garā iela 20, Carnikavā</a:t>
            </a:r>
          </a:p>
          <a:p>
            <a:pPr marL="914400" marR="0" lvl="1" indent="-45720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Stacijas iela 5, Carnikavā</a:t>
            </a:r>
          </a:p>
          <a:p>
            <a:pPr marL="914400" marR="0" lvl="1" indent="-457200" algn="just"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lv-LV" sz="3200" dirty="0">
                <a:solidFill>
                  <a:prstClr val="black">
                    <a:lumMod val="75000"/>
                    <a:lumOff val="25000"/>
                  </a:prstClr>
                </a:solidFill>
                <a:latin typeface="Montserrat" panose="00000500000000000000" pitchFamily="50" charset="-70"/>
                <a:cs typeface="Arial"/>
              </a:rPr>
              <a:t>Gaujas iela 25B, Ādažos</a:t>
            </a:r>
          </a:p>
          <a:p>
            <a:pPr marR="0" lvl="1" algn="just" defTabSz="914400" rtl="0" eaLnBrk="1" fontAlgn="auto" latinLnBrk="0" hangingPunct="1">
              <a:lnSpc>
                <a:spcPct val="100000"/>
              </a:lnSpc>
              <a:spcBef>
                <a:spcPts val="1200"/>
              </a:spcBef>
              <a:spcAft>
                <a:spcPts val="0"/>
              </a:spcAft>
              <a:buClrTx/>
              <a:buSzTx/>
              <a:tabLst/>
              <a:defRPr/>
            </a:pPr>
            <a:r>
              <a:rPr lang="lv-LV" sz="3200" b="1" dirty="0">
                <a:solidFill>
                  <a:prstClr val="black">
                    <a:lumMod val="75000"/>
                    <a:lumOff val="25000"/>
                  </a:prstClr>
                </a:solidFill>
                <a:latin typeface="Montserrat" panose="00000500000000000000" pitchFamily="50" charset="-70"/>
                <a:cs typeface="Arial"/>
              </a:rPr>
              <a:t>Nākotnes vīzija</a:t>
            </a:r>
          </a:p>
          <a:p>
            <a:pPr marR="0" lvl="1" defTabSz="914400" rtl="0" eaLnBrk="1" fontAlgn="auto" latinLnBrk="0" hangingPunct="1">
              <a:lnSpc>
                <a:spcPct val="100000"/>
              </a:lnSpc>
              <a:spcBef>
                <a:spcPts val="1200"/>
              </a:spcBef>
              <a:spcAft>
                <a:spcPts val="0"/>
              </a:spcAft>
              <a:buClrTx/>
              <a:buSzTx/>
              <a:tabLst/>
              <a:defRPr/>
            </a:pPr>
            <a:r>
              <a:rPr lang="lv-LV" sz="3200" dirty="0">
                <a:solidFill>
                  <a:prstClr val="black">
                    <a:lumMod val="75000"/>
                    <a:lumOff val="25000"/>
                  </a:prstClr>
                </a:solidFill>
                <a:latin typeface="Montserrat" panose="00000500000000000000" pitchFamily="50" charset="-70"/>
                <a:cs typeface="Arial"/>
              </a:rPr>
              <a:t>Ciemos, kur nav kopienu telpu, izvērtēt pašvaldībai piederošā nekustamā īpašuma klāstu attiecīgajā ciemā un  pielāgot kopienu vajadzībām. </a:t>
            </a:r>
          </a:p>
        </p:txBody>
      </p:sp>
      <p:sp>
        <p:nvSpPr>
          <p:cNvPr id="7" name="TextBox 5">
            <a:extLst>
              <a:ext uri="{FF2B5EF4-FFF2-40B4-BE49-F238E27FC236}">
                <a16:creationId xmlns:a16="http://schemas.microsoft.com/office/drawing/2014/main" id="{CEF5C9A7-853C-02DF-6E20-E84C36DAF3C2}"/>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5" name="TextBox 6">
            <a:extLst>
              <a:ext uri="{FF2B5EF4-FFF2-40B4-BE49-F238E27FC236}">
                <a16:creationId xmlns:a16="http://schemas.microsoft.com/office/drawing/2014/main" id="{67EC861D-78D6-00A4-0D0B-23C3C08ABAC5}"/>
              </a:ext>
            </a:extLst>
          </p:cNvPr>
          <p:cNvSpPr txBox="1"/>
          <p:nvPr/>
        </p:nvSpPr>
        <p:spPr>
          <a:xfrm>
            <a:off x="4572000" y="270253"/>
            <a:ext cx="13182600" cy="840551"/>
          </a:xfrm>
          <a:prstGeom prst="rect">
            <a:avLst/>
          </a:prstGeom>
        </p:spPr>
        <p:txBody>
          <a:bodyPr wrap="square" lIns="0" tIns="0" rIns="0" bIns="0" rtlCol="0" anchor="t">
            <a:spAutoFit/>
          </a:bodyPr>
          <a:lstStyle/>
          <a:p>
            <a:pPr>
              <a:lnSpc>
                <a:spcPts val="7128"/>
              </a:lnSpc>
            </a:pPr>
            <a:r>
              <a:rPr lang="lv-LV" sz="5400" dirty="0">
                <a:solidFill>
                  <a:srgbClr val="595959"/>
                </a:solidFill>
                <a:latin typeface="Arial Bold"/>
                <a:ea typeface="Arial Bold"/>
                <a:cs typeface="Arial Bold"/>
                <a:sym typeface="Arial Bold"/>
              </a:rPr>
              <a:t>Priekšlikums</a:t>
            </a:r>
            <a:endParaRPr lang="en-US" sz="5400" dirty="0">
              <a:solidFill>
                <a:srgbClr val="595959"/>
              </a:solidFill>
              <a:latin typeface="Arial Bold"/>
              <a:ea typeface="Arial Bold"/>
              <a:cs typeface="Arial Bold"/>
              <a:sym typeface="Arial Bold"/>
            </a:endParaRPr>
          </a:p>
        </p:txBody>
      </p:sp>
    </p:spTree>
    <p:extLst>
      <p:ext uri="{BB962C8B-B14F-4D97-AF65-F5344CB8AC3E}">
        <p14:creationId xmlns:p14="http://schemas.microsoft.com/office/powerpoint/2010/main" val="7742561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95AD"/>
        </a:solidFill>
        <a:effectLst/>
      </p:bgPr>
    </p:bg>
    <p:spTree>
      <p:nvGrpSpPr>
        <p:cNvPr id="1" name=""/>
        <p:cNvGrpSpPr/>
        <p:nvPr/>
      </p:nvGrpSpPr>
      <p:grpSpPr>
        <a:xfrm>
          <a:off x="0" y="0"/>
          <a:ext cx="0" cy="0"/>
          <a:chOff x="0" y="0"/>
          <a:chExt cx="0" cy="0"/>
        </a:xfrm>
      </p:grpSpPr>
      <p:sp>
        <p:nvSpPr>
          <p:cNvPr id="2" name="AutoShape 2"/>
          <p:cNvSpPr/>
          <p:nvPr/>
        </p:nvSpPr>
        <p:spPr>
          <a:xfrm>
            <a:off x="0" y="9492639"/>
            <a:ext cx="18288000" cy="0"/>
          </a:xfrm>
          <a:prstGeom prst="line">
            <a:avLst/>
          </a:prstGeom>
          <a:ln w="9525" cap="flat">
            <a:solidFill>
              <a:srgbClr val="FFFFFF"/>
            </a:solidFill>
            <a:prstDash val="solid"/>
            <a:headEnd type="none" w="sm" len="sm"/>
            <a:tailEnd type="none" w="sm" len="sm"/>
          </a:ln>
        </p:spPr>
      </p:sp>
      <p:sp>
        <p:nvSpPr>
          <p:cNvPr id="3" name="Freeform 3"/>
          <p:cNvSpPr/>
          <p:nvPr/>
        </p:nvSpPr>
        <p:spPr>
          <a:xfrm>
            <a:off x="7239000" y="546811"/>
            <a:ext cx="3810000" cy="3810000"/>
          </a:xfrm>
          <a:custGeom>
            <a:avLst/>
            <a:gdLst/>
            <a:ahLst/>
            <a:cxnLst/>
            <a:rect l="l" t="t" r="r" b="b"/>
            <a:pathLst>
              <a:path w="3810000" h="3810000">
                <a:moveTo>
                  <a:pt x="0" y="0"/>
                </a:moveTo>
                <a:lnTo>
                  <a:pt x="3810000" y="0"/>
                </a:lnTo>
                <a:lnTo>
                  <a:pt x="3810000" y="3810000"/>
                </a:lnTo>
                <a:lnTo>
                  <a:pt x="0" y="3810000"/>
                </a:lnTo>
                <a:lnTo>
                  <a:pt x="0" y="0"/>
                </a:lnTo>
                <a:close/>
              </a:path>
            </a:pathLst>
          </a:custGeom>
          <a:blipFill>
            <a:blip r:embed="rId3"/>
            <a:stretch>
              <a:fillRect r="-731" b="-731"/>
            </a:stretch>
          </a:blipFill>
        </p:spPr>
      </p:sp>
      <p:sp>
        <p:nvSpPr>
          <p:cNvPr id="5" name="TextBox 5"/>
          <p:cNvSpPr txBox="1"/>
          <p:nvPr/>
        </p:nvSpPr>
        <p:spPr>
          <a:xfrm>
            <a:off x="1471009" y="4972050"/>
            <a:ext cx="15345983" cy="741550"/>
          </a:xfrm>
          <a:prstGeom prst="rect">
            <a:avLst/>
          </a:prstGeom>
        </p:spPr>
        <p:txBody>
          <a:bodyPr lIns="0" tIns="0" rIns="0" bIns="0" rtlCol="0" anchor="t">
            <a:spAutoFit/>
          </a:bodyPr>
          <a:lstStyle/>
          <a:p>
            <a:pPr algn="ctr">
              <a:lnSpc>
                <a:spcPts val="6299"/>
              </a:lnSpc>
            </a:pPr>
            <a:r>
              <a:rPr lang="en-US" sz="4500">
                <a:solidFill>
                  <a:srgbClr val="FFFFFF"/>
                </a:solidFill>
                <a:latin typeface="Montserrat" panose="00000500000000000000" pitchFamily="50" charset="-70"/>
                <a:ea typeface="Arial Bold"/>
                <a:cs typeface="Arial Bold"/>
                <a:sym typeface="Arial Bold"/>
              </a:rPr>
              <a:t>PALDIES PAR UZMANĪBU</a:t>
            </a:r>
          </a:p>
        </p:txBody>
      </p:sp>
      <p:sp>
        <p:nvSpPr>
          <p:cNvPr id="6" name="TextBox 4">
            <a:extLst>
              <a:ext uri="{FF2B5EF4-FFF2-40B4-BE49-F238E27FC236}">
                <a16:creationId xmlns:a16="http://schemas.microsoft.com/office/drawing/2014/main" id="{FA2821BD-0833-56A9-2F52-E0E1D5509504}"/>
              </a:ext>
            </a:extLst>
          </p:cNvPr>
          <p:cNvSpPr txBox="1"/>
          <p:nvPr/>
        </p:nvSpPr>
        <p:spPr>
          <a:xfrm>
            <a:off x="0" y="9687502"/>
            <a:ext cx="18288000" cy="245773"/>
          </a:xfrm>
          <a:prstGeom prst="rect">
            <a:avLst/>
          </a:prstGeom>
        </p:spPr>
        <p:txBody>
          <a:bodyPr lIns="0" tIns="0" rIns="0" bIns="0" rtlCol="0" anchor="t">
            <a:spAutoFit/>
          </a:bodyPr>
          <a:lstStyle/>
          <a:p>
            <a:pPr algn="ctr">
              <a:lnSpc>
                <a:spcPts val="2100"/>
              </a:lnSpc>
            </a:pPr>
            <a:r>
              <a:rPr lang="en-US" sz="1500" dirty="0">
                <a:solidFill>
                  <a:srgbClr val="FFFFFF"/>
                </a:solidFill>
                <a:latin typeface="Arial"/>
                <a:ea typeface="Arial"/>
                <a:cs typeface="Arial"/>
                <a:sym typeface="Arial"/>
              </a:rPr>
              <a:t>ĀDAŽU NOVADA PAŠVALDĪBA</a:t>
            </a:r>
            <a:r>
              <a:rPr lang="lv-LV" sz="1500" dirty="0">
                <a:solidFill>
                  <a:srgbClr val="FFFFFF"/>
                </a:solidFill>
                <a:latin typeface="Arial"/>
                <a:ea typeface="Arial"/>
                <a:cs typeface="Arial"/>
                <a:sym typeface="Arial"/>
              </a:rPr>
              <a:t>   </a:t>
            </a:r>
            <a:r>
              <a:rPr lang="en-US" sz="1500" dirty="0">
                <a:solidFill>
                  <a:srgbClr val="FFFFFF"/>
                </a:solidFill>
                <a:latin typeface="Arial"/>
                <a:ea typeface="Arial"/>
                <a:cs typeface="Arial"/>
                <a:sym typeface="Arial"/>
              </a:rPr>
              <a:t> </a:t>
            </a:r>
            <a:r>
              <a:rPr lang="lv-LV" sz="1500" dirty="0">
                <a:solidFill>
                  <a:srgbClr val="FFFFFF"/>
                </a:solidFill>
                <a:latin typeface="Arial"/>
                <a:ea typeface="Arial"/>
                <a:cs typeface="Arial"/>
                <a:sym typeface="Arial"/>
              </a:rPr>
              <a:t>18.12</a:t>
            </a:r>
            <a:r>
              <a:rPr lang="en-US" sz="1500" dirty="0">
                <a:solidFill>
                  <a:srgbClr val="FFFFFF"/>
                </a:solidFill>
                <a:latin typeface="Arial"/>
                <a:ea typeface="Arial"/>
                <a:cs typeface="Arial"/>
                <a:sym typeface="Arial"/>
              </a:rPr>
              <a:t>.2024.</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72EFCEC4-FD31-3BC5-A1A0-D22692B4BC64}"/>
              </a:ext>
            </a:extLst>
          </p:cNvPr>
          <p:cNvSpPr>
            <a:spLocks noGrp="1"/>
          </p:cNvSpPr>
          <p:nvPr>
            <p:ph type="title"/>
          </p:nvPr>
        </p:nvSpPr>
        <p:spPr>
          <a:xfrm>
            <a:off x="457200" y="274638"/>
            <a:ext cx="16840200" cy="1143000"/>
          </a:xfrm>
        </p:spPr>
        <p:txBody>
          <a:bodyPr>
            <a:normAutofit/>
          </a:bodyPr>
          <a:lstStyle/>
          <a:p>
            <a:r>
              <a:rPr lang="lv-LV" sz="5400" b="1" dirty="0">
                <a:solidFill>
                  <a:schemeClr val="tx1">
                    <a:lumMod val="50000"/>
                    <a:lumOff val="50000"/>
                  </a:schemeClr>
                </a:solidFill>
                <a:latin typeface="Aptos Display" panose="020B0004020202020204" pitchFamily="34" charset="0"/>
              </a:rPr>
              <a:t>Kopiena un Kopienu centrs</a:t>
            </a:r>
          </a:p>
        </p:txBody>
      </p:sp>
      <p:sp>
        <p:nvSpPr>
          <p:cNvPr id="3" name="Satura vietturis 2">
            <a:extLst>
              <a:ext uri="{FF2B5EF4-FFF2-40B4-BE49-F238E27FC236}">
                <a16:creationId xmlns:a16="http://schemas.microsoft.com/office/drawing/2014/main" id="{BE6224E3-1426-5D56-92FE-382B00000B82}"/>
              </a:ext>
            </a:extLst>
          </p:cNvPr>
          <p:cNvSpPr>
            <a:spLocks noGrp="1"/>
          </p:cNvSpPr>
          <p:nvPr>
            <p:ph idx="1"/>
          </p:nvPr>
        </p:nvSpPr>
        <p:spPr>
          <a:xfrm>
            <a:off x="457200" y="1600200"/>
            <a:ext cx="17068800" cy="8115300"/>
          </a:xfrm>
        </p:spPr>
        <p:txBody>
          <a:bodyPr>
            <a:normAutofit fontScale="92500" lnSpcReduction="10000"/>
          </a:bodyPr>
          <a:lstStyle/>
          <a:p>
            <a:pPr algn="just"/>
            <a:r>
              <a:rPr lang="lv-LV" b="1" dirty="0">
                <a:solidFill>
                  <a:srgbClr val="7395AD"/>
                </a:solidFill>
                <a:latin typeface="Montserrat" pitchFamily="2" charset="-70"/>
              </a:rPr>
              <a:t>Kopiena</a:t>
            </a:r>
            <a:r>
              <a:rPr lang="lv-LV" dirty="0">
                <a:solidFill>
                  <a:srgbClr val="7395AD"/>
                </a:solidFill>
                <a:latin typeface="Montserrat" pitchFamily="2" charset="-70"/>
              </a:rPr>
              <a:t> ir cilvēku kopums, kurus vieno </a:t>
            </a:r>
            <a:r>
              <a:rPr lang="lv-LV" b="1" dirty="0">
                <a:solidFill>
                  <a:srgbClr val="7395AD"/>
                </a:solidFill>
                <a:latin typeface="Montserrat" pitchFamily="2" charset="-70"/>
              </a:rPr>
              <a:t>piederība dzīves vietai </a:t>
            </a:r>
            <a:r>
              <a:rPr lang="lv-LV" dirty="0">
                <a:solidFill>
                  <a:srgbClr val="7395AD"/>
                </a:solidFill>
                <a:latin typeface="Montserrat" pitchFamily="2" charset="-70"/>
              </a:rPr>
              <a:t>(piem., ciemam, pilsētas apkaimei, mazpilsētai, lauku apvidum) vai </a:t>
            </a:r>
            <a:r>
              <a:rPr lang="lv-LV" b="1" dirty="0">
                <a:solidFill>
                  <a:srgbClr val="7395AD"/>
                </a:solidFill>
                <a:latin typeface="Montserrat" pitchFamily="2" charset="-70"/>
              </a:rPr>
              <a:t>kopīgas intereses </a:t>
            </a:r>
            <a:r>
              <a:rPr lang="lv-LV" dirty="0">
                <a:solidFill>
                  <a:srgbClr val="7395AD"/>
                </a:solidFill>
                <a:latin typeface="Montserrat" pitchFamily="2" charset="-70"/>
              </a:rPr>
              <a:t>(piem., dabas aizsardzība, senioru apvienība), no citiem atšķirīga </a:t>
            </a:r>
            <a:r>
              <a:rPr lang="lv-LV" b="1" dirty="0">
                <a:solidFill>
                  <a:srgbClr val="7395AD"/>
                </a:solidFill>
                <a:latin typeface="Montserrat" pitchFamily="2" charset="-70"/>
              </a:rPr>
              <a:t>identitāte</a:t>
            </a:r>
            <a:r>
              <a:rPr lang="lv-LV" dirty="0">
                <a:solidFill>
                  <a:srgbClr val="7395AD"/>
                </a:solidFill>
                <a:latin typeface="Montserrat" pitchFamily="2" charset="-70"/>
              </a:rPr>
              <a:t> (piem., </a:t>
            </a:r>
            <a:r>
              <a:rPr lang="lv-LV" dirty="0" err="1">
                <a:solidFill>
                  <a:srgbClr val="7395AD"/>
                </a:solidFill>
                <a:latin typeface="Montserrat" pitchFamily="2" charset="-70"/>
              </a:rPr>
              <a:t>romu</a:t>
            </a:r>
            <a:r>
              <a:rPr lang="lv-LV" dirty="0">
                <a:solidFill>
                  <a:srgbClr val="7395AD"/>
                </a:solidFill>
                <a:latin typeface="Montserrat" pitchFamily="2" charset="-70"/>
              </a:rPr>
              <a:t> kultūras biedrība, reliģiskas draudzes).</a:t>
            </a:r>
          </a:p>
          <a:p>
            <a:pPr algn="just"/>
            <a:endParaRPr lang="lv-LV" dirty="0">
              <a:solidFill>
                <a:srgbClr val="7395AD"/>
              </a:solidFill>
              <a:latin typeface="Montserrat" pitchFamily="2" charset="-70"/>
            </a:endParaRPr>
          </a:p>
          <a:p>
            <a:pPr algn="just"/>
            <a:r>
              <a:rPr lang="lv-LV" b="1" dirty="0">
                <a:solidFill>
                  <a:srgbClr val="7395AD"/>
                </a:solidFill>
                <a:latin typeface="Montserrat" pitchFamily="2" charset="-70"/>
              </a:rPr>
              <a:t>Kopienas centrs </a:t>
            </a:r>
            <a:r>
              <a:rPr lang="lv-LV" dirty="0">
                <a:solidFill>
                  <a:srgbClr val="7395AD"/>
                </a:solidFill>
                <a:latin typeface="Montserrat" pitchFamily="2" charset="-70"/>
              </a:rPr>
              <a:t>ir iekļaujoša, daudzveidīgi izmantojama un atvērta vieta ikvienam apkaimes un kopienas iedzīvotājam. Kopienas centrs ir vieta, kur satikties visdažādākajiem iedzīvotājiem, lai kopīgi pavadītu brīvo laiku, pārrunātu sev aktuālus jautājumus, saņemtu un sniegtu atbalstu, kā arī, sadarbojoties ar citiem – radītu, darītu un mācītos.</a:t>
            </a:r>
          </a:p>
          <a:p>
            <a:pPr algn="just"/>
            <a:endParaRPr lang="lv-LV" dirty="0">
              <a:solidFill>
                <a:srgbClr val="7395AD"/>
              </a:solidFill>
              <a:latin typeface="Montserrat" pitchFamily="2" charset="-70"/>
            </a:endParaRPr>
          </a:p>
          <a:p>
            <a:pPr algn="just"/>
            <a:r>
              <a:rPr lang="lv-LV" b="1" dirty="0">
                <a:solidFill>
                  <a:srgbClr val="7395AD"/>
                </a:solidFill>
                <a:latin typeface="Montserrat" pitchFamily="2" charset="-70"/>
              </a:rPr>
              <a:t>Kopienas centram ir noteiktas funkcijas</a:t>
            </a:r>
            <a:r>
              <a:rPr lang="lv-LV" dirty="0">
                <a:solidFill>
                  <a:srgbClr val="7395AD"/>
                </a:solidFill>
                <a:latin typeface="Montserrat" pitchFamily="2" charset="-70"/>
              </a:rPr>
              <a:t>, darbības principi un atbildības sadalījums starp tā dažādajiem lietotājiem. Tas nodrošina iedzīvotājiem brīvā laika pavadīšanas iespējas, vairo iedzīvotāju līdzdalību, sociālo aktivitāti un piederības sajūtu kopienai, uzlabo kopienas centra apmeklētāju </a:t>
            </a:r>
            <a:r>
              <a:rPr lang="lv-LV" dirty="0" err="1">
                <a:solidFill>
                  <a:srgbClr val="7395AD"/>
                </a:solidFill>
                <a:latin typeface="Montserrat" pitchFamily="2" charset="-70"/>
              </a:rPr>
              <a:t>pašorganizēšanās</a:t>
            </a:r>
            <a:r>
              <a:rPr lang="lv-LV" dirty="0">
                <a:solidFill>
                  <a:srgbClr val="7395AD"/>
                </a:solidFill>
                <a:latin typeface="Montserrat" pitchFamily="2" charset="-70"/>
              </a:rPr>
              <a:t> prasmes, veicina atbildības sajūtu par savu rīcību un apkārtējo vidi, attīsta neformālā sociālā atbalsta tīklojumu, kā arī popularizē brīvprātīgo darbu.</a:t>
            </a:r>
          </a:p>
        </p:txBody>
      </p:sp>
    </p:spTree>
    <p:extLst>
      <p:ext uri="{BB962C8B-B14F-4D97-AF65-F5344CB8AC3E}">
        <p14:creationId xmlns:p14="http://schemas.microsoft.com/office/powerpoint/2010/main" val="4095642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9A14E53E-FAFA-03D0-1DD4-849D4EF4BD8D}"/>
              </a:ext>
            </a:extLst>
          </p:cNvPr>
          <p:cNvSpPr>
            <a:spLocks noGrp="1"/>
          </p:cNvSpPr>
          <p:nvPr>
            <p:ph type="title"/>
          </p:nvPr>
        </p:nvSpPr>
        <p:spPr>
          <a:xfrm>
            <a:off x="685800" y="274638"/>
            <a:ext cx="16383000" cy="1668462"/>
          </a:xfrm>
        </p:spPr>
        <p:txBody>
          <a:bodyPr>
            <a:normAutofit fontScale="90000"/>
          </a:bodyPr>
          <a:lstStyle/>
          <a:p>
            <a:pPr marL="0" marR="0" lvl="0" indent="0" defTabSz="914400" rtl="0" eaLnBrk="1" fontAlgn="auto" latinLnBrk="0" hangingPunct="1">
              <a:lnSpc>
                <a:spcPts val="7128"/>
              </a:lnSpc>
              <a:spcBef>
                <a:spcPts val="0"/>
              </a:spcBef>
              <a:spcAft>
                <a:spcPts val="0"/>
              </a:spcAft>
              <a:tabLst/>
              <a:defRPr/>
            </a:pPr>
            <a:br>
              <a:rPr kumimoji="0" lang="lv-LV" sz="5400" b="0" i="0" u="none" strike="noStrike" kern="1200" cap="none" spc="0" normalizeH="0" baseline="0" noProof="0" dirty="0">
                <a:ln>
                  <a:noFill/>
                </a:ln>
                <a:solidFill>
                  <a:srgbClr val="595959"/>
                </a:solidFill>
                <a:effectLst/>
                <a:uLnTx/>
                <a:uFillTx/>
                <a:latin typeface="Aptos Display" panose="020B0004020202020204" pitchFamily="34" charset="0"/>
                <a:ea typeface="Arial Bold"/>
                <a:cs typeface="Arial Bold"/>
                <a:sym typeface="Arial Bold"/>
              </a:rPr>
            </a:br>
            <a:r>
              <a:rPr kumimoji="0" lang="lv-LV" sz="6000" b="0" i="0" u="none" strike="noStrike" kern="1200" cap="none" spc="0" normalizeH="0" baseline="0" noProof="0" dirty="0">
                <a:ln>
                  <a:noFill/>
                </a:ln>
                <a:solidFill>
                  <a:srgbClr val="595959"/>
                </a:solidFill>
                <a:effectLst/>
                <a:uLnTx/>
                <a:uFillTx/>
                <a:latin typeface="Aptos Display" panose="020B0004020202020204" pitchFamily="34" charset="0"/>
                <a:ea typeface="Arial Bold"/>
                <a:cs typeface="Arial Bold"/>
                <a:sym typeface="Arial Bold"/>
              </a:rPr>
              <a:t>Ādažu novada ciemu attīstības plānu izstrāde 2027. gadam ar kopienas iesaisti </a:t>
            </a:r>
            <a:br>
              <a:rPr kumimoji="0" lang="en-US" sz="5400" b="0" i="0" u="none" strike="noStrike" kern="1200" cap="none" spc="0" normalizeH="0" baseline="0" noProof="0" dirty="0">
                <a:ln>
                  <a:noFill/>
                </a:ln>
                <a:solidFill>
                  <a:srgbClr val="595959"/>
                </a:solidFill>
                <a:effectLst/>
                <a:uLnTx/>
                <a:uFillTx/>
                <a:latin typeface="Aptos Display" panose="020B0004020202020204" pitchFamily="34" charset="0"/>
                <a:ea typeface="Arial Bold"/>
                <a:cs typeface="Arial Bold"/>
                <a:sym typeface="Arial Bold"/>
              </a:rPr>
            </a:br>
            <a:endParaRPr lang="lv-LV" dirty="0"/>
          </a:p>
        </p:txBody>
      </p:sp>
      <p:pic>
        <p:nvPicPr>
          <p:cNvPr id="4" name="Satura vietturis 3">
            <a:extLst>
              <a:ext uri="{FF2B5EF4-FFF2-40B4-BE49-F238E27FC236}">
                <a16:creationId xmlns:a16="http://schemas.microsoft.com/office/drawing/2014/main" id="{D6A84DE5-6D0A-6A28-7308-6F65087E5C7E}"/>
              </a:ext>
            </a:extLst>
          </p:cNvPr>
          <p:cNvPicPr>
            <a:picLocks noGrp="1" noChangeAspect="1"/>
          </p:cNvPicPr>
          <p:nvPr>
            <p:ph idx="1"/>
          </p:nvPr>
        </p:nvPicPr>
        <p:blipFill>
          <a:blip r:embed="rId2"/>
          <a:stretch>
            <a:fillRect/>
          </a:stretch>
        </p:blipFill>
        <p:spPr>
          <a:xfrm>
            <a:off x="3200400" y="2095500"/>
            <a:ext cx="11170130" cy="7595856"/>
          </a:xfrm>
          <a:prstGeom prst="rect">
            <a:avLst/>
          </a:prstGeom>
        </p:spPr>
      </p:pic>
    </p:spTree>
    <p:extLst>
      <p:ext uri="{BB962C8B-B14F-4D97-AF65-F5344CB8AC3E}">
        <p14:creationId xmlns:p14="http://schemas.microsoft.com/office/powerpoint/2010/main" val="543812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rot="1789">
            <a:off x="-9527" y="9484996"/>
            <a:ext cx="18307052" cy="9525"/>
            <a:chOff x="0" y="0"/>
            <a:chExt cx="24409403" cy="12700"/>
          </a:xfrm>
        </p:grpSpPr>
        <p:sp>
          <p:nvSpPr>
            <p:cNvPr id="4" name="Freeform 4"/>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9" name="TextBox 6">
            <a:extLst>
              <a:ext uri="{FF2B5EF4-FFF2-40B4-BE49-F238E27FC236}">
                <a16:creationId xmlns:a16="http://schemas.microsoft.com/office/drawing/2014/main" id="{CCD5753E-69DD-64FF-4DCC-2E01CAB86776}"/>
              </a:ext>
            </a:extLst>
          </p:cNvPr>
          <p:cNvSpPr txBox="1"/>
          <p:nvPr/>
        </p:nvSpPr>
        <p:spPr>
          <a:xfrm>
            <a:off x="744415" y="270253"/>
            <a:ext cx="16248185" cy="1785169"/>
          </a:xfrm>
          <a:prstGeom prst="rect">
            <a:avLst/>
          </a:prstGeom>
        </p:spPr>
        <p:txBody>
          <a:bodyPr wrap="square" lIns="0" tIns="0" rIns="0" bIns="0" rtlCol="0" anchor="t">
            <a:spAutoFit/>
          </a:bodyPr>
          <a:lstStyle/>
          <a:p>
            <a:pPr algn="ctr">
              <a:lnSpc>
                <a:spcPts val="7128"/>
              </a:lnSpc>
            </a:pPr>
            <a:r>
              <a:rPr lang="lv-LV" sz="5400" dirty="0">
                <a:solidFill>
                  <a:srgbClr val="595959"/>
                </a:solidFill>
                <a:latin typeface="Aptos Display" panose="020B0004020202020204" pitchFamily="34" charset="0"/>
                <a:ea typeface="Arial Bold"/>
                <a:cs typeface="Arial Bold"/>
                <a:sym typeface="Arial Bold"/>
              </a:rPr>
              <a:t>Kopienu centri / sabiedrībai pieejamās sanāksmju telpas </a:t>
            </a:r>
          </a:p>
          <a:p>
            <a:pPr algn="ctr">
              <a:lnSpc>
                <a:spcPts val="7128"/>
              </a:lnSpc>
            </a:pPr>
            <a:r>
              <a:rPr lang="lv-LV" sz="5400" dirty="0">
                <a:solidFill>
                  <a:srgbClr val="595959"/>
                </a:solidFill>
                <a:latin typeface="Aptos Display" panose="020B0004020202020204" pitchFamily="34" charset="0"/>
                <a:ea typeface="Arial Bold"/>
                <a:cs typeface="Arial Bold"/>
                <a:sym typeface="Arial Bold"/>
              </a:rPr>
              <a:t>Ādažu novadā</a:t>
            </a:r>
            <a:endParaRPr lang="en-US" sz="5400" dirty="0">
              <a:solidFill>
                <a:srgbClr val="595959"/>
              </a:solidFill>
              <a:latin typeface="Aptos Display" panose="020B0004020202020204" pitchFamily="34" charset="0"/>
              <a:ea typeface="Arial Bold"/>
              <a:cs typeface="Arial Bold"/>
              <a:sym typeface="Arial Bold"/>
            </a:endParaRPr>
          </a:p>
        </p:txBody>
      </p:sp>
      <p:pic>
        <p:nvPicPr>
          <p:cNvPr id="13" name="Attēls 12">
            <a:extLst>
              <a:ext uri="{FF2B5EF4-FFF2-40B4-BE49-F238E27FC236}">
                <a16:creationId xmlns:a16="http://schemas.microsoft.com/office/drawing/2014/main" id="{7B2A9C20-D18B-BACD-574E-70F18F33DC11}"/>
              </a:ext>
            </a:extLst>
          </p:cNvPr>
          <p:cNvPicPr>
            <a:picLocks noChangeAspect="1"/>
          </p:cNvPicPr>
          <p:nvPr/>
        </p:nvPicPr>
        <p:blipFill>
          <a:blip r:embed="rId3">
            <a:extLst>
              <a:ext uri="{28A0092B-C50C-407E-A947-70E740481C1C}">
                <a14:useLocalDpi xmlns:a14="http://schemas.microsoft.com/office/drawing/2010/main" val="0"/>
              </a:ext>
            </a:extLst>
          </a:blip>
          <a:srcRect t="14213" b="23790"/>
          <a:stretch/>
        </p:blipFill>
        <p:spPr>
          <a:xfrm>
            <a:off x="4419600" y="1995403"/>
            <a:ext cx="8509603" cy="7484829"/>
          </a:xfrm>
          <a:prstGeom prst="rect">
            <a:avLst/>
          </a:prstGeom>
        </p:spPr>
      </p:pic>
    </p:spTree>
    <p:extLst>
      <p:ext uri="{BB962C8B-B14F-4D97-AF65-F5344CB8AC3E}">
        <p14:creationId xmlns:p14="http://schemas.microsoft.com/office/powerpoint/2010/main" val="962908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44E1F4-64BF-B8DD-0F7E-0F63E4410C97}"/>
              </a:ext>
            </a:extLst>
          </p:cNvPr>
          <p:cNvSpPr txBox="1"/>
          <p:nvPr/>
        </p:nvSpPr>
        <p:spPr>
          <a:xfrm>
            <a:off x="1905000" y="952500"/>
            <a:ext cx="14859000" cy="8556188"/>
          </a:xfrm>
          <a:prstGeom prst="rect">
            <a:avLst/>
          </a:prstGeom>
          <a:noFill/>
        </p:spPr>
        <p:txBody>
          <a:bodyPr wrap="square">
            <a:spAutoFit/>
          </a:bodyPr>
          <a:lstStyle/>
          <a:p>
            <a:pPr algn="ctr"/>
            <a:endParaRPr lang="lv-LV"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lv-LV" sz="32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lv-LV" sz="3200" dirty="0">
                <a:solidFill>
                  <a:srgbClr val="7395AD"/>
                </a:solidFill>
                <a:effectLst/>
                <a:latin typeface="Montserrat" pitchFamily="2" charset="-70"/>
                <a:ea typeface="Monotype Koufi" pitchFamily="2" charset="-78"/>
                <a:cs typeface="Monotype Koufi" pitchFamily="2" charset="-78"/>
              </a:rPr>
              <a:t>Apstiprinātajos 2024. gada 25. aprīlī	</a:t>
            </a:r>
            <a:r>
              <a:rPr kumimoji="0" lang="lv-LV" sz="3200" b="0" i="0" u="none" strike="noStrike" kern="1200" cap="none" spc="0" normalizeH="0" baseline="0" noProof="0" dirty="0">
                <a:ln>
                  <a:noFill/>
                </a:ln>
                <a:solidFill>
                  <a:srgbClr val="7395AD"/>
                </a:solidFill>
                <a:effectLst/>
                <a:uLnTx/>
                <a:uFillTx/>
                <a:latin typeface="Montserrat" pitchFamily="2" charset="-70"/>
                <a:ea typeface="Monotype Koufi" pitchFamily="2" charset="-78"/>
                <a:cs typeface="Monotype Koufi" pitchFamily="2" charset="-78"/>
              </a:rPr>
              <a:t>Noteikumos </a:t>
            </a:r>
            <a:r>
              <a:rPr lang="lv-LV" sz="3200" dirty="0">
                <a:solidFill>
                  <a:srgbClr val="7395AD"/>
                </a:solidFill>
                <a:latin typeface="Montserrat" pitchFamily="2" charset="-70"/>
                <a:ea typeface="Monotype Koufi" pitchFamily="2" charset="-78"/>
                <a:cs typeface="Monotype Koufi" pitchFamily="2" charset="-78"/>
              </a:rPr>
              <a:t> </a:t>
            </a:r>
            <a:r>
              <a:rPr lang="lv-LV" sz="3200" b="1" dirty="0">
                <a:solidFill>
                  <a:srgbClr val="7395AD"/>
                </a:solidFill>
                <a:effectLst/>
                <a:latin typeface="Montserrat" pitchFamily="2" charset="-70"/>
                <a:ea typeface="Monotype Koufi" pitchFamily="2" charset="-78"/>
                <a:cs typeface="Monotype Koufi" pitchFamily="2" charset="-78"/>
              </a:rPr>
              <a:t>Nr. 8 </a:t>
            </a:r>
          </a:p>
          <a:p>
            <a:pPr algn="ctr"/>
            <a:r>
              <a:rPr lang="lv-LV" sz="3200" b="1" dirty="0">
                <a:solidFill>
                  <a:srgbClr val="7395AD"/>
                </a:solidFill>
                <a:effectLst/>
                <a:latin typeface="Montserrat" pitchFamily="2" charset="-70"/>
                <a:ea typeface="Monotype Koufi" pitchFamily="2" charset="-78"/>
                <a:cs typeface="Monotype Koufi" pitchFamily="2" charset="-78"/>
              </a:rPr>
              <a:t>par </a:t>
            </a:r>
            <a:endParaRPr lang="lv-LV" sz="3200" dirty="0">
              <a:solidFill>
                <a:srgbClr val="7395AD"/>
              </a:solidFill>
              <a:effectLst/>
              <a:latin typeface="Montserrat" pitchFamily="2" charset="-70"/>
              <a:ea typeface="Monotype Koufi" pitchFamily="2" charset="-78"/>
              <a:cs typeface="Monotype Koufi" pitchFamily="2" charset="-78"/>
            </a:endParaRPr>
          </a:p>
          <a:p>
            <a:pPr algn="ctr">
              <a:spcAft>
                <a:spcPts val="1200"/>
              </a:spcAft>
            </a:pPr>
            <a:r>
              <a:rPr lang="lv-LV" sz="3200" b="1" dirty="0">
                <a:solidFill>
                  <a:srgbClr val="7395AD"/>
                </a:solidFill>
                <a:effectLst/>
                <a:latin typeface="Montserrat" pitchFamily="2" charset="-70"/>
                <a:ea typeface="Monotype Koufi" pitchFamily="2" charset="-78"/>
                <a:cs typeface="Monotype Koufi" pitchFamily="2" charset="-78"/>
              </a:rPr>
              <a:t>«Telpu nomas kārtība Ādažu novada pašvaldības ēkās</a:t>
            </a:r>
            <a:r>
              <a:rPr lang="lv-LV" sz="3200" b="1" dirty="0">
                <a:solidFill>
                  <a:srgbClr val="7395AD"/>
                </a:solidFill>
                <a:latin typeface="Montserrat" pitchFamily="2" charset="-70"/>
                <a:ea typeface="Monotype Koufi" pitchFamily="2" charset="-78"/>
                <a:cs typeface="Monotype Koufi" pitchFamily="2" charset="-78"/>
              </a:rPr>
              <a:t>»</a:t>
            </a:r>
          </a:p>
          <a:p>
            <a:pPr algn="ctr">
              <a:spcAft>
                <a:spcPts val="1200"/>
              </a:spcAft>
            </a:pPr>
            <a:endParaRPr lang="lv-LV" sz="3200" b="1" dirty="0">
              <a:solidFill>
                <a:srgbClr val="7395AD"/>
              </a:solidFill>
              <a:latin typeface="Montserrat" pitchFamily="2" charset="-70"/>
              <a:ea typeface="Monotype Koufi" pitchFamily="2" charset="-78"/>
              <a:cs typeface="Monotype Koufi" pitchFamily="2" charset="-78"/>
            </a:endParaRPr>
          </a:p>
          <a:p>
            <a:pPr algn="just">
              <a:spcAft>
                <a:spcPts val="1200"/>
              </a:spcAft>
            </a:pPr>
            <a:r>
              <a:rPr lang="lv-LV" sz="3200" dirty="0">
                <a:solidFill>
                  <a:srgbClr val="7395AD"/>
                </a:solidFill>
                <a:effectLst/>
                <a:latin typeface="Montserrat" pitchFamily="2" charset="-70"/>
                <a:ea typeface="Monotype Koufi" pitchFamily="2" charset="-78"/>
                <a:cs typeface="Monotype Koufi" pitchFamily="2" charset="-78"/>
              </a:rPr>
              <a:t>1. Noteikumi nosaka telpu nomas kārtību Ādažu novada pašvaldības ēkās.</a:t>
            </a:r>
          </a:p>
          <a:p>
            <a:pPr algn="just">
              <a:spcAft>
                <a:spcPts val="1200"/>
              </a:spcAft>
            </a:pPr>
            <a:r>
              <a:rPr lang="lv-LV" sz="3200" dirty="0">
                <a:solidFill>
                  <a:srgbClr val="7395AD"/>
                </a:solidFill>
                <a:effectLst/>
                <a:latin typeface="Montserrat" pitchFamily="2" charset="-70"/>
                <a:ea typeface="Monotype Koufi" pitchFamily="2" charset="-78"/>
                <a:cs typeface="Monotype Koufi" pitchFamily="2" charset="-78"/>
              </a:rPr>
              <a:t>2. Noteikumu mērķis ir noteikt vienveidīgu, atklātu un pārskatāmu pašvaldības darbību un pašvaldības ēku pārvaldnieku rīcību, iznomājot telpas pašvaldības ēkās. </a:t>
            </a:r>
          </a:p>
          <a:p>
            <a:pPr algn="ctr">
              <a:spcAft>
                <a:spcPts val="1200"/>
              </a:spcAft>
            </a:pPr>
            <a:endParaRPr lang="lv-LV"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200"/>
              </a:spcAft>
            </a:pPr>
            <a:endParaRPr lang="lv-LV" sz="3200" b="1"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200"/>
              </a:spcAft>
            </a:pPr>
            <a:endParaRPr lang="lv-LV"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1200"/>
              </a:spcAft>
            </a:pPr>
            <a:endParaRPr lang="lv-LV"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0277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246C0-A08F-1495-894A-D6106B448282}"/>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52060F33-41AF-2766-8D6F-B3AD3F1914B7}"/>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5113321F-A6DE-DD27-C1E6-1216FE8FAA5B}"/>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09A6747A-6970-9B82-9A79-68B39D4ECDC0}"/>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31F4AC66-BC04-EAEA-9C31-E0EB4AD8EE15}"/>
              </a:ext>
            </a:extLst>
          </p:cNvPr>
          <p:cNvSpPr txBox="1"/>
          <p:nvPr/>
        </p:nvSpPr>
        <p:spPr>
          <a:xfrm>
            <a:off x="1143000" y="1735951"/>
            <a:ext cx="12192000"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PII «Piejūra»,  </a:t>
            </a:r>
            <a:r>
              <a:rPr lang="lv-LV" sz="3200" dirty="0" err="1">
                <a:solidFill>
                  <a:schemeClr val="tx1">
                    <a:lumMod val="75000"/>
                    <a:lumOff val="25000"/>
                  </a:schemeClr>
                </a:solidFill>
                <a:latin typeface="Montserrat" panose="00000500000000000000" pitchFamily="50" charset="-70"/>
                <a:cs typeface="Arial"/>
              </a:rPr>
              <a:t>Siguļi</a:t>
            </a:r>
            <a:r>
              <a:rPr lang="lv-LV" sz="3200" dirty="0">
                <a:solidFill>
                  <a:schemeClr val="tx1">
                    <a:lumMod val="75000"/>
                    <a:lumOff val="25000"/>
                  </a:schemeClr>
                </a:solidFill>
                <a:latin typeface="Montserrat" panose="00000500000000000000" pitchFamily="50" charset="-70"/>
                <a:cs typeface="Arial"/>
              </a:rPr>
              <a:t>, Carnikavas pag.</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pieejamas 2 telpas (32,0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 un 29,5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Siguļu PII «Piejūra»</a:t>
            </a:r>
            <a:endPar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sp>
        <p:nvSpPr>
          <p:cNvPr id="2" name="TextBox 6">
            <a:extLst>
              <a:ext uri="{FF2B5EF4-FFF2-40B4-BE49-F238E27FC236}">
                <a16:creationId xmlns:a16="http://schemas.microsoft.com/office/drawing/2014/main" id="{FF4B5ECB-82BA-3FFD-21D1-24A3DD91D8A7}"/>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lang="lv-LV" sz="5400" b="1" dirty="0">
                <a:solidFill>
                  <a:schemeClr val="tx1">
                    <a:lumMod val="50000"/>
                    <a:lumOff val="50000"/>
                  </a:schemeClr>
                </a:solidFill>
                <a:latin typeface="Aptos Display" panose="020B0004020202020204" pitchFamily="34" charset="0"/>
                <a:ea typeface="Arial Bold"/>
                <a:cs typeface="Arial Bold"/>
                <a:sym typeface="Arial Bold"/>
              </a:rPr>
              <a:t>      Siguļu PII «Piejūra»:  Māja «Ligzda»</a:t>
            </a:r>
            <a:endParaRPr lang="en-US" sz="5400" b="1" dirty="0">
              <a:solidFill>
                <a:schemeClr val="tx1">
                  <a:lumMod val="50000"/>
                  <a:lumOff val="50000"/>
                </a:schemeClr>
              </a:solidFill>
              <a:latin typeface="Aptos Display" panose="020B0004020202020204" pitchFamily="34" charset="0"/>
              <a:ea typeface="Arial Bold"/>
              <a:cs typeface="Arial Bold"/>
              <a:sym typeface="Arial Bold"/>
            </a:endParaRPr>
          </a:p>
        </p:txBody>
      </p:sp>
      <p:sp>
        <p:nvSpPr>
          <p:cNvPr id="10" name="TextBox 7">
            <a:extLst>
              <a:ext uri="{FF2B5EF4-FFF2-40B4-BE49-F238E27FC236}">
                <a16:creationId xmlns:a16="http://schemas.microsoft.com/office/drawing/2014/main" id="{EB9D7DE0-72F4-66F3-B2D6-40D2EA05616F}"/>
              </a:ext>
            </a:extLst>
          </p:cNvPr>
          <p:cNvSpPr txBox="1"/>
          <p:nvPr/>
        </p:nvSpPr>
        <p:spPr>
          <a:xfrm>
            <a:off x="1142999" y="4503341"/>
            <a:ext cx="16825209" cy="4832092"/>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telpas pieejamas noteiktajos darba laikos, iepriekš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sazinoties ar </a:t>
            </a:r>
            <a:r>
              <a:rPr lang="lv-LV" sz="3200" dirty="0">
                <a:solidFill>
                  <a:srgbClr val="7395AD"/>
                </a:solidFill>
                <a:latin typeface="Montserrat" panose="00000500000000000000" pitchFamily="50" charset="-70"/>
                <a:cs typeface="Arial"/>
              </a:rPr>
              <a:t> PII “Piejūra” vadību un noslēdzot telpas nomas līgumu</a:t>
            </a:r>
            <a:endParaRPr lang="lv-LV" sz="3200" dirty="0">
              <a:solidFill>
                <a:srgbClr val="7395AD"/>
              </a:solidFill>
              <a:highlight>
                <a:srgbClr val="FFFF00"/>
              </a:highlight>
              <a:latin typeface="Montserrat" panose="00000500000000000000" pitchFamily="50" charset="-70"/>
              <a:cs typeface="Arial"/>
            </a:endParaRP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jā</a:t>
            </a:r>
            <a:r>
              <a:rPr lang="lv-LV" sz="3200" dirty="0">
                <a:solidFill>
                  <a:srgbClr val="7395AD"/>
                </a:solidFill>
                <a:highlight>
                  <a:srgbClr val="FFFF00"/>
                </a:highlight>
                <a:latin typeface="Montserrat" panose="00000500000000000000" pitchFamily="50" charset="-70"/>
                <a:cs typeface="Arial"/>
              </a:rPr>
              <a:t> </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Dienas laikā telpas tiek izmantotas atbilstoši to paredzētajām funkcijām. Attiecīgas telpas tiek noslogotas bērnu un pedagogu  izglītojošām apmācībā. </a:t>
            </a:r>
          </a:p>
          <a:p>
            <a:pPr algn="ctr"/>
            <a:endParaRPr lang="lv-LV" dirty="0">
              <a:effectLst/>
              <a:highlight>
                <a:srgbClr val="FFFF00"/>
              </a:highlight>
              <a:latin typeface="Arial" panose="020B0604020202020204" pitchFamily="34" charset="0"/>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Šobrīd brīvu telpu nav iespējams izmantot. </a:t>
            </a:r>
          </a:p>
          <a:p>
            <a:pPr>
              <a:spcBef>
                <a:spcPts val="1200"/>
              </a:spcBef>
            </a:pPr>
            <a:endParaRPr lang="lv-LV" sz="3200" dirty="0">
              <a:solidFill>
                <a:srgbClr val="C00000"/>
              </a:solidFill>
              <a:latin typeface="Montserrat" panose="00000500000000000000" pitchFamily="50" charset="-70"/>
              <a:cs typeface="Arial"/>
            </a:endParaRPr>
          </a:p>
        </p:txBody>
      </p:sp>
      <p:pic>
        <p:nvPicPr>
          <p:cNvPr id="9" name="Attēls 8">
            <a:extLst>
              <a:ext uri="{FF2B5EF4-FFF2-40B4-BE49-F238E27FC236}">
                <a16:creationId xmlns:a16="http://schemas.microsoft.com/office/drawing/2014/main" id="{F7EA91A3-6FF7-4677-D199-0606D61E5A99}"/>
              </a:ext>
            </a:extLst>
          </p:cNvPr>
          <p:cNvPicPr>
            <a:picLocks noChangeAspect="1"/>
          </p:cNvPicPr>
          <p:nvPr/>
        </p:nvPicPr>
        <p:blipFill>
          <a:blip r:embed="rId3"/>
          <a:stretch>
            <a:fillRect/>
          </a:stretch>
        </p:blipFill>
        <p:spPr>
          <a:xfrm>
            <a:off x="13754934" y="1652294"/>
            <a:ext cx="3975358" cy="2691102"/>
          </a:xfrm>
          <a:prstGeom prst="rect">
            <a:avLst/>
          </a:prstGeom>
        </p:spPr>
      </p:pic>
      <p:pic>
        <p:nvPicPr>
          <p:cNvPr id="6" name="Satura vietturis 4">
            <a:extLst>
              <a:ext uri="{FF2B5EF4-FFF2-40B4-BE49-F238E27FC236}">
                <a16:creationId xmlns:a16="http://schemas.microsoft.com/office/drawing/2014/main" id="{5C424421-1635-9438-0323-DCF933DBD060}"/>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spTree>
    <p:extLst>
      <p:ext uri="{BB962C8B-B14F-4D97-AF65-F5344CB8AC3E}">
        <p14:creationId xmlns:p14="http://schemas.microsoft.com/office/powerpoint/2010/main" val="14765338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AD637-E1A3-B049-F9D8-D650CF115F88}"/>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9E37A982-C561-2DC0-319F-912D13BD6DCF}"/>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1DDCC917-6995-87A4-6163-E0FD4B1A7FD9}"/>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E170098D-C032-9C19-CC1B-B9B4763EAD36}"/>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B8C1BAD7-37F7-059F-1E33-26986BEAE44F}"/>
              </a:ext>
            </a:extLst>
          </p:cNvPr>
          <p:cNvSpPr txBox="1"/>
          <p:nvPr/>
        </p:nvSpPr>
        <p:spPr>
          <a:xfrm>
            <a:off x="1066800" y="1684328"/>
            <a:ext cx="12496801" cy="1785104"/>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PII «Piejūra», </a:t>
            </a:r>
            <a:r>
              <a:rPr lang="lv-LV" sz="3200" dirty="0" err="1">
                <a:solidFill>
                  <a:schemeClr val="tx1">
                    <a:lumMod val="75000"/>
                    <a:lumOff val="25000"/>
                  </a:schemeClr>
                </a:solidFill>
                <a:latin typeface="Montserrat" panose="00000500000000000000" pitchFamily="50" charset="-70"/>
                <a:cs typeface="Arial"/>
              </a:rPr>
              <a:t>Siguļi</a:t>
            </a:r>
            <a:r>
              <a:rPr lang="lv-LV" sz="3200" dirty="0">
                <a:solidFill>
                  <a:schemeClr val="tx1">
                    <a:lumMod val="75000"/>
                    <a:lumOff val="25000"/>
                  </a:schemeClr>
                </a:solidFill>
                <a:latin typeface="Montserrat" panose="00000500000000000000" pitchFamily="50" charset="-70"/>
                <a:cs typeface="Arial"/>
              </a:rPr>
              <a:t>, Carnikavas pag.</a:t>
            </a:r>
          </a:p>
          <a:p>
            <a:pPr>
              <a:spcBef>
                <a:spcPts val="1200"/>
              </a:spcBef>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 24 m</a:t>
            </a:r>
            <a:r>
              <a:rPr lang="lv-LV"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Siguļu PII «Piejūra»</a:t>
            </a:r>
            <a:endParaRPr kumimoji="0" lang="lv-LV" sz="3200" b="1"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endParaRPr>
          </a:p>
        </p:txBody>
      </p:sp>
      <p:sp>
        <p:nvSpPr>
          <p:cNvPr id="2" name="TextBox 6">
            <a:extLst>
              <a:ext uri="{FF2B5EF4-FFF2-40B4-BE49-F238E27FC236}">
                <a16:creationId xmlns:a16="http://schemas.microsoft.com/office/drawing/2014/main" id="{E2A89DFE-A99E-002B-77F6-F2B842714D65}"/>
              </a:ext>
            </a:extLst>
          </p:cNvPr>
          <p:cNvSpPr txBox="1"/>
          <p:nvPr/>
        </p:nvSpPr>
        <p:spPr>
          <a:xfrm>
            <a:off x="744415" y="270253"/>
            <a:ext cx="17434560" cy="874663"/>
          </a:xfrm>
          <a:prstGeom prst="rect">
            <a:avLst/>
          </a:prstGeom>
        </p:spPr>
        <p:txBody>
          <a:bodyPr wrap="square" lIns="0" tIns="0" rIns="0" bIns="0" rtlCol="0" anchor="t">
            <a:spAutoFit/>
          </a:bodyPr>
          <a:lstStyle/>
          <a:p>
            <a:pPr algn="ctr">
              <a:lnSpc>
                <a:spcPts val="7128"/>
              </a:lnSpc>
            </a:pPr>
            <a:r>
              <a:rPr kumimoji="0" lang="lv-LV" sz="5400" b="1" i="0" u="none" strike="noStrike" kern="1200" cap="none" spc="0" normalizeH="0" baseline="0" noProof="0" dirty="0">
                <a:ln>
                  <a:noFill/>
                </a:ln>
                <a:solidFill>
                  <a:srgbClr val="595959"/>
                </a:solidFill>
                <a:effectLst/>
                <a:uLnTx/>
                <a:uFillTx/>
                <a:latin typeface="Aptos Display" panose="020B0004020202020204" pitchFamily="34" charset="0"/>
                <a:ea typeface="Arial Bold"/>
                <a:cs typeface="Arial Bold"/>
                <a:sym typeface="Arial Bold"/>
              </a:rPr>
              <a:t>Siguļu PII «Piejūra»:  </a:t>
            </a:r>
            <a:r>
              <a:rPr lang="lv-LV" sz="5400" b="1" dirty="0">
                <a:solidFill>
                  <a:srgbClr val="595959"/>
                </a:solidFill>
                <a:latin typeface="Aptos Display" panose="020B0004020202020204" pitchFamily="34" charset="0"/>
                <a:ea typeface="Arial Bold"/>
                <a:cs typeface="Arial Bold"/>
                <a:sym typeface="Arial Bold"/>
              </a:rPr>
              <a:t>Āra namiņš «Namiņš»</a:t>
            </a:r>
            <a:endParaRPr lang="en-US" sz="5400" b="1" dirty="0">
              <a:solidFill>
                <a:srgbClr val="595959"/>
              </a:solidFill>
              <a:latin typeface="Aptos Display" panose="020B0004020202020204" pitchFamily="34" charset="0"/>
              <a:ea typeface="Arial Bold"/>
              <a:cs typeface="Arial Bold"/>
              <a:sym typeface="Arial Bold"/>
            </a:endParaRPr>
          </a:p>
        </p:txBody>
      </p:sp>
      <p:pic>
        <p:nvPicPr>
          <p:cNvPr id="8" name="Attēls 7">
            <a:extLst>
              <a:ext uri="{FF2B5EF4-FFF2-40B4-BE49-F238E27FC236}">
                <a16:creationId xmlns:a16="http://schemas.microsoft.com/office/drawing/2014/main" id="{1E3BF603-E0D5-878F-9423-16D24EE4585A}"/>
              </a:ext>
            </a:extLst>
          </p:cNvPr>
          <p:cNvPicPr>
            <a:picLocks noChangeAspect="1"/>
          </p:cNvPicPr>
          <p:nvPr/>
        </p:nvPicPr>
        <p:blipFill>
          <a:blip r:embed="rId3"/>
          <a:stretch>
            <a:fillRect/>
          </a:stretch>
        </p:blipFill>
        <p:spPr>
          <a:xfrm>
            <a:off x="13563601" y="1800779"/>
            <a:ext cx="3810000" cy="2714067"/>
          </a:xfrm>
          <a:prstGeom prst="rect">
            <a:avLst/>
          </a:prstGeom>
        </p:spPr>
      </p:pic>
      <p:sp>
        <p:nvSpPr>
          <p:cNvPr id="10" name="TextBox 7">
            <a:extLst>
              <a:ext uri="{FF2B5EF4-FFF2-40B4-BE49-F238E27FC236}">
                <a16:creationId xmlns:a16="http://schemas.microsoft.com/office/drawing/2014/main" id="{EB215BF8-6118-7599-FA67-E8FB0534BF92}"/>
              </a:ext>
            </a:extLst>
          </p:cNvPr>
          <p:cNvSpPr txBox="1"/>
          <p:nvPr/>
        </p:nvSpPr>
        <p:spPr>
          <a:xfrm>
            <a:off x="1066799" y="4940427"/>
            <a:ext cx="16306801" cy="3908762"/>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āra vide pieejama noteiktajos darba laikos, iepriekš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sazinoties</a:t>
            </a:r>
            <a:r>
              <a:rPr lang="lv-LV" sz="3200" dirty="0">
                <a:solidFill>
                  <a:srgbClr val="7395AD"/>
                </a:solidFill>
                <a:latin typeface="Montserrat" panose="00000500000000000000" pitchFamily="50" charset="-70"/>
                <a:cs typeface="Arial"/>
              </a:rPr>
              <a:t> ar PII “Piejūra” vadību</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nē</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āra vide </a:t>
            </a:r>
            <a:r>
              <a:rPr lang="lv-LV" sz="3200" dirty="0">
                <a:solidFill>
                  <a:srgbClr val="7395AD"/>
                </a:solidFill>
                <a:latin typeface="Montserrat" panose="00000500000000000000" pitchFamily="50" charset="-70"/>
                <a:cs typeface="Arial"/>
              </a:rPr>
              <a:t>ir nesen uzcelta projekta konkursa «Sabiedrība ar dvēseli» ietvaros un tā vairāk ir piemērota gada siltajos mēnešos.</a:t>
            </a:r>
          </a:p>
          <a:p>
            <a:pPr>
              <a:spcBef>
                <a:spcPts val="1200"/>
              </a:spcBef>
            </a:pPr>
            <a:r>
              <a:rPr lang="lv-LV" sz="3200" dirty="0">
                <a:solidFill>
                  <a:srgbClr val="C00000"/>
                </a:solidFill>
                <a:latin typeface="Montserrat" panose="00000500000000000000" pitchFamily="50" charset="-70"/>
                <a:cs typeface="Arial"/>
              </a:rPr>
              <a:t>Šobrīd telpa i</a:t>
            </a: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r pieejama un to iespējama izmantot, sazinoties ar PII “Piejūra” vadību.</a:t>
            </a:r>
            <a:endParaRPr lang="lv-LV" sz="3200" dirty="0">
              <a:solidFill>
                <a:srgbClr val="C00000"/>
              </a:solidFill>
              <a:latin typeface="Montserrat" panose="00000500000000000000" pitchFamily="50" charset="-70"/>
              <a:cs typeface="Arial"/>
            </a:endParaRPr>
          </a:p>
        </p:txBody>
      </p:sp>
      <p:pic>
        <p:nvPicPr>
          <p:cNvPr id="9" name="Satura vietturis 4">
            <a:extLst>
              <a:ext uri="{FF2B5EF4-FFF2-40B4-BE49-F238E27FC236}">
                <a16:creationId xmlns:a16="http://schemas.microsoft.com/office/drawing/2014/main" id="{959F1991-2AB4-E1A3-3224-483E9B6895A4}"/>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cxnSp>
        <p:nvCxnSpPr>
          <p:cNvPr id="12" name="Taisns savienotājs 11">
            <a:extLst>
              <a:ext uri="{FF2B5EF4-FFF2-40B4-BE49-F238E27FC236}">
                <a16:creationId xmlns:a16="http://schemas.microsoft.com/office/drawing/2014/main" id="{E793E7BA-EF2D-2B94-36C3-352DBFC8BE26}"/>
              </a:ext>
            </a:extLst>
          </p:cNvPr>
          <p:cNvCxnSpPr>
            <a:cxnSpLocks/>
          </p:cNvCxnSpPr>
          <p:nvPr/>
        </p:nvCxnSpPr>
        <p:spPr>
          <a:xfrm flipV="1">
            <a:off x="16916401" y="270253"/>
            <a:ext cx="1051808" cy="11049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56377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30D8-F8ED-2012-3CD8-0CFA98DAAEE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0511C08-7F35-89FE-8081-40B83F87E983}"/>
              </a:ext>
            </a:extLst>
          </p:cNvPr>
          <p:cNvGrpSpPr/>
          <p:nvPr/>
        </p:nvGrpSpPr>
        <p:grpSpPr>
          <a:xfrm rot="1789">
            <a:off x="-9527" y="9484996"/>
            <a:ext cx="18307052" cy="9525"/>
            <a:chOff x="0" y="0"/>
            <a:chExt cx="24409403" cy="12700"/>
          </a:xfrm>
        </p:grpSpPr>
        <p:sp>
          <p:nvSpPr>
            <p:cNvPr id="4" name="Freeform 4">
              <a:extLst>
                <a:ext uri="{FF2B5EF4-FFF2-40B4-BE49-F238E27FC236}">
                  <a16:creationId xmlns:a16="http://schemas.microsoft.com/office/drawing/2014/main" id="{500ED846-74AD-BF5B-E890-E860CB2881F1}"/>
                </a:ext>
              </a:extLst>
            </p:cNvPr>
            <p:cNvSpPr/>
            <p:nvPr/>
          </p:nvSpPr>
          <p:spPr>
            <a:xfrm>
              <a:off x="0" y="0"/>
              <a:ext cx="24409400" cy="12700"/>
            </a:xfrm>
            <a:custGeom>
              <a:avLst/>
              <a:gdLst/>
              <a:ahLst/>
              <a:cxnLst/>
              <a:rect l="l" t="t" r="r" b="b"/>
              <a:pathLst>
                <a:path w="24409400" h="12700">
                  <a:moveTo>
                    <a:pt x="6350" y="0"/>
                  </a:moveTo>
                  <a:lnTo>
                    <a:pt x="24403050" y="0"/>
                  </a:lnTo>
                  <a:cubicBezTo>
                    <a:pt x="24406606" y="0"/>
                    <a:pt x="24409400" y="2794"/>
                    <a:pt x="24409400" y="6350"/>
                  </a:cubicBezTo>
                  <a:cubicBezTo>
                    <a:pt x="24409400" y="9906"/>
                    <a:pt x="24406606" y="12700"/>
                    <a:pt x="24403050" y="12700"/>
                  </a:cubicBezTo>
                  <a:lnTo>
                    <a:pt x="6350" y="12700"/>
                  </a:lnTo>
                  <a:cubicBezTo>
                    <a:pt x="2794" y="12700"/>
                    <a:pt x="0" y="9906"/>
                    <a:pt x="0" y="6350"/>
                  </a:cubicBezTo>
                  <a:cubicBezTo>
                    <a:pt x="0" y="2794"/>
                    <a:pt x="2794" y="0"/>
                    <a:pt x="6350" y="0"/>
                  </a:cubicBezTo>
                  <a:close/>
                </a:path>
              </a:pathLst>
            </a:custGeom>
            <a:solidFill>
              <a:srgbClr val="595959"/>
            </a:solidFill>
          </p:spPr>
        </p:sp>
      </p:grpSp>
      <p:sp>
        <p:nvSpPr>
          <p:cNvPr id="5" name="TextBox 5">
            <a:extLst>
              <a:ext uri="{FF2B5EF4-FFF2-40B4-BE49-F238E27FC236}">
                <a16:creationId xmlns:a16="http://schemas.microsoft.com/office/drawing/2014/main" id="{09CDCDE2-3B49-79C2-1EDB-F11EAF96BEEE}"/>
              </a:ext>
            </a:extLst>
          </p:cNvPr>
          <p:cNvSpPr txBox="1"/>
          <p:nvPr/>
        </p:nvSpPr>
        <p:spPr>
          <a:xfrm>
            <a:off x="91440" y="9659230"/>
            <a:ext cx="18105120" cy="230832"/>
          </a:xfrm>
          <a:prstGeom prst="rect">
            <a:avLst/>
          </a:prstGeom>
        </p:spPr>
        <p:txBody>
          <a:bodyPr lIns="0" tIns="0" rIns="0" bIns="0" rtlCol="0" anchor="t">
            <a:spAutoFit/>
          </a:bodyPr>
          <a:lstStyle/>
          <a:p>
            <a:pPr algn="ctr">
              <a:lnSpc>
                <a:spcPts val="1800"/>
              </a:lnSpc>
            </a:pPr>
            <a:r>
              <a:rPr lang="en-US" sz="1500" dirty="0">
                <a:solidFill>
                  <a:srgbClr val="595959"/>
                </a:solidFill>
                <a:latin typeface="Arial"/>
                <a:ea typeface="Arial"/>
                <a:cs typeface="Arial"/>
                <a:sym typeface="Arial"/>
              </a:rPr>
              <a:t>ĀDAŽU NOVADA PAŠVALDĪBA   </a:t>
            </a:r>
            <a:r>
              <a:rPr lang="lv-LV" sz="1500" dirty="0">
                <a:solidFill>
                  <a:srgbClr val="595959"/>
                </a:solidFill>
                <a:latin typeface="Arial"/>
                <a:ea typeface="Arial"/>
                <a:cs typeface="Arial"/>
                <a:sym typeface="Arial"/>
              </a:rPr>
              <a:t>18</a:t>
            </a:r>
            <a:r>
              <a:rPr lang="en-US" sz="1500" dirty="0">
                <a:solidFill>
                  <a:srgbClr val="595959"/>
                </a:solidFill>
                <a:latin typeface="Arial"/>
                <a:ea typeface="Arial"/>
                <a:cs typeface="Arial"/>
                <a:sym typeface="Arial"/>
              </a:rPr>
              <a:t>.</a:t>
            </a:r>
            <a:r>
              <a:rPr lang="lv-LV" sz="1500" dirty="0">
                <a:solidFill>
                  <a:srgbClr val="595959"/>
                </a:solidFill>
                <a:latin typeface="Arial"/>
                <a:ea typeface="Arial"/>
                <a:cs typeface="Arial"/>
                <a:sym typeface="Arial"/>
              </a:rPr>
              <a:t>12</a:t>
            </a:r>
            <a:r>
              <a:rPr lang="en-US" sz="1500" dirty="0">
                <a:solidFill>
                  <a:srgbClr val="595959"/>
                </a:solidFill>
                <a:latin typeface="Arial"/>
                <a:ea typeface="Arial"/>
                <a:cs typeface="Arial"/>
                <a:sym typeface="Arial"/>
              </a:rPr>
              <a:t>.2024.</a:t>
            </a:r>
          </a:p>
        </p:txBody>
      </p:sp>
      <p:sp>
        <p:nvSpPr>
          <p:cNvPr id="7" name="TextBox 7">
            <a:extLst>
              <a:ext uri="{FF2B5EF4-FFF2-40B4-BE49-F238E27FC236}">
                <a16:creationId xmlns:a16="http://schemas.microsoft.com/office/drawing/2014/main" id="{F05E8AF1-8FBD-1D5D-138D-9EC894EA5F45}"/>
              </a:ext>
            </a:extLst>
          </p:cNvPr>
          <p:cNvSpPr txBox="1"/>
          <p:nvPr/>
        </p:nvSpPr>
        <p:spPr>
          <a:xfrm>
            <a:off x="562453" y="1639912"/>
            <a:ext cx="13305947" cy="2277547"/>
          </a:xfrm>
          <a:prstGeom prst="rect">
            <a:avLst/>
          </a:prstGeom>
        </p:spPr>
        <p:txBody>
          <a:bodyPr wrap="square" lIns="0" tIns="0" rIns="0" bIns="0" rtlCol="0" anchor="t">
            <a:spAutoFit/>
          </a:bodyPr>
          <a:lstStyle/>
          <a:p>
            <a:pPr>
              <a:spcBef>
                <a:spcPts val="1200"/>
              </a:spcBef>
            </a:pPr>
            <a:r>
              <a:rPr lang="lv-LV" sz="3200" b="1" dirty="0">
                <a:solidFill>
                  <a:schemeClr val="tx1">
                    <a:lumMod val="75000"/>
                    <a:lumOff val="25000"/>
                  </a:schemeClr>
                </a:solidFill>
                <a:latin typeface="Montserrat" panose="00000500000000000000" pitchFamily="50" charset="-70"/>
                <a:cs typeface="Arial"/>
              </a:rPr>
              <a:t>Adrese</a:t>
            </a:r>
            <a:r>
              <a:rPr lang="lv-LV" sz="3200" dirty="0">
                <a:solidFill>
                  <a:schemeClr val="tx1">
                    <a:lumMod val="75000"/>
                    <a:lumOff val="25000"/>
                  </a:schemeClr>
                </a:solidFill>
                <a:latin typeface="Montserrat" panose="00000500000000000000" pitchFamily="50" charset="-70"/>
                <a:cs typeface="Arial"/>
              </a:rPr>
              <a:t> – Garā iela 20, Carnikava, Carnikavas pag.</a:t>
            </a:r>
          </a:p>
          <a:p>
            <a:pPr marL="0" marR="0" lvl="0" indent="0" algn="l" defTabSz="914400" rtl="0" eaLnBrk="1" fontAlgn="auto" latinLnBrk="0" hangingPunct="1">
              <a:lnSpc>
                <a:spcPct val="100000"/>
              </a:lnSpc>
              <a:spcBef>
                <a:spcPts val="1200"/>
              </a:spcBef>
              <a:spcAft>
                <a:spcPts val="0"/>
              </a:spcAft>
              <a:buClrTx/>
              <a:buSzTx/>
              <a:buFontTx/>
              <a:buNone/>
              <a:tabLst/>
              <a:defRPr/>
            </a:pPr>
            <a:r>
              <a:rPr lang="lv-LV" sz="3200" b="1" dirty="0">
                <a:solidFill>
                  <a:schemeClr val="tx1">
                    <a:lumMod val="75000"/>
                    <a:lumOff val="25000"/>
                  </a:schemeClr>
                </a:solidFill>
                <a:latin typeface="Montserrat" panose="00000500000000000000" pitchFamily="50" charset="-70"/>
                <a:cs typeface="Arial"/>
              </a:rPr>
              <a:t>Platība</a:t>
            </a:r>
            <a:r>
              <a:rPr lang="lv-LV" sz="3200" dirty="0">
                <a:solidFill>
                  <a:schemeClr val="tx1">
                    <a:lumMod val="75000"/>
                    <a:lumOff val="25000"/>
                  </a:schemeClr>
                </a:solidFill>
                <a:latin typeface="Montserrat" panose="00000500000000000000" pitchFamily="50" charset="-70"/>
                <a:cs typeface="Arial"/>
              </a:rPr>
              <a:t> –</a:t>
            </a:r>
            <a:r>
              <a:rPr lang="es-ES" sz="3200" dirty="0">
                <a:solidFill>
                  <a:schemeClr val="tx1">
                    <a:lumMod val="75000"/>
                    <a:lumOff val="25000"/>
                  </a:schemeClr>
                </a:solidFill>
                <a:latin typeface="Montserrat" panose="00000500000000000000" pitchFamily="50" charset="-70"/>
                <a:cs typeface="Arial"/>
              </a:rPr>
              <a:t> pieejam</a:t>
            </a:r>
            <a:r>
              <a:rPr lang="lv-LV" sz="3200" dirty="0">
                <a:solidFill>
                  <a:schemeClr val="tx1">
                    <a:lumMod val="75000"/>
                    <a:lumOff val="25000"/>
                  </a:schemeClr>
                </a:solidFill>
                <a:latin typeface="Montserrat" panose="00000500000000000000" pitchFamily="50" charset="-70"/>
                <a:cs typeface="Arial"/>
              </a:rPr>
              <a:t>s 1 kabinets (53</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lv-LV" sz="3200" dirty="0">
                <a:solidFill>
                  <a:schemeClr val="tx1">
                    <a:lumMod val="75000"/>
                    <a:lumOff val="25000"/>
                  </a:schemeClr>
                </a:solidFill>
                <a:latin typeface="Montserrat" panose="00000500000000000000" pitchFamily="50" charset="-70"/>
                <a:cs typeface="Arial"/>
              </a:rPr>
              <a:t>) un foajē telpa kopā ar priekštelpu (244</a:t>
            </a:r>
            <a:r>
              <a:rPr lang="es-ES" sz="3200" dirty="0">
                <a:solidFill>
                  <a:schemeClr val="tx1">
                    <a:lumMod val="75000"/>
                    <a:lumOff val="25000"/>
                  </a:schemeClr>
                </a:solidFill>
                <a:latin typeface="Montserrat" panose="00000500000000000000" pitchFamily="50" charset="-70"/>
                <a:cs typeface="Arial"/>
              </a:rPr>
              <a:t> m</a:t>
            </a:r>
            <a:r>
              <a:rPr lang="es-ES" sz="3200" baseline="30000" dirty="0">
                <a:solidFill>
                  <a:schemeClr val="tx1">
                    <a:lumMod val="75000"/>
                    <a:lumOff val="25000"/>
                  </a:schemeClr>
                </a:solidFill>
                <a:latin typeface="Montserrat" panose="00000500000000000000" pitchFamily="50" charset="-70"/>
                <a:cs typeface="Arial"/>
              </a:rPr>
              <a:t>2</a:t>
            </a:r>
            <a:r>
              <a:rPr lang="es-ES" sz="3200" dirty="0">
                <a:solidFill>
                  <a:schemeClr val="tx1">
                    <a:lumMod val="75000"/>
                    <a:lumOff val="25000"/>
                  </a:schemeClr>
                </a:solidFill>
                <a:latin typeface="Montserrat" panose="00000500000000000000" pitchFamily="50" charset="-70"/>
                <a:cs typeface="Arial"/>
              </a:rPr>
              <a:t>)</a:t>
            </a:r>
            <a:endParaRPr lang="lv-LV" sz="3200" dirty="0">
              <a:solidFill>
                <a:schemeClr val="tx1">
                  <a:lumMod val="75000"/>
                  <a:lumOff val="25000"/>
                </a:schemeClr>
              </a:solidFill>
              <a:latin typeface="Montserrat" panose="00000500000000000000" pitchFamily="50" charset="-70"/>
              <a:cs typeface="Arial"/>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lv-LV"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Atbildīgais par telpām</a:t>
            </a:r>
            <a:r>
              <a:rPr kumimoji="0" lang="lv-LV" sz="3200" b="0" i="0" u="none" strike="noStrike" kern="1200" cap="none" spc="0" normalizeH="0" baseline="0" noProof="0" dirty="0">
                <a:ln>
                  <a:noFill/>
                </a:ln>
                <a:solidFill>
                  <a:prstClr val="black">
                    <a:lumMod val="75000"/>
                    <a:lumOff val="25000"/>
                  </a:prstClr>
                </a:solidFill>
                <a:effectLst/>
                <a:uLnTx/>
                <a:uFillTx/>
                <a:latin typeface="Montserrat" panose="00000500000000000000" pitchFamily="50" charset="-70"/>
                <a:ea typeface="+mn-ea"/>
                <a:cs typeface="Arial"/>
              </a:rPr>
              <a:t> – Sociālais dienests</a:t>
            </a:r>
            <a:endParaRPr lang="lv-LV" sz="3200" dirty="0">
              <a:solidFill>
                <a:schemeClr val="tx1">
                  <a:lumMod val="75000"/>
                  <a:lumOff val="25000"/>
                </a:schemeClr>
              </a:solidFill>
              <a:latin typeface="Montserrat" panose="00000500000000000000" pitchFamily="50" charset="-70"/>
              <a:cs typeface="Arial"/>
            </a:endParaRPr>
          </a:p>
        </p:txBody>
      </p:sp>
      <p:sp>
        <p:nvSpPr>
          <p:cNvPr id="2" name="TextBox 6">
            <a:extLst>
              <a:ext uri="{FF2B5EF4-FFF2-40B4-BE49-F238E27FC236}">
                <a16:creationId xmlns:a16="http://schemas.microsoft.com/office/drawing/2014/main" id="{8C2113B0-D99C-C988-2871-490ACF92E26F}"/>
              </a:ext>
            </a:extLst>
          </p:cNvPr>
          <p:cNvSpPr txBox="1"/>
          <p:nvPr/>
        </p:nvSpPr>
        <p:spPr>
          <a:xfrm>
            <a:off x="744415" y="270253"/>
            <a:ext cx="17434560" cy="840551"/>
          </a:xfrm>
          <a:prstGeom prst="rect">
            <a:avLst/>
          </a:prstGeom>
        </p:spPr>
        <p:txBody>
          <a:bodyPr wrap="square" lIns="0" tIns="0" rIns="0" bIns="0" rtlCol="0" anchor="t">
            <a:spAutoFit/>
          </a:bodyPr>
          <a:lstStyle/>
          <a:p>
            <a:pPr algn="ctr">
              <a:lnSpc>
                <a:spcPts val="7128"/>
              </a:lnSpc>
            </a:pPr>
            <a:r>
              <a:rPr lang="lv-LV" sz="5400" dirty="0">
                <a:solidFill>
                  <a:srgbClr val="595959"/>
                </a:solidFill>
                <a:latin typeface="Arial Bold"/>
                <a:ea typeface="Arial Bold"/>
                <a:cs typeface="Arial Bold"/>
                <a:sym typeface="Arial Bold"/>
              </a:rPr>
              <a:t>Sociālais dienests Carnikavā</a:t>
            </a:r>
            <a:endParaRPr lang="en-US" sz="5400" dirty="0">
              <a:solidFill>
                <a:srgbClr val="595959"/>
              </a:solidFill>
              <a:latin typeface="Arial Bold"/>
              <a:ea typeface="Arial Bold"/>
              <a:cs typeface="Arial Bold"/>
              <a:sym typeface="Arial Bold"/>
            </a:endParaRPr>
          </a:p>
        </p:txBody>
      </p:sp>
      <p:sp>
        <p:nvSpPr>
          <p:cNvPr id="10" name="TextBox 7">
            <a:extLst>
              <a:ext uri="{FF2B5EF4-FFF2-40B4-BE49-F238E27FC236}">
                <a16:creationId xmlns:a16="http://schemas.microsoft.com/office/drawing/2014/main" id="{E8519CAE-973C-EA81-F91A-D9283FE51DBE}"/>
              </a:ext>
            </a:extLst>
          </p:cNvPr>
          <p:cNvSpPr txBox="1"/>
          <p:nvPr/>
        </p:nvSpPr>
        <p:spPr>
          <a:xfrm>
            <a:off x="533401" y="4165789"/>
            <a:ext cx="13204828" cy="5386090"/>
          </a:xfrm>
          <a:prstGeom prst="rect">
            <a:avLst/>
          </a:prstGeom>
        </p:spPr>
        <p:txBody>
          <a:bodyPr wrap="square" lIns="0" tIns="0" rIns="0" bIns="0" rtlCol="0" anchor="t">
            <a:spAutoFit/>
          </a:bodyPr>
          <a:lstStyle/>
          <a:p>
            <a:pPr>
              <a:spcBef>
                <a:spcPts val="1200"/>
              </a:spcBef>
            </a:pPr>
            <a:r>
              <a:rPr lang="lv-LV" sz="3200" b="1" dirty="0">
                <a:solidFill>
                  <a:srgbClr val="7395AD"/>
                </a:solidFill>
                <a:latin typeface="Montserrat" panose="00000500000000000000" pitchFamily="50" charset="-70"/>
                <a:cs typeface="Arial"/>
              </a:rPr>
              <a:t>Telpu pieejamība</a:t>
            </a:r>
            <a:r>
              <a:rPr lang="lv-LV" sz="3200" dirty="0">
                <a:solidFill>
                  <a:srgbClr val="7395AD"/>
                </a:solidFill>
                <a:latin typeface="Montserrat" panose="00000500000000000000" pitchFamily="50" charset="-70"/>
                <a:cs typeface="Arial"/>
              </a:rPr>
              <a:t> – telpas pieejamas noteiktajos darba laikos, iepriekš sazinoties ar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Sociālā dienesta </a:t>
            </a:r>
            <a:r>
              <a:rPr lang="lv-LV" sz="3200" dirty="0">
                <a:solidFill>
                  <a:srgbClr val="7395AD"/>
                </a:solidFill>
                <a:latin typeface="Montserrat" panose="00000500000000000000" pitchFamily="50" charset="-70"/>
                <a:cs typeface="Arial"/>
              </a:rPr>
              <a:t>dienesta vadību</a:t>
            </a:r>
          </a:p>
          <a:p>
            <a:pPr>
              <a:spcBef>
                <a:spcPts val="1200"/>
              </a:spcBef>
            </a:pPr>
            <a:r>
              <a:rPr lang="lv-LV" sz="3200" b="1" dirty="0">
                <a:solidFill>
                  <a:srgbClr val="7395AD"/>
                </a:solidFill>
                <a:latin typeface="Montserrat" panose="00000500000000000000" pitchFamily="50" charset="-70"/>
                <a:cs typeface="Arial"/>
              </a:rPr>
              <a:t>Vai par telpu izmantošanu jāmaksā</a:t>
            </a:r>
            <a:r>
              <a:rPr lang="lv-LV" sz="3200" dirty="0">
                <a:solidFill>
                  <a:srgbClr val="7395AD"/>
                </a:solidFill>
                <a:latin typeface="Montserrat" panose="00000500000000000000" pitchFamily="50" charset="-70"/>
                <a:cs typeface="Arial"/>
              </a:rPr>
              <a:t> – nē</a:t>
            </a:r>
          </a:p>
          <a:p>
            <a:pPr>
              <a:spcBef>
                <a:spcPts val="1200"/>
              </a:spcBef>
            </a:pPr>
            <a:r>
              <a:rPr lang="lv-LV" sz="3200" b="1" dirty="0">
                <a:solidFill>
                  <a:srgbClr val="7395AD"/>
                </a:solidFill>
                <a:latin typeface="Montserrat" panose="00000500000000000000" pitchFamily="50" charset="-70"/>
                <a:cs typeface="Arial"/>
              </a:rPr>
              <a:t>Provizoriskā telpu noslodze </a:t>
            </a:r>
            <a:r>
              <a:rPr lang="lv-LV" sz="3200" dirty="0">
                <a:solidFill>
                  <a:srgbClr val="7395AD"/>
                </a:solidFill>
                <a:latin typeface="Montserrat" panose="00000500000000000000" pitchFamily="50" charset="-70"/>
                <a:cs typeface="Arial"/>
              </a:rPr>
              <a:t>– </a:t>
            </a:r>
            <a:r>
              <a:rPr kumimoji="0" lang="lv-LV" sz="3200" b="0" i="0" u="none" strike="noStrike" kern="1200" cap="none" spc="0" normalizeH="0" baseline="0" noProof="0" dirty="0">
                <a:ln>
                  <a:noFill/>
                </a:ln>
                <a:solidFill>
                  <a:srgbClr val="7395AD"/>
                </a:solidFill>
                <a:effectLst/>
                <a:uLnTx/>
                <a:uFillTx/>
                <a:latin typeface="Montserrat" panose="00000500000000000000" pitchFamily="50" charset="-70"/>
                <a:ea typeface="+mn-ea"/>
                <a:cs typeface="Arial"/>
              </a:rPr>
              <a:t>Dienas laikā telpas tiek izmantotas atbilstoši to paredzētajām funkcijām. Apkopotā informācija liecina, ka telpas pastāvīgi tiek izmantotas  un nestāv tukšas. S</a:t>
            </a:r>
            <a:r>
              <a:rPr lang="lv-LV" sz="3200" dirty="0" err="1">
                <a:solidFill>
                  <a:srgbClr val="7395AD"/>
                </a:solidFill>
                <a:latin typeface="Montserrat" panose="00000500000000000000" pitchFamily="50" charset="-70"/>
                <a:cs typeface="Arial"/>
              </a:rPr>
              <a:t>ociālā</a:t>
            </a:r>
            <a:r>
              <a:rPr lang="lv-LV" sz="3200" dirty="0">
                <a:solidFill>
                  <a:srgbClr val="7395AD"/>
                </a:solidFill>
                <a:latin typeface="Montserrat" panose="00000500000000000000" pitchFamily="50" charset="-70"/>
                <a:cs typeface="Arial"/>
              </a:rPr>
              <a:t> dienesta iekšējām sanāksmēm, senioru biedrību sanāksmēm un Specializēto  darbnīcu apmeklētājiem.</a:t>
            </a:r>
          </a:p>
          <a:p>
            <a:pPr>
              <a:spcBef>
                <a:spcPts val="1200"/>
              </a:spcBef>
            </a:pPr>
            <a:r>
              <a:rPr lang="lv-LV" sz="3200" dirty="0">
                <a:solidFill>
                  <a:srgbClr val="C00000"/>
                </a:solidFill>
                <a:latin typeface="Montserrat" panose="00000500000000000000" pitchFamily="50" charset="-70"/>
                <a:cs typeface="Arial"/>
              </a:rPr>
              <a:t>Telpas i</a:t>
            </a: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r iespējams izmantot</a:t>
            </a:r>
            <a:r>
              <a:rPr lang="lv-LV" sz="3200" dirty="0">
                <a:solidFill>
                  <a:srgbClr val="C00000"/>
                </a:solidFill>
                <a:latin typeface="Montserrat" panose="00000500000000000000" pitchFamily="50" charset="-70"/>
                <a:cs typeface="Arial"/>
              </a:rPr>
              <a:t> </a:t>
            </a: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tikai norādītajā darba laikā un sazinoties ar Sociālā dienesta </a:t>
            </a:r>
            <a:r>
              <a:rPr kumimoji="0" lang="lv-LV" sz="3200" b="0" i="0" u="none" strike="noStrike" kern="1200" cap="none" spc="0" normalizeH="0" baseline="0" noProof="0" dirty="0" err="1">
                <a:ln>
                  <a:noFill/>
                </a:ln>
                <a:solidFill>
                  <a:srgbClr val="C00000"/>
                </a:solidFill>
                <a:effectLst/>
                <a:uLnTx/>
                <a:uFillTx/>
                <a:latin typeface="Montserrat" panose="00000500000000000000" pitchFamily="50" charset="-70"/>
                <a:ea typeface="+mn-ea"/>
                <a:cs typeface="Arial"/>
              </a:rPr>
              <a:t>dienesta</a:t>
            </a:r>
            <a:r>
              <a:rPr kumimoji="0" lang="lv-LV" sz="3200" b="0" i="0" u="none" strike="noStrike" kern="1200" cap="none" spc="0" normalizeH="0" baseline="0" noProof="0" dirty="0">
                <a:ln>
                  <a:noFill/>
                </a:ln>
                <a:solidFill>
                  <a:srgbClr val="C00000"/>
                </a:solidFill>
                <a:effectLst/>
                <a:uLnTx/>
                <a:uFillTx/>
                <a:latin typeface="Montserrat" panose="00000500000000000000" pitchFamily="50" charset="-70"/>
                <a:ea typeface="+mn-ea"/>
                <a:cs typeface="Arial"/>
              </a:rPr>
              <a:t> vadību.</a:t>
            </a:r>
            <a:endParaRPr lang="lv-LV" sz="3200" dirty="0">
              <a:solidFill>
                <a:srgbClr val="C00000"/>
              </a:solidFill>
              <a:latin typeface="Montserrat" panose="00000500000000000000" pitchFamily="50" charset="-70"/>
              <a:cs typeface="Arial"/>
            </a:endParaRPr>
          </a:p>
        </p:txBody>
      </p:sp>
      <p:sp>
        <p:nvSpPr>
          <p:cNvPr id="16" name="TextBox 7">
            <a:extLst>
              <a:ext uri="{FF2B5EF4-FFF2-40B4-BE49-F238E27FC236}">
                <a16:creationId xmlns:a16="http://schemas.microsoft.com/office/drawing/2014/main" id="{AE9A5AF3-46D5-60F1-3CF6-95E1A8DEC05D}"/>
              </a:ext>
            </a:extLst>
          </p:cNvPr>
          <p:cNvSpPr txBox="1"/>
          <p:nvPr/>
        </p:nvSpPr>
        <p:spPr>
          <a:xfrm>
            <a:off x="13868400" y="4871053"/>
            <a:ext cx="3801282" cy="4031873"/>
          </a:xfrm>
          <a:prstGeom prst="rect">
            <a:avLst/>
          </a:prstGeom>
          <a:solidFill>
            <a:schemeClr val="accent1">
              <a:lumMod val="20000"/>
              <a:lumOff val="80000"/>
            </a:schemeClr>
          </a:solidFill>
        </p:spPr>
        <p:txBody>
          <a:bodyPr wrap="square" lIns="0" tIns="0" rIns="0" bIns="0" rtlCol="0" anchor="t">
            <a:spAutoFit/>
          </a:bodyPr>
          <a:lstStyle/>
          <a:p>
            <a:pPr>
              <a:spcBef>
                <a:spcPts val="1200"/>
              </a:spcBef>
            </a:pPr>
            <a:r>
              <a:rPr lang="lv-LV" sz="2400" b="1" dirty="0">
                <a:solidFill>
                  <a:schemeClr val="tx1">
                    <a:lumMod val="75000"/>
                    <a:lumOff val="25000"/>
                  </a:schemeClr>
                </a:solidFill>
                <a:latin typeface="Montserrat" panose="00000500000000000000" pitchFamily="50" charset="-70"/>
                <a:cs typeface="Arial"/>
              </a:rPr>
              <a:t>Darba laiks:</a:t>
            </a:r>
          </a:p>
          <a:p>
            <a:pPr>
              <a:spcBef>
                <a:spcPts val="1200"/>
              </a:spcBef>
            </a:pPr>
            <a:r>
              <a:rPr lang="lv-LV" sz="2400" dirty="0">
                <a:solidFill>
                  <a:schemeClr val="tx1">
                    <a:lumMod val="75000"/>
                    <a:lumOff val="25000"/>
                  </a:schemeClr>
                </a:solidFill>
                <a:latin typeface="Montserrat" panose="00000500000000000000" pitchFamily="50" charset="-70"/>
                <a:cs typeface="Arial"/>
              </a:rPr>
              <a:t>Pirmdiena     8.00-18.00</a:t>
            </a:r>
          </a:p>
          <a:p>
            <a:pPr>
              <a:spcBef>
                <a:spcPts val="1200"/>
              </a:spcBef>
            </a:pPr>
            <a:r>
              <a:rPr lang="lv-LV" sz="2400" dirty="0">
                <a:solidFill>
                  <a:schemeClr val="tx1">
                    <a:lumMod val="75000"/>
                    <a:lumOff val="25000"/>
                  </a:schemeClr>
                </a:solidFill>
                <a:latin typeface="Montserrat" panose="00000500000000000000" pitchFamily="50" charset="-70"/>
                <a:cs typeface="Arial"/>
              </a:rPr>
              <a:t>Otrdiena        8.00-17.00</a:t>
            </a:r>
          </a:p>
          <a:p>
            <a:pPr>
              <a:spcBef>
                <a:spcPts val="1200"/>
              </a:spcBef>
            </a:pPr>
            <a:r>
              <a:rPr lang="lv-LV" sz="2400" dirty="0">
                <a:solidFill>
                  <a:schemeClr val="tx1">
                    <a:lumMod val="75000"/>
                    <a:lumOff val="25000"/>
                  </a:schemeClr>
                </a:solidFill>
                <a:latin typeface="Montserrat" panose="00000500000000000000" pitchFamily="50" charset="-70"/>
                <a:cs typeface="Arial"/>
              </a:rPr>
              <a:t>Trešdiena       8.00-17.00</a:t>
            </a:r>
          </a:p>
          <a:p>
            <a:pPr>
              <a:spcBef>
                <a:spcPts val="1200"/>
              </a:spcBef>
            </a:pPr>
            <a:r>
              <a:rPr lang="lv-LV" sz="2400" dirty="0">
                <a:solidFill>
                  <a:schemeClr val="tx1">
                    <a:lumMod val="75000"/>
                    <a:lumOff val="25000"/>
                  </a:schemeClr>
                </a:solidFill>
                <a:latin typeface="Montserrat" panose="00000500000000000000" pitchFamily="50" charset="-70"/>
                <a:cs typeface="Arial"/>
              </a:rPr>
              <a:t>Ceturtdiena   8.00-17.00</a:t>
            </a:r>
          </a:p>
          <a:p>
            <a:pPr>
              <a:spcBef>
                <a:spcPts val="1200"/>
              </a:spcBef>
            </a:pPr>
            <a:r>
              <a:rPr lang="lv-LV" sz="2400" dirty="0">
                <a:solidFill>
                  <a:schemeClr val="tx1">
                    <a:lumMod val="75000"/>
                    <a:lumOff val="25000"/>
                  </a:schemeClr>
                </a:solidFill>
                <a:latin typeface="Montserrat" panose="00000500000000000000" pitchFamily="50" charset="-70"/>
                <a:cs typeface="Arial"/>
              </a:rPr>
              <a:t>Piektdiena      8.00-14.00</a:t>
            </a:r>
          </a:p>
          <a:p>
            <a:pPr>
              <a:spcBef>
                <a:spcPts val="1200"/>
              </a:spcBef>
            </a:pPr>
            <a:r>
              <a:rPr lang="lv-LV" sz="2400" dirty="0">
                <a:solidFill>
                  <a:schemeClr val="tx1">
                    <a:lumMod val="75000"/>
                    <a:lumOff val="25000"/>
                  </a:schemeClr>
                </a:solidFill>
                <a:latin typeface="Montserrat" panose="00000500000000000000" pitchFamily="50" charset="-70"/>
                <a:cs typeface="Arial"/>
              </a:rPr>
              <a:t>Sestdiena            slēgts</a:t>
            </a:r>
          </a:p>
          <a:p>
            <a:pPr>
              <a:spcBef>
                <a:spcPts val="1200"/>
              </a:spcBef>
            </a:pPr>
            <a:r>
              <a:rPr lang="lv-LV" sz="2400" dirty="0">
                <a:solidFill>
                  <a:schemeClr val="tx1">
                    <a:lumMod val="75000"/>
                    <a:lumOff val="25000"/>
                  </a:schemeClr>
                </a:solidFill>
                <a:latin typeface="Montserrat" panose="00000500000000000000" pitchFamily="50" charset="-70"/>
                <a:cs typeface="Arial"/>
              </a:rPr>
              <a:t>Svētdiena            slēgts </a:t>
            </a:r>
          </a:p>
        </p:txBody>
      </p:sp>
      <p:pic>
        <p:nvPicPr>
          <p:cNvPr id="6" name="Attēls 5">
            <a:extLst>
              <a:ext uri="{FF2B5EF4-FFF2-40B4-BE49-F238E27FC236}">
                <a16:creationId xmlns:a16="http://schemas.microsoft.com/office/drawing/2014/main" id="{BB105769-D285-DB22-933B-7388FEB066EF}"/>
              </a:ext>
            </a:extLst>
          </p:cNvPr>
          <p:cNvPicPr>
            <a:picLocks noChangeAspect="1"/>
          </p:cNvPicPr>
          <p:nvPr/>
        </p:nvPicPr>
        <p:blipFill>
          <a:blip r:embed="rId3"/>
          <a:stretch>
            <a:fillRect/>
          </a:stretch>
        </p:blipFill>
        <p:spPr>
          <a:xfrm>
            <a:off x="13868400" y="1441942"/>
            <a:ext cx="3857147" cy="2571431"/>
          </a:xfrm>
          <a:prstGeom prst="rect">
            <a:avLst/>
          </a:prstGeom>
        </p:spPr>
      </p:pic>
      <p:pic>
        <p:nvPicPr>
          <p:cNvPr id="8" name="Satura vietturis 4">
            <a:extLst>
              <a:ext uri="{FF2B5EF4-FFF2-40B4-BE49-F238E27FC236}">
                <a16:creationId xmlns:a16="http://schemas.microsoft.com/office/drawing/2014/main" id="{EC74618D-A566-76DB-790A-A136198BA4A0}"/>
              </a:ext>
            </a:extLst>
          </p:cNvPr>
          <p:cNvPicPr>
            <a:picLocks noChangeAspect="1"/>
          </p:cNvPicPr>
          <p:nvPr/>
        </p:nvPicPr>
        <p:blipFill>
          <a:blip r:embed="rId4">
            <a:extLst>
              <a:ext uri="{28A0092B-C50C-407E-A947-70E740481C1C}">
                <a14:useLocalDpi xmlns:a14="http://schemas.microsoft.com/office/drawing/2010/main" val="0"/>
              </a:ext>
            </a:extLst>
          </a:blip>
          <a:srcRect l="75046" t="2535" b="86117"/>
          <a:stretch/>
        </p:blipFill>
        <p:spPr>
          <a:xfrm>
            <a:off x="16916401" y="179441"/>
            <a:ext cx="1051808" cy="1195757"/>
          </a:xfrm>
          <a:prstGeom prst="rect">
            <a:avLst/>
          </a:prstGeom>
        </p:spPr>
      </p:pic>
      <p:cxnSp>
        <p:nvCxnSpPr>
          <p:cNvPr id="9" name="Taisns savienotājs 8">
            <a:extLst>
              <a:ext uri="{FF2B5EF4-FFF2-40B4-BE49-F238E27FC236}">
                <a16:creationId xmlns:a16="http://schemas.microsoft.com/office/drawing/2014/main" id="{180E1A5C-4C2F-F278-E20C-F0D32A467077}"/>
              </a:ext>
            </a:extLst>
          </p:cNvPr>
          <p:cNvCxnSpPr>
            <a:cxnSpLocks/>
          </p:cNvCxnSpPr>
          <p:nvPr/>
        </p:nvCxnSpPr>
        <p:spPr>
          <a:xfrm flipV="1">
            <a:off x="16916401" y="270253"/>
            <a:ext cx="1051808" cy="110494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93549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dizai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2417</TotalTime>
  <Words>2430</Words>
  <Application>Microsoft Office PowerPoint</Application>
  <PresentationFormat>Custom</PresentationFormat>
  <Paragraphs>254</Paragraphs>
  <Slides>24</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 Display</vt:lpstr>
      <vt:lpstr>Arial</vt:lpstr>
      <vt:lpstr>Calibri</vt:lpstr>
      <vt:lpstr>Times New Roman</vt:lpstr>
      <vt:lpstr>Arial Bold</vt:lpstr>
      <vt:lpstr>Montserrat</vt:lpstr>
      <vt:lpstr>Office Theme</vt:lpstr>
      <vt:lpstr>PowerPoint Presentation</vt:lpstr>
      <vt:lpstr>Uzdevums  Finanšu komiteja 16.10.2024.  Ziņojumu par telpu pieejamību biedrībām un kopienām Ādažu novadā  </vt:lpstr>
      <vt:lpstr>Kopiena un Kopienu centrs</vt:lpstr>
      <vt:lpstr> Ādažu novada ciemu attīstības plānu izstrāde 2027. gadam ar kopienas iesaisti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Gaujas iela 25B, Ādaži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RECALL 08072024</dc:title>
  <dc:creator>Inga Pērkone</dc:creator>
  <cp:lastModifiedBy>Linda Pavlovska</cp:lastModifiedBy>
  <cp:revision>85</cp:revision>
  <cp:lastPrinted>2024-12-09T09:01:31Z</cp:lastPrinted>
  <dcterms:created xsi:type="dcterms:W3CDTF">2006-08-16T00:00:00Z</dcterms:created>
  <dcterms:modified xsi:type="dcterms:W3CDTF">2024-12-17T13:48:28Z</dcterms:modified>
  <dc:identifier>DAGKVkRkHP4</dc:identifier>
</cp:coreProperties>
</file>