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4"/>
  </p:notesMasterIdLst>
  <p:sldIdLst>
    <p:sldId id="432" r:id="rId2"/>
    <p:sldId id="453" r:id="rId3"/>
    <p:sldId id="472" r:id="rId4"/>
    <p:sldId id="473" r:id="rId5"/>
    <p:sldId id="470" r:id="rId6"/>
    <p:sldId id="459" r:id="rId7"/>
    <p:sldId id="474" r:id="rId8"/>
    <p:sldId id="489" r:id="rId9"/>
    <p:sldId id="485" r:id="rId10"/>
    <p:sldId id="481" r:id="rId11"/>
    <p:sldId id="460" r:id="rId12"/>
    <p:sldId id="282" r:id="rId13"/>
  </p:sldIdLst>
  <p:sldSz cx="18288000" cy="10287000"/>
  <p:notesSz cx="6797675" cy="9926638"/>
  <p:embeddedFontLst>
    <p:embeddedFont>
      <p:font typeface="Montserrat" panose="00000500000000000000" pitchFamily="50" charset="-70"/>
      <p:regular r:id="rId15"/>
      <p:bold r:id="rId16"/>
      <p:italic r:id="rId17"/>
      <p:boldItalic r:id="rId18"/>
    </p:embeddedFont>
  </p:embeddedFontLst>
  <p:defaultTextStyle>
    <a:defPPr>
      <a:defRPr lang="lv-L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8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Gaišs stils 3 - izcēlum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Vidējs stils 1 - izcēlum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Dizaina stils 1 - izcēlum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Gaišs stils 3 - izcēlum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1" autoAdjust="0"/>
    <p:restoredTop sz="94674" autoAdjust="0"/>
  </p:normalViewPr>
  <p:slideViewPr>
    <p:cSldViewPr>
      <p:cViewPr varScale="1">
        <p:scale>
          <a:sx n="40" d="100"/>
          <a:sy n="40" d="100"/>
        </p:scale>
        <p:origin x="1171" y="38"/>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00DFE-684B-4807-3B6B-4A9A35FEFB7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x-none"/>
          </a:p>
        </p:txBody>
      </p:sp>
      <p:sp>
        <p:nvSpPr>
          <p:cNvPr id="3" name="Date Placeholder 2">
            <a:extLst>
              <a:ext uri="{FF2B5EF4-FFF2-40B4-BE49-F238E27FC236}">
                <a16:creationId xmlns:a16="http://schemas.microsoft.com/office/drawing/2014/main" id="{EA4DA3EE-6A61-F33D-0221-FDBC4742B5B3}"/>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F079963-8949-4BB9-9D7C-D97C91EECF9B}" type="datetimeFigureOut">
              <a:rPr lang="lv-LV"/>
              <a:pPr>
                <a:defRPr/>
              </a:pPr>
              <a:t>18.02.2025</a:t>
            </a:fld>
            <a:endParaRPr lang="x-none"/>
          </a:p>
        </p:txBody>
      </p:sp>
      <p:sp>
        <p:nvSpPr>
          <p:cNvPr id="4" name="Slide Image Placeholder 3">
            <a:extLst>
              <a:ext uri="{FF2B5EF4-FFF2-40B4-BE49-F238E27FC236}">
                <a16:creationId xmlns:a16="http://schemas.microsoft.com/office/drawing/2014/main" id="{B2FA84F1-D5B5-7F06-C099-8B053953411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Notes Placeholder 4">
            <a:extLst>
              <a:ext uri="{FF2B5EF4-FFF2-40B4-BE49-F238E27FC236}">
                <a16:creationId xmlns:a16="http://schemas.microsoft.com/office/drawing/2014/main" id="{7FBE3570-BBA5-B2DB-BCE6-C57EB379E58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x-none" noProof="0"/>
          </a:p>
        </p:txBody>
      </p:sp>
      <p:sp>
        <p:nvSpPr>
          <p:cNvPr id="6" name="Footer Placeholder 5">
            <a:extLst>
              <a:ext uri="{FF2B5EF4-FFF2-40B4-BE49-F238E27FC236}">
                <a16:creationId xmlns:a16="http://schemas.microsoft.com/office/drawing/2014/main" id="{1A284F83-0769-6040-C920-9B20D16D554B}"/>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x-none"/>
          </a:p>
        </p:txBody>
      </p:sp>
      <p:sp>
        <p:nvSpPr>
          <p:cNvPr id="7" name="Slide Number Placeholder 6">
            <a:extLst>
              <a:ext uri="{FF2B5EF4-FFF2-40B4-BE49-F238E27FC236}">
                <a16:creationId xmlns:a16="http://schemas.microsoft.com/office/drawing/2014/main" id="{9944CD46-381E-051D-0996-DDE1E6136118}"/>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F395BC-D4F7-45EF-8F3A-40F16DDBBDF5}"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ida attēla vietturis 1">
            <a:extLst>
              <a:ext uri="{FF2B5EF4-FFF2-40B4-BE49-F238E27FC236}">
                <a16:creationId xmlns:a16="http://schemas.microsoft.com/office/drawing/2014/main" id="{3B3C9091-F60A-9734-0C08-44136FD7FB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iezīmju vietturis 2">
            <a:extLst>
              <a:ext uri="{FF2B5EF4-FFF2-40B4-BE49-F238E27FC236}">
                <a16:creationId xmlns:a16="http://schemas.microsoft.com/office/drawing/2014/main" id="{1B21F710-23EB-6AAE-1CA4-7BC3CA788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lv-LV" altLang="lv-LV"/>
              <a:t>Uz 1 milj ERAF = 666 tk privātās investīcijas</a:t>
            </a:r>
          </a:p>
        </p:txBody>
      </p:sp>
      <p:sp>
        <p:nvSpPr>
          <p:cNvPr id="7172" name="Slaida numura vietturis 3">
            <a:extLst>
              <a:ext uri="{FF2B5EF4-FFF2-40B4-BE49-F238E27FC236}">
                <a16:creationId xmlns:a16="http://schemas.microsoft.com/office/drawing/2014/main" id="{4A67C5B7-160C-C7FE-9344-D6621B369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E7FE1F-E3F8-474D-856E-29519FE89DEA}" type="slidenum">
              <a:rPr lang="lv-LV" altLang="lv-LV" smtClean="0"/>
              <a:pPr/>
              <a:t>11</a:t>
            </a:fld>
            <a:endParaRPr lang="lv-LV" altLang="lv-LV"/>
          </a:p>
        </p:txBody>
      </p:sp>
    </p:spTree>
    <p:extLst>
      <p:ext uri="{BB962C8B-B14F-4D97-AF65-F5344CB8AC3E}">
        <p14:creationId xmlns:p14="http://schemas.microsoft.com/office/powerpoint/2010/main" val="152043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x-none"/>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A7B53CBB-95E1-7FB5-9C1F-33E8B8D86456}"/>
              </a:ext>
            </a:extLst>
          </p:cNvPr>
          <p:cNvSpPr>
            <a:spLocks noGrp="1"/>
          </p:cNvSpPr>
          <p:nvPr>
            <p:ph type="dt" sz="half" idx="10"/>
          </p:nvPr>
        </p:nvSpPr>
        <p:spPr/>
        <p:txBody>
          <a:bodyPr/>
          <a:lstStyle>
            <a:lvl1pPr>
              <a:defRPr/>
            </a:lvl1pPr>
          </a:lstStyle>
          <a:p>
            <a:pPr>
              <a:defRPr/>
            </a:pPr>
            <a:fld id="{DC5EFF72-FBDB-4EFA-9591-674D7CE21075}" type="datetime1">
              <a:rPr lang="en-US"/>
              <a:pPr>
                <a:defRPr/>
              </a:pPr>
              <a:t>2/18/2025</a:t>
            </a:fld>
            <a:endParaRPr lang="en-US"/>
          </a:p>
        </p:txBody>
      </p:sp>
      <p:sp>
        <p:nvSpPr>
          <p:cNvPr id="5" name="Footer Placeholder 4">
            <a:extLst>
              <a:ext uri="{FF2B5EF4-FFF2-40B4-BE49-F238E27FC236}">
                <a16:creationId xmlns:a16="http://schemas.microsoft.com/office/drawing/2014/main" id="{8DBF7CCD-3634-385C-C9C8-9F6781AC424F}"/>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8F4BEF4B-46F1-66D7-A59D-6E35A75556DF}"/>
              </a:ext>
            </a:extLst>
          </p:cNvPr>
          <p:cNvSpPr>
            <a:spLocks noGrp="1"/>
          </p:cNvSpPr>
          <p:nvPr>
            <p:ph type="sldNum" sz="quarter" idx="12"/>
          </p:nvPr>
        </p:nvSpPr>
        <p:spPr/>
        <p:txBody>
          <a:bodyPr/>
          <a:lstStyle>
            <a:lvl1pPr>
              <a:defRPr/>
            </a:lvl1pPr>
          </a:lstStyle>
          <a:p>
            <a:pPr>
              <a:defRPr/>
            </a:pPr>
            <a:fld id="{18C53B4D-4189-4E37-AB8D-7F07E5B45BCC}" type="slidenum">
              <a:rPr lang="en-US" altLang="lv-LV"/>
              <a:pPr>
                <a:defRPr/>
              </a:pPr>
              <a:t>‹#›</a:t>
            </a:fld>
            <a:endParaRPr lang="en-US" altLang="lv-LV"/>
          </a:p>
        </p:txBody>
      </p:sp>
    </p:spTree>
    <p:extLst>
      <p:ext uri="{BB962C8B-B14F-4D97-AF65-F5344CB8AC3E}">
        <p14:creationId xmlns:p14="http://schemas.microsoft.com/office/powerpoint/2010/main" val="171229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EEDDD50-C1C6-331F-A725-6919489641A1}"/>
              </a:ext>
            </a:extLst>
          </p:cNvPr>
          <p:cNvSpPr>
            <a:spLocks noGrp="1"/>
          </p:cNvSpPr>
          <p:nvPr>
            <p:ph type="dt" sz="half" idx="10"/>
          </p:nvPr>
        </p:nvSpPr>
        <p:spPr/>
        <p:txBody>
          <a:bodyPr/>
          <a:lstStyle>
            <a:lvl1pPr>
              <a:defRPr/>
            </a:lvl1pPr>
          </a:lstStyle>
          <a:p>
            <a:pPr>
              <a:defRPr/>
            </a:pPr>
            <a:fld id="{3CAA6DD6-F017-4FD9-BC75-CB5E95C28D56}" type="datetime1">
              <a:rPr lang="en-US"/>
              <a:pPr>
                <a:defRPr/>
              </a:pPr>
              <a:t>2/18/2025</a:t>
            </a:fld>
            <a:endParaRPr lang="en-US"/>
          </a:p>
        </p:txBody>
      </p:sp>
      <p:sp>
        <p:nvSpPr>
          <p:cNvPr id="5" name="Footer Placeholder 4">
            <a:extLst>
              <a:ext uri="{FF2B5EF4-FFF2-40B4-BE49-F238E27FC236}">
                <a16:creationId xmlns:a16="http://schemas.microsoft.com/office/drawing/2014/main" id="{9EBE173A-A6E2-CF41-4C4A-39294CEECFD9}"/>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938C6F7-8285-CA76-DB7C-7BE9712422BE}"/>
              </a:ext>
            </a:extLst>
          </p:cNvPr>
          <p:cNvSpPr>
            <a:spLocks noGrp="1"/>
          </p:cNvSpPr>
          <p:nvPr>
            <p:ph type="sldNum" sz="quarter" idx="12"/>
          </p:nvPr>
        </p:nvSpPr>
        <p:spPr/>
        <p:txBody>
          <a:bodyPr/>
          <a:lstStyle>
            <a:lvl1pPr>
              <a:defRPr/>
            </a:lvl1pPr>
          </a:lstStyle>
          <a:p>
            <a:pPr>
              <a:defRPr/>
            </a:pPr>
            <a:fld id="{4863B81E-A6CF-4598-B3D9-A946C16E949A}" type="slidenum">
              <a:rPr lang="en-US" altLang="lv-LV"/>
              <a:pPr>
                <a:defRPr/>
              </a:pPr>
              <a:t>‹#›</a:t>
            </a:fld>
            <a:endParaRPr lang="en-US" altLang="lv-LV"/>
          </a:p>
        </p:txBody>
      </p:sp>
    </p:spTree>
    <p:extLst>
      <p:ext uri="{BB962C8B-B14F-4D97-AF65-F5344CB8AC3E}">
        <p14:creationId xmlns:p14="http://schemas.microsoft.com/office/powerpoint/2010/main" val="259285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GB"/>
              <a:t>Click to edit Master title style</a:t>
            </a:r>
            <a:endParaRPr lang="x-none"/>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0EBD753-A733-7AC9-2E81-B89EB063A19B}"/>
              </a:ext>
            </a:extLst>
          </p:cNvPr>
          <p:cNvSpPr>
            <a:spLocks noGrp="1"/>
          </p:cNvSpPr>
          <p:nvPr>
            <p:ph type="dt" sz="half" idx="10"/>
          </p:nvPr>
        </p:nvSpPr>
        <p:spPr/>
        <p:txBody>
          <a:bodyPr/>
          <a:lstStyle>
            <a:lvl1pPr>
              <a:defRPr/>
            </a:lvl1pPr>
          </a:lstStyle>
          <a:p>
            <a:pPr>
              <a:defRPr/>
            </a:pPr>
            <a:fld id="{1CFE189D-6D80-4BA2-BA3B-2DF155631061}" type="datetime1">
              <a:rPr lang="en-US"/>
              <a:pPr>
                <a:defRPr/>
              </a:pPr>
              <a:t>2/18/2025</a:t>
            </a:fld>
            <a:endParaRPr lang="en-US"/>
          </a:p>
        </p:txBody>
      </p:sp>
      <p:sp>
        <p:nvSpPr>
          <p:cNvPr id="5" name="Footer Placeholder 4">
            <a:extLst>
              <a:ext uri="{FF2B5EF4-FFF2-40B4-BE49-F238E27FC236}">
                <a16:creationId xmlns:a16="http://schemas.microsoft.com/office/drawing/2014/main" id="{B9D06C1B-037D-6DEA-5E09-D21E0F6AFE5A}"/>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7226F4C-D95A-785B-079A-AC9F756E0274}"/>
              </a:ext>
            </a:extLst>
          </p:cNvPr>
          <p:cNvSpPr>
            <a:spLocks noGrp="1"/>
          </p:cNvSpPr>
          <p:nvPr>
            <p:ph type="sldNum" sz="quarter" idx="12"/>
          </p:nvPr>
        </p:nvSpPr>
        <p:spPr/>
        <p:txBody>
          <a:bodyPr/>
          <a:lstStyle>
            <a:lvl1pPr>
              <a:defRPr/>
            </a:lvl1pPr>
          </a:lstStyle>
          <a:p>
            <a:pPr>
              <a:defRPr/>
            </a:pPr>
            <a:fld id="{2522EE79-87EA-453E-9A71-2D1CF00AC876}" type="slidenum">
              <a:rPr lang="en-US" altLang="lv-LV"/>
              <a:pPr>
                <a:defRPr/>
              </a:pPr>
              <a:t>‹#›</a:t>
            </a:fld>
            <a:endParaRPr lang="en-US" altLang="lv-LV"/>
          </a:p>
        </p:txBody>
      </p:sp>
    </p:spTree>
    <p:extLst>
      <p:ext uri="{BB962C8B-B14F-4D97-AF65-F5344CB8AC3E}">
        <p14:creationId xmlns:p14="http://schemas.microsoft.com/office/powerpoint/2010/main" val="16349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756EA0CA-B2A4-D942-DD18-9AF7B955D2D3}"/>
              </a:ext>
            </a:extLst>
          </p:cNvPr>
          <p:cNvSpPr>
            <a:spLocks noGrp="1"/>
          </p:cNvSpPr>
          <p:nvPr>
            <p:ph type="dt" sz="half" idx="10"/>
          </p:nvPr>
        </p:nvSpPr>
        <p:spPr/>
        <p:txBody>
          <a:bodyPr/>
          <a:lstStyle>
            <a:lvl1pPr>
              <a:defRPr/>
            </a:lvl1pPr>
          </a:lstStyle>
          <a:p>
            <a:pPr>
              <a:defRPr/>
            </a:pPr>
            <a:fld id="{EE7FD376-D20F-4832-8C76-E897E11D9833}" type="datetime1">
              <a:rPr lang="en-US"/>
              <a:pPr>
                <a:defRPr/>
              </a:pPr>
              <a:t>2/18/2025</a:t>
            </a:fld>
            <a:endParaRPr lang="en-US"/>
          </a:p>
        </p:txBody>
      </p:sp>
      <p:sp>
        <p:nvSpPr>
          <p:cNvPr id="5" name="Footer Placeholder 4">
            <a:extLst>
              <a:ext uri="{FF2B5EF4-FFF2-40B4-BE49-F238E27FC236}">
                <a16:creationId xmlns:a16="http://schemas.microsoft.com/office/drawing/2014/main" id="{76DE3D4C-6E79-109D-2C2D-4A78936AFF81}"/>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18E8929C-CB00-8514-993A-17007D725D1D}"/>
              </a:ext>
            </a:extLst>
          </p:cNvPr>
          <p:cNvSpPr>
            <a:spLocks noGrp="1"/>
          </p:cNvSpPr>
          <p:nvPr>
            <p:ph type="sldNum" sz="quarter" idx="12"/>
          </p:nvPr>
        </p:nvSpPr>
        <p:spPr/>
        <p:txBody>
          <a:bodyPr/>
          <a:lstStyle>
            <a:lvl1pPr>
              <a:defRPr/>
            </a:lvl1pPr>
          </a:lstStyle>
          <a:p>
            <a:pPr>
              <a:defRPr/>
            </a:pPr>
            <a:fld id="{676C43A5-714F-4540-9E65-0EE7207759E0}" type="slidenum">
              <a:rPr lang="en-US" altLang="lv-LV"/>
              <a:pPr>
                <a:defRPr/>
              </a:pPr>
              <a:t>‹#›</a:t>
            </a:fld>
            <a:endParaRPr lang="en-US" altLang="lv-LV"/>
          </a:p>
        </p:txBody>
      </p:sp>
    </p:spTree>
    <p:extLst>
      <p:ext uri="{BB962C8B-B14F-4D97-AF65-F5344CB8AC3E}">
        <p14:creationId xmlns:p14="http://schemas.microsoft.com/office/powerpoint/2010/main" val="32036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x-none"/>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F2E84E-4C16-ED9D-5977-0BE3B2BAC908}"/>
              </a:ext>
            </a:extLst>
          </p:cNvPr>
          <p:cNvSpPr>
            <a:spLocks noGrp="1"/>
          </p:cNvSpPr>
          <p:nvPr>
            <p:ph type="dt" sz="half" idx="10"/>
          </p:nvPr>
        </p:nvSpPr>
        <p:spPr/>
        <p:txBody>
          <a:bodyPr/>
          <a:lstStyle>
            <a:lvl1pPr>
              <a:defRPr/>
            </a:lvl1pPr>
          </a:lstStyle>
          <a:p>
            <a:pPr>
              <a:defRPr/>
            </a:pPr>
            <a:fld id="{B2131287-DFDD-43BB-98B8-3F0A1BFF8E57}" type="datetime1">
              <a:rPr lang="en-US"/>
              <a:pPr>
                <a:defRPr/>
              </a:pPr>
              <a:t>2/18/2025</a:t>
            </a:fld>
            <a:endParaRPr lang="en-US"/>
          </a:p>
        </p:txBody>
      </p:sp>
      <p:sp>
        <p:nvSpPr>
          <p:cNvPr id="5" name="Footer Placeholder 4">
            <a:extLst>
              <a:ext uri="{FF2B5EF4-FFF2-40B4-BE49-F238E27FC236}">
                <a16:creationId xmlns:a16="http://schemas.microsoft.com/office/drawing/2014/main" id="{507680A0-B9D0-A81B-CF74-1457DE7FE482}"/>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50538E69-0C45-0F9A-8C3A-1763852CDD79}"/>
              </a:ext>
            </a:extLst>
          </p:cNvPr>
          <p:cNvSpPr>
            <a:spLocks noGrp="1"/>
          </p:cNvSpPr>
          <p:nvPr>
            <p:ph type="sldNum" sz="quarter" idx="12"/>
          </p:nvPr>
        </p:nvSpPr>
        <p:spPr/>
        <p:txBody>
          <a:bodyPr/>
          <a:lstStyle>
            <a:lvl1pPr>
              <a:defRPr/>
            </a:lvl1pPr>
          </a:lstStyle>
          <a:p>
            <a:pPr>
              <a:defRPr/>
            </a:pPr>
            <a:fld id="{C6F7F490-0F01-4068-8DFE-56E3785EE126}" type="slidenum">
              <a:rPr lang="en-US" altLang="lv-LV"/>
              <a:pPr>
                <a:defRPr/>
              </a:pPr>
              <a:t>‹#›</a:t>
            </a:fld>
            <a:endParaRPr lang="en-US" altLang="lv-LV"/>
          </a:p>
        </p:txBody>
      </p:sp>
    </p:spTree>
    <p:extLst>
      <p:ext uri="{BB962C8B-B14F-4D97-AF65-F5344CB8AC3E}">
        <p14:creationId xmlns:p14="http://schemas.microsoft.com/office/powerpoint/2010/main" val="96094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3">
            <a:extLst>
              <a:ext uri="{FF2B5EF4-FFF2-40B4-BE49-F238E27FC236}">
                <a16:creationId xmlns:a16="http://schemas.microsoft.com/office/drawing/2014/main" id="{C4DB4180-AD9F-6B0D-23A3-B1A794BB6804}"/>
              </a:ext>
            </a:extLst>
          </p:cNvPr>
          <p:cNvSpPr>
            <a:spLocks noGrp="1"/>
          </p:cNvSpPr>
          <p:nvPr>
            <p:ph type="dt" sz="half" idx="10"/>
          </p:nvPr>
        </p:nvSpPr>
        <p:spPr/>
        <p:txBody>
          <a:bodyPr/>
          <a:lstStyle>
            <a:lvl1pPr>
              <a:defRPr/>
            </a:lvl1pPr>
          </a:lstStyle>
          <a:p>
            <a:pPr>
              <a:defRPr/>
            </a:pPr>
            <a:fld id="{F8F221CF-7785-4F08-B8C6-B262C1761169}" type="datetime1">
              <a:rPr lang="en-US"/>
              <a:pPr>
                <a:defRPr/>
              </a:pPr>
              <a:t>2/18/2025</a:t>
            </a:fld>
            <a:endParaRPr lang="en-US"/>
          </a:p>
        </p:txBody>
      </p:sp>
      <p:sp>
        <p:nvSpPr>
          <p:cNvPr id="6" name="Footer Placeholder 4">
            <a:extLst>
              <a:ext uri="{FF2B5EF4-FFF2-40B4-BE49-F238E27FC236}">
                <a16:creationId xmlns:a16="http://schemas.microsoft.com/office/drawing/2014/main" id="{0B006CCC-B5B6-FBF0-6629-A19CF0236B9D}"/>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F75A24B9-F3C0-FD53-80B4-7B04CCA58A68}"/>
              </a:ext>
            </a:extLst>
          </p:cNvPr>
          <p:cNvSpPr>
            <a:spLocks noGrp="1"/>
          </p:cNvSpPr>
          <p:nvPr>
            <p:ph type="sldNum" sz="quarter" idx="12"/>
          </p:nvPr>
        </p:nvSpPr>
        <p:spPr/>
        <p:txBody>
          <a:bodyPr/>
          <a:lstStyle>
            <a:lvl1pPr>
              <a:defRPr/>
            </a:lvl1pPr>
          </a:lstStyle>
          <a:p>
            <a:pPr>
              <a:defRPr/>
            </a:pPr>
            <a:fld id="{2D859F99-0491-4F0D-9423-A45C44CC3543}" type="slidenum">
              <a:rPr lang="en-US" altLang="lv-LV"/>
              <a:pPr>
                <a:defRPr/>
              </a:pPr>
              <a:t>‹#›</a:t>
            </a:fld>
            <a:endParaRPr lang="en-US" altLang="lv-LV"/>
          </a:p>
        </p:txBody>
      </p:sp>
    </p:spTree>
    <p:extLst>
      <p:ext uri="{BB962C8B-B14F-4D97-AF65-F5344CB8AC3E}">
        <p14:creationId xmlns:p14="http://schemas.microsoft.com/office/powerpoint/2010/main" val="417515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GB"/>
              <a:t>Click to edit Master title style</a:t>
            </a:r>
            <a:endParaRPr lang="x-none"/>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3">
            <a:extLst>
              <a:ext uri="{FF2B5EF4-FFF2-40B4-BE49-F238E27FC236}">
                <a16:creationId xmlns:a16="http://schemas.microsoft.com/office/drawing/2014/main" id="{EB54D53D-9327-1129-94D1-9FD15F0F8E49}"/>
              </a:ext>
            </a:extLst>
          </p:cNvPr>
          <p:cNvSpPr>
            <a:spLocks noGrp="1"/>
          </p:cNvSpPr>
          <p:nvPr>
            <p:ph type="dt" sz="half" idx="10"/>
          </p:nvPr>
        </p:nvSpPr>
        <p:spPr/>
        <p:txBody>
          <a:bodyPr/>
          <a:lstStyle>
            <a:lvl1pPr>
              <a:defRPr/>
            </a:lvl1pPr>
          </a:lstStyle>
          <a:p>
            <a:pPr>
              <a:defRPr/>
            </a:pPr>
            <a:fld id="{5601D17C-2721-485B-B833-199C241C640B}" type="datetime1">
              <a:rPr lang="en-US"/>
              <a:pPr>
                <a:defRPr/>
              </a:pPr>
              <a:t>2/18/2025</a:t>
            </a:fld>
            <a:endParaRPr lang="en-US"/>
          </a:p>
        </p:txBody>
      </p:sp>
      <p:sp>
        <p:nvSpPr>
          <p:cNvPr id="8" name="Footer Placeholder 4">
            <a:extLst>
              <a:ext uri="{FF2B5EF4-FFF2-40B4-BE49-F238E27FC236}">
                <a16:creationId xmlns:a16="http://schemas.microsoft.com/office/drawing/2014/main" id="{4ACC1B36-F1B5-3342-79FE-379B94926A93}"/>
              </a:ext>
            </a:extLst>
          </p:cNvPr>
          <p:cNvSpPr>
            <a:spLocks noGrp="1"/>
          </p:cNvSpPr>
          <p:nvPr>
            <p:ph type="ftr" sz="quarter" idx="11"/>
          </p:nvPr>
        </p:nvSpPr>
        <p:spPr/>
        <p:txBody>
          <a:bodyPr/>
          <a:lstStyle>
            <a:lvl1pPr>
              <a:defRPr/>
            </a:lvl1pPr>
          </a:lstStyle>
          <a:p>
            <a:pPr>
              <a:defRPr/>
            </a:pPr>
            <a:r>
              <a:rPr lang="en-US"/>
              <a:t>Ādažu</a:t>
            </a:r>
          </a:p>
        </p:txBody>
      </p:sp>
      <p:sp>
        <p:nvSpPr>
          <p:cNvPr id="9" name="Slide Number Placeholder 5">
            <a:extLst>
              <a:ext uri="{FF2B5EF4-FFF2-40B4-BE49-F238E27FC236}">
                <a16:creationId xmlns:a16="http://schemas.microsoft.com/office/drawing/2014/main" id="{A3FEAC05-DF9C-C79E-860A-400AF48A61B3}"/>
              </a:ext>
            </a:extLst>
          </p:cNvPr>
          <p:cNvSpPr>
            <a:spLocks noGrp="1"/>
          </p:cNvSpPr>
          <p:nvPr>
            <p:ph type="sldNum" sz="quarter" idx="12"/>
          </p:nvPr>
        </p:nvSpPr>
        <p:spPr/>
        <p:txBody>
          <a:bodyPr/>
          <a:lstStyle>
            <a:lvl1pPr>
              <a:defRPr/>
            </a:lvl1pPr>
          </a:lstStyle>
          <a:p>
            <a:pPr>
              <a:defRPr/>
            </a:pPr>
            <a:fld id="{47BF4DAB-BEBF-47E2-8BE7-483C4F1CFE8C}" type="slidenum">
              <a:rPr lang="en-US" altLang="lv-LV"/>
              <a:pPr>
                <a:defRPr/>
              </a:pPr>
              <a:t>‹#›</a:t>
            </a:fld>
            <a:endParaRPr lang="en-US" altLang="lv-LV"/>
          </a:p>
        </p:txBody>
      </p:sp>
    </p:spTree>
    <p:extLst>
      <p:ext uri="{BB962C8B-B14F-4D97-AF65-F5344CB8AC3E}">
        <p14:creationId xmlns:p14="http://schemas.microsoft.com/office/powerpoint/2010/main" val="362052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Date Placeholder 3">
            <a:extLst>
              <a:ext uri="{FF2B5EF4-FFF2-40B4-BE49-F238E27FC236}">
                <a16:creationId xmlns:a16="http://schemas.microsoft.com/office/drawing/2014/main" id="{7328E707-E753-D26F-3339-55135189A420}"/>
              </a:ext>
            </a:extLst>
          </p:cNvPr>
          <p:cNvSpPr>
            <a:spLocks noGrp="1"/>
          </p:cNvSpPr>
          <p:nvPr>
            <p:ph type="dt" sz="half" idx="10"/>
          </p:nvPr>
        </p:nvSpPr>
        <p:spPr/>
        <p:txBody>
          <a:bodyPr/>
          <a:lstStyle>
            <a:lvl1pPr>
              <a:defRPr/>
            </a:lvl1pPr>
          </a:lstStyle>
          <a:p>
            <a:pPr>
              <a:defRPr/>
            </a:pPr>
            <a:fld id="{F1AD60D4-9A01-4119-B642-44A9C0F56930}" type="datetime1">
              <a:rPr lang="en-US"/>
              <a:pPr>
                <a:defRPr/>
              </a:pPr>
              <a:t>2/18/2025</a:t>
            </a:fld>
            <a:endParaRPr lang="en-US"/>
          </a:p>
        </p:txBody>
      </p:sp>
      <p:sp>
        <p:nvSpPr>
          <p:cNvPr id="4" name="Footer Placeholder 4">
            <a:extLst>
              <a:ext uri="{FF2B5EF4-FFF2-40B4-BE49-F238E27FC236}">
                <a16:creationId xmlns:a16="http://schemas.microsoft.com/office/drawing/2014/main" id="{3CAF28BA-1FAA-D738-238D-FD0A52A6FFC8}"/>
              </a:ext>
            </a:extLst>
          </p:cNvPr>
          <p:cNvSpPr>
            <a:spLocks noGrp="1"/>
          </p:cNvSpPr>
          <p:nvPr>
            <p:ph type="ftr" sz="quarter" idx="11"/>
          </p:nvPr>
        </p:nvSpPr>
        <p:spPr/>
        <p:txBody>
          <a:bodyPr/>
          <a:lstStyle>
            <a:lvl1pPr>
              <a:defRPr/>
            </a:lvl1pPr>
          </a:lstStyle>
          <a:p>
            <a:pPr>
              <a:defRPr/>
            </a:pPr>
            <a:r>
              <a:rPr lang="en-US"/>
              <a:t>Ādažu</a:t>
            </a:r>
          </a:p>
        </p:txBody>
      </p:sp>
      <p:sp>
        <p:nvSpPr>
          <p:cNvPr id="5" name="Slide Number Placeholder 5">
            <a:extLst>
              <a:ext uri="{FF2B5EF4-FFF2-40B4-BE49-F238E27FC236}">
                <a16:creationId xmlns:a16="http://schemas.microsoft.com/office/drawing/2014/main" id="{A18A9683-7C3D-5F72-7D5B-BE128BDC8274}"/>
              </a:ext>
            </a:extLst>
          </p:cNvPr>
          <p:cNvSpPr>
            <a:spLocks noGrp="1"/>
          </p:cNvSpPr>
          <p:nvPr>
            <p:ph type="sldNum" sz="quarter" idx="12"/>
          </p:nvPr>
        </p:nvSpPr>
        <p:spPr/>
        <p:txBody>
          <a:bodyPr/>
          <a:lstStyle>
            <a:lvl1pPr>
              <a:defRPr/>
            </a:lvl1pPr>
          </a:lstStyle>
          <a:p>
            <a:pPr>
              <a:defRPr/>
            </a:pPr>
            <a:fld id="{837A982A-158A-4E33-B41A-6C7D838C30C0}" type="slidenum">
              <a:rPr lang="en-US" altLang="lv-LV"/>
              <a:pPr>
                <a:defRPr/>
              </a:pPr>
              <a:t>‹#›</a:t>
            </a:fld>
            <a:endParaRPr lang="en-US" altLang="lv-LV"/>
          </a:p>
        </p:txBody>
      </p:sp>
    </p:spTree>
    <p:extLst>
      <p:ext uri="{BB962C8B-B14F-4D97-AF65-F5344CB8AC3E}">
        <p14:creationId xmlns:p14="http://schemas.microsoft.com/office/powerpoint/2010/main" val="31882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1D873-9CB7-B64D-D3C4-6C4E5584170F}"/>
              </a:ext>
            </a:extLst>
          </p:cNvPr>
          <p:cNvSpPr>
            <a:spLocks noGrp="1"/>
          </p:cNvSpPr>
          <p:nvPr>
            <p:ph type="dt" sz="half" idx="10"/>
          </p:nvPr>
        </p:nvSpPr>
        <p:spPr/>
        <p:txBody>
          <a:bodyPr/>
          <a:lstStyle>
            <a:lvl1pPr>
              <a:defRPr/>
            </a:lvl1pPr>
          </a:lstStyle>
          <a:p>
            <a:pPr>
              <a:defRPr/>
            </a:pPr>
            <a:fld id="{224E7A69-49D4-4838-BC0F-57C728ABE2EB}" type="datetime1">
              <a:rPr lang="en-US"/>
              <a:pPr>
                <a:defRPr/>
              </a:pPr>
              <a:t>2/18/2025</a:t>
            </a:fld>
            <a:endParaRPr lang="en-US"/>
          </a:p>
        </p:txBody>
      </p:sp>
      <p:sp>
        <p:nvSpPr>
          <p:cNvPr id="3" name="Footer Placeholder 4">
            <a:extLst>
              <a:ext uri="{FF2B5EF4-FFF2-40B4-BE49-F238E27FC236}">
                <a16:creationId xmlns:a16="http://schemas.microsoft.com/office/drawing/2014/main" id="{A6507E5A-6EDC-22BB-B6D8-8DD94AFFD6CF}"/>
              </a:ext>
            </a:extLst>
          </p:cNvPr>
          <p:cNvSpPr>
            <a:spLocks noGrp="1"/>
          </p:cNvSpPr>
          <p:nvPr>
            <p:ph type="ftr" sz="quarter" idx="11"/>
          </p:nvPr>
        </p:nvSpPr>
        <p:spPr/>
        <p:txBody>
          <a:bodyPr/>
          <a:lstStyle>
            <a:lvl1pPr>
              <a:defRPr/>
            </a:lvl1pPr>
          </a:lstStyle>
          <a:p>
            <a:pPr>
              <a:defRPr/>
            </a:pPr>
            <a:r>
              <a:rPr lang="en-US"/>
              <a:t>Ādažu</a:t>
            </a:r>
          </a:p>
        </p:txBody>
      </p:sp>
      <p:sp>
        <p:nvSpPr>
          <p:cNvPr id="4" name="Slide Number Placeholder 5">
            <a:extLst>
              <a:ext uri="{FF2B5EF4-FFF2-40B4-BE49-F238E27FC236}">
                <a16:creationId xmlns:a16="http://schemas.microsoft.com/office/drawing/2014/main" id="{6FCCFB3D-1419-0A30-A4F6-808C0E1AD0D2}"/>
              </a:ext>
            </a:extLst>
          </p:cNvPr>
          <p:cNvSpPr>
            <a:spLocks noGrp="1"/>
          </p:cNvSpPr>
          <p:nvPr>
            <p:ph type="sldNum" sz="quarter" idx="12"/>
          </p:nvPr>
        </p:nvSpPr>
        <p:spPr/>
        <p:txBody>
          <a:bodyPr/>
          <a:lstStyle>
            <a:lvl1pPr>
              <a:defRPr/>
            </a:lvl1pPr>
          </a:lstStyle>
          <a:p>
            <a:pPr>
              <a:defRPr/>
            </a:pPr>
            <a:fld id="{F459FFBE-0697-443C-AFBD-81A0DCD3ED83}" type="slidenum">
              <a:rPr lang="en-US" altLang="lv-LV"/>
              <a:pPr>
                <a:defRPr/>
              </a:pPr>
              <a:t>‹#›</a:t>
            </a:fld>
            <a:endParaRPr lang="en-US" altLang="lv-LV"/>
          </a:p>
        </p:txBody>
      </p:sp>
    </p:spTree>
    <p:extLst>
      <p:ext uri="{BB962C8B-B14F-4D97-AF65-F5344CB8AC3E}">
        <p14:creationId xmlns:p14="http://schemas.microsoft.com/office/powerpoint/2010/main" val="25014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69D814AA-1EF4-D729-E244-C0242D60CD75}"/>
              </a:ext>
            </a:extLst>
          </p:cNvPr>
          <p:cNvSpPr>
            <a:spLocks noGrp="1"/>
          </p:cNvSpPr>
          <p:nvPr>
            <p:ph type="dt" sz="half" idx="10"/>
          </p:nvPr>
        </p:nvSpPr>
        <p:spPr/>
        <p:txBody>
          <a:bodyPr/>
          <a:lstStyle>
            <a:lvl1pPr>
              <a:defRPr/>
            </a:lvl1pPr>
          </a:lstStyle>
          <a:p>
            <a:pPr>
              <a:defRPr/>
            </a:pPr>
            <a:fld id="{79A449E7-145D-4376-96A6-383A80B8AF93}" type="datetime1">
              <a:rPr lang="en-US"/>
              <a:pPr>
                <a:defRPr/>
              </a:pPr>
              <a:t>2/18/2025</a:t>
            </a:fld>
            <a:endParaRPr lang="en-US"/>
          </a:p>
        </p:txBody>
      </p:sp>
      <p:sp>
        <p:nvSpPr>
          <p:cNvPr id="6" name="Footer Placeholder 4">
            <a:extLst>
              <a:ext uri="{FF2B5EF4-FFF2-40B4-BE49-F238E27FC236}">
                <a16:creationId xmlns:a16="http://schemas.microsoft.com/office/drawing/2014/main" id="{CD955074-4460-FBDA-14BF-BF281242CD5C}"/>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DA5931C3-F043-96F3-1843-5A93512D928C}"/>
              </a:ext>
            </a:extLst>
          </p:cNvPr>
          <p:cNvSpPr>
            <a:spLocks noGrp="1"/>
          </p:cNvSpPr>
          <p:nvPr>
            <p:ph type="sldNum" sz="quarter" idx="12"/>
          </p:nvPr>
        </p:nvSpPr>
        <p:spPr/>
        <p:txBody>
          <a:bodyPr/>
          <a:lstStyle>
            <a:lvl1pPr>
              <a:defRPr/>
            </a:lvl1pPr>
          </a:lstStyle>
          <a:p>
            <a:pPr>
              <a:defRPr/>
            </a:pPr>
            <a:fld id="{AB37336F-0EA2-4F18-8017-E57B51DA3747}" type="slidenum">
              <a:rPr lang="en-US" altLang="lv-LV"/>
              <a:pPr>
                <a:defRPr/>
              </a:pPr>
              <a:t>‹#›</a:t>
            </a:fld>
            <a:endParaRPr lang="en-US" altLang="lv-LV"/>
          </a:p>
        </p:txBody>
      </p:sp>
    </p:spTree>
    <p:extLst>
      <p:ext uri="{BB962C8B-B14F-4D97-AF65-F5344CB8AC3E}">
        <p14:creationId xmlns:p14="http://schemas.microsoft.com/office/powerpoint/2010/main" val="126334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Picture Placeholder 2"/>
          <p:cNvSpPr>
            <a:spLocks noGrp="1"/>
          </p:cNvSpPr>
          <p:nvPr>
            <p:ph type="pic" idx="1"/>
          </p:nvPr>
        </p:nvSpPr>
        <p:spPr>
          <a:xfrm>
            <a:off x="7774782" y="1481138"/>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x-none"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11D019E3-D521-49DA-9622-82A2235F5FFE}"/>
              </a:ext>
            </a:extLst>
          </p:cNvPr>
          <p:cNvSpPr>
            <a:spLocks noGrp="1"/>
          </p:cNvSpPr>
          <p:nvPr>
            <p:ph type="dt" sz="half" idx="10"/>
          </p:nvPr>
        </p:nvSpPr>
        <p:spPr/>
        <p:txBody>
          <a:bodyPr/>
          <a:lstStyle>
            <a:lvl1pPr>
              <a:defRPr/>
            </a:lvl1pPr>
          </a:lstStyle>
          <a:p>
            <a:pPr>
              <a:defRPr/>
            </a:pPr>
            <a:fld id="{5E07A8AF-E708-47A3-99EB-AE32BFAACB51}" type="datetime1">
              <a:rPr lang="en-US"/>
              <a:pPr>
                <a:defRPr/>
              </a:pPr>
              <a:t>2/18/2025</a:t>
            </a:fld>
            <a:endParaRPr lang="en-US"/>
          </a:p>
        </p:txBody>
      </p:sp>
      <p:sp>
        <p:nvSpPr>
          <p:cNvPr id="6" name="Footer Placeholder 4">
            <a:extLst>
              <a:ext uri="{FF2B5EF4-FFF2-40B4-BE49-F238E27FC236}">
                <a16:creationId xmlns:a16="http://schemas.microsoft.com/office/drawing/2014/main" id="{BC6679B3-0819-344A-40F4-EF13C8E94547}"/>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174B605B-4308-BA0C-5EC9-2D04C2FC3798}"/>
              </a:ext>
            </a:extLst>
          </p:cNvPr>
          <p:cNvSpPr>
            <a:spLocks noGrp="1"/>
          </p:cNvSpPr>
          <p:nvPr>
            <p:ph type="sldNum" sz="quarter" idx="12"/>
          </p:nvPr>
        </p:nvSpPr>
        <p:spPr/>
        <p:txBody>
          <a:bodyPr/>
          <a:lstStyle>
            <a:lvl1pPr>
              <a:defRPr/>
            </a:lvl1pPr>
          </a:lstStyle>
          <a:p>
            <a:pPr>
              <a:defRPr/>
            </a:pPr>
            <a:fld id="{29CD507E-1ED4-4308-AFE3-1812F86CD62D}" type="slidenum">
              <a:rPr lang="en-US" altLang="lv-LV"/>
              <a:pPr>
                <a:defRPr/>
              </a:pPr>
              <a:t>‹#›</a:t>
            </a:fld>
            <a:endParaRPr lang="en-US" altLang="lv-LV"/>
          </a:p>
        </p:txBody>
      </p:sp>
    </p:spTree>
    <p:extLst>
      <p:ext uri="{BB962C8B-B14F-4D97-AF65-F5344CB8AC3E}">
        <p14:creationId xmlns:p14="http://schemas.microsoft.com/office/powerpoint/2010/main" val="18994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E09677-4A7F-01B0-7BD0-28E915875CD9}"/>
              </a:ext>
            </a:extLst>
          </p:cNvPr>
          <p:cNvSpPr>
            <a:spLocks noGrp="1" noChangeArrowheads="1"/>
          </p:cNvSpPr>
          <p:nvPr>
            <p:ph type="title"/>
          </p:nvPr>
        </p:nvSpPr>
        <p:spPr bwMode="auto">
          <a:xfrm>
            <a:off x="1257300" y="547688"/>
            <a:ext cx="157734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lv-LV"/>
              <a:t>Click to edit Master title style</a:t>
            </a:r>
            <a:endParaRPr lang="lv-LV" altLang="lv-LV"/>
          </a:p>
        </p:txBody>
      </p:sp>
      <p:sp>
        <p:nvSpPr>
          <p:cNvPr id="1027" name="Text Placeholder 2">
            <a:extLst>
              <a:ext uri="{FF2B5EF4-FFF2-40B4-BE49-F238E27FC236}">
                <a16:creationId xmlns:a16="http://schemas.microsoft.com/office/drawing/2014/main" id="{3CA0E9AA-E058-C32B-63D2-61A019D2776A}"/>
              </a:ext>
            </a:extLst>
          </p:cNvPr>
          <p:cNvSpPr>
            <a:spLocks noGrp="1" noChangeArrowheads="1"/>
          </p:cNvSpPr>
          <p:nvPr>
            <p:ph type="body" idx="1"/>
          </p:nvPr>
        </p:nvSpPr>
        <p:spPr bwMode="auto">
          <a:xfrm>
            <a:off x="1257300" y="2738438"/>
            <a:ext cx="157734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lv-LV"/>
              <a:t>Click to edit Master text styles</a:t>
            </a:r>
          </a:p>
          <a:p>
            <a:pPr lvl="1"/>
            <a:r>
              <a:rPr lang="en-GB" altLang="lv-LV"/>
              <a:t>Second level</a:t>
            </a:r>
          </a:p>
          <a:p>
            <a:pPr lvl="2"/>
            <a:r>
              <a:rPr lang="en-GB" altLang="lv-LV"/>
              <a:t>Third level</a:t>
            </a:r>
          </a:p>
          <a:p>
            <a:pPr lvl="3"/>
            <a:r>
              <a:rPr lang="en-GB" altLang="lv-LV"/>
              <a:t>Fourth level</a:t>
            </a:r>
          </a:p>
          <a:p>
            <a:pPr lvl="4"/>
            <a:r>
              <a:rPr lang="en-GB" altLang="lv-LV"/>
              <a:t>Fifth level</a:t>
            </a:r>
            <a:endParaRPr lang="lv-LV" altLang="lv-LV"/>
          </a:p>
        </p:txBody>
      </p:sp>
      <p:sp>
        <p:nvSpPr>
          <p:cNvPr id="4" name="Date Placeholder 3">
            <a:extLst>
              <a:ext uri="{FF2B5EF4-FFF2-40B4-BE49-F238E27FC236}">
                <a16:creationId xmlns:a16="http://schemas.microsoft.com/office/drawing/2014/main" id="{2FB2250C-6D89-F663-8746-17B5856910A4}"/>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a:solidFill>
                  <a:schemeClr val="tx1">
                    <a:tint val="75000"/>
                  </a:schemeClr>
                </a:solidFill>
                <a:latin typeface="+mn-lt"/>
              </a:defRPr>
            </a:lvl1pPr>
          </a:lstStyle>
          <a:p>
            <a:pPr>
              <a:defRPr/>
            </a:pPr>
            <a:fld id="{E1CFEE54-0D80-45F2-A199-F1C13A7BBBD1}" type="datetime1">
              <a:rPr lang="en-US"/>
              <a:pPr>
                <a:defRPr/>
              </a:pPr>
              <a:t>2/18/2025</a:t>
            </a:fld>
            <a:endParaRPr lang="en-US"/>
          </a:p>
        </p:txBody>
      </p:sp>
      <p:sp>
        <p:nvSpPr>
          <p:cNvPr id="5" name="Footer Placeholder 4">
            <a:extLst>
              <a:ext uri="{FF2B5EF4-FFF2-40B4-BE49-F238E27FC236}">
                <a16:creationId xmlns:a16="http://schemas.microsoft.com/office/drawing/2014/main" id="{F63BF98D-32AD-9E05-012E-BAD183EF5ED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schemeClr val="tx1">
                    <a:tint val="75000"/>
                  </a:schemeClr>
                </a:solidFill>
                <a:latin typeface="+mn-lt"/>
              </a:defRPr>
            </a:lvl1pPr>
          </a:lstStyle>
          <a:p>
            <a:pPr>
              <a:defRPr/>
            </a:pPr>
            <a:r>
              <a:rPr lang="en-US"/>
              <a:t>Ādažu</a:t>
            </a:r>
          </a:p>
        </p:txBody>
      </p:sp>
      <p:sp>
        <p:nvSpPr>
          <p:cNvPr id="6" name="Slide Number Placeholder 5">
            <a:extLst>
              <a:ext uri="{FF2B5EF4-FFF2-40B4-BE49-F238E27FC236}">
                <a16:creationId xmlns:a16="http://schemas.microsoft.com/office/drawing/2014/main" id="{641202CF-D361-F9CC-AE71-783AE37E2BFB}"/>
              </a:ext>
            </a:extLst>
          </p:cNvPr>
          <p:cNvSpPr>
            <a:spLocks noGrp="1"/>
          </p:cNvSpPr>
          <p:nvPr>
            <p:ph type="sldNum" sz="quarter" idx="4"/>
          </p:nvPr>
        </p:nvSpPr>
        <p:spPr>
          <a:xfrm>
            <a:off x="12915900" y="9534525"/>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898989"/>
                </a:solidFill>
              </a:defRPr>
            </a:lvl1pPr>
          </a:lstStyle>
          <a:p>
            <a:pPr>
              <a:defRPr/>
            </a:pPr>
            <a:fld id="{3B30A0BD-9307-4BA8-9C35-E9414454DBC6}"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0" fontAlgn="base" hangingPunct="0">
        <a:lnSpc>
          <a:spcPct val="90000"/>
        </a:lnSpc>
        <a:spcBef>
          <a:spcPct val="0"/>
        </a:spcBef>
        <a:spcAft>
          <a:spcPct val="0"/>
        </a:spcAft>
        <a:defRPr sz="6600" kern="1200">
          <a:solidFill>
            <a:schemeClr val="tx1"/>
          </a:solidFill>
          <a:latin typeface="+mj-lt"/>
          <a:ea typeface="+mj-ea"/>
          <a:cs typeface="+mj-cs"/>
        </a:defRPr>
      </a:lvl1pPr>
      <a:lvl2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2pPr>
      <a:lvl3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3pPr>
      <a:lvl4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4pPr>
      <a:lvl5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p:titleStyle>
    <p:bodyStyle>
      <a:lvl1pPr marL="342900" indent="-342900" algn="l" defTabSz="1371600" rtl="0" eaLnBrk="0" fontAlgn="base" hangingPunct="0">
        <a:lnSpc>
          <a:spcPct val="90000"/>
        </a:lnSpc>
        <a:spcBef>
          <a:spcPts val="1500"/>
        </a:spcBef>
        <a:spcAft>
          <a:spcPct val="0"/>
        </a:spcAft>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0" fontAlgn="base" hangingPunct="0">
        <a:lnSpc>
          <a:spcPct val="90000"/>
        </a:lnSpc>
        <a:spcBef>
          <a:spcPts val="750"/>
        </a:spcBef>
        <a:spcAft>
          <a:spcPct val="0"/>
        </a:spcAft>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0" fontAlgn="base" hangingPunct="0">
        <a:lnSpc>
          <a:spcPct val="90000"/>
        </a:lnSpc>
        <a:spcBef>
          <a:spcPts val="750"/>
        </a:spcBef>
        <a:spcAft>
          <a:spcPct val="0"/>
        </a:spcAft>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x-non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B82A1">
            <a:alpha val="70195"/>
          </a:srgbClr>
        </a:solidFill>
        <a:effectLst/>
      </p:bgPr>
    </p:bg>
    <p:spTree>
      <p:nvGrpSpPr>
        <p:cNvPr id="1" name=""/>
        <p:cNvGrpSpPr/>
        <p:nvPr/>
      </p:nvGrpSpPr>
      <p:grpSpPr>
        <a:xfrm>
          <a:off x="0" y="0"/>
          <a:ext cx="0" cy="0"/>
          <a:chOff x="0" y="0"/>
          <a:chExt cx="0" cy="0"/>
        </a:xfrm>
      </p:grpSpPr>
      <p:sp>
        <p:nvSpPr>
          <p:cNvPr id="3074" name="AutoShape 3">
            <a:extLst>
              <a:ext uri="{FF2B5EF4-FFF2-40B4-BE49-F238E27FC236}">
                <a16:creationId xmlns:a16="http://schemas.microsoft.com/office/drawing/2014/main" id="{D2CF23DD-2274-17E0-4D18-A1309DF61EF3}"/>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3075" name="Picture 4">
            <a:extLst>
              <a:ext uri="{FF2B5EF4-FFF2-40B4-BE49-F238E27FC236}">
                <a16:creationId xmlns:a16="http://schemas.microsoft.com/office/drawing/2014/main" id="{6E4F3B80-002C-A71B-B71F-B735BE330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619" y="307975"/>
            <a:ext cx="406876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53A47D2B-F58C-DBAC-B99D-5634BA4AE803}"/>
              </a:ext>
            </a:extLst>
          </p:cNvPr>
          <p:cNvSpPr txBox="1">
            <a:spLocks noChangeArrowheads="1"/>
          </p:cNvSpPr>
          <p:nvPr/>
        </p:nvSpPr>
        <p:spPr bwMode="auto">
          <a:xfrm>
            <a:off x="838200" y="4914900"/>
            <a:ext cx="166116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v-LV" altLang="lv-LV" sz="6000" b="1" dirty="0">
                <a:solidFill>
                  <a:schemeClr val="bg1"/>
                </a:solidFill>
                <a:latin typeface="Montserrat" pitchFamily="2" charset="-70"/>
              </a:rPr>
              <a:t>Par projektu «Bērnu un jauniešu centra izveide Ādažos»</a:t>
            </a:r>
            <a:endParaRPr lang="lv-LV" altLang="lv-LV" sz="4000" dirty="0">
              <a:latin typeface="Montserrat" pitchFamily="2" charset="-70"/>
            </a:endParaRPr>
          </a:p>
        </p:txBody>
      </p:sp>
      <p:sp>
        <p:nvSpPr>
          <p:cNvPr id="3077" name="TextBox 2">
            <a:extLst>
              <a:ext uri="{FF2B5EF4-FFF2-40B4-BE49-F238E27FC236}">
                <a16:creationId xmlns:a16="http://schemas.microsoft.com/office/drawing/2014/main" id="{F0214876-BAD5-52BE-A668-729C010FBD6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solidFill>
                  <a:srgbClr val="FFFFFF"/>
                </a:solidFill>
                <a:latin typeface="Montserrat" pitchFamily="2" charset="-70"/>
              </a:rPr>
              <a:t>ĀDAŽU NOVADA PAŠVALDĪBA   I  </a:t>
            </a:r>
            <a:r>
              <a:rPr lang="lv-LV" altLang="lv-LV" sz="1500" dirty="0">
                <a:solidFill>
                  <a:srgbClr val="FFFFFF"/>
                </a:solidFill>
                <a:latin typeface="Montserrat" pitchFamily="2" charset="-70"/>
              </a:rPr>
              <a:t>Attīstības un projektu nodaļa </a:t>
            </a:r>
            <a:r>
              <a:rPr lang="en-US" altLang="lv-LV" sz="1500" dirty="0">
                <a:solidFill>
                  <a:srgbClr val="FFFFFF"/>
                </a:solidFill>
                <a:latin typeface="Montserrat" pitchFamily="2" charset="-70"/>
              </a:rPr>
              <a:t>I   </a:t>
            </a:r>
            <a:r>
              <a:rPr lang="lv-LV" altLang="lv-LV" sz="1500" dirty="0">
                <a:solidFill>
                  <a:srgbClr val="FFFFFF"/>
                </a:solidFill>
                <a:latin typeface="Montserrat" pitchFamily="2" charset="-70"/>
              </a:rPr>
              <a:t>19.02.</a:t>
            </a:r>
            <a:r>
              <a:rPr lang="en-US" altLang="lv-LV" sz="1500" dirty="0">
                <a:solidFill>
                  <a:srgbClr val="FFFFFF"/>
                </a:solidFill>
                <a:latin typeface="Montserrat" pitchFamily="2" charset="-70"/>
              </a:rPr>
              <a:t>202</a:t>
            </a:r>
            <a:r>
              <a:rPr lang="lv-LV" altLang="lv-LV" sz="1500" dirty="0">
                <a:solidFill>
                  <a:srgbClr val="FFFFFF"/>
                </a:solidFill>
                <a:latin typeface="Montserrat" pitchFamily="2" charset="-70"/>
              </a:rPr>
              <a:t>5</a:t>
            </a:r>
            <a:r>
              <a:rPr lang="en-US" altLang="lv-LV" sz="1500" dirty="0">
                <a:solidFill>
                  <a:srgbClr val="FFFFFF"/>
                </a:solidFill>
                <a:latin typeface="Montserrat" pitchFamily="2" charset="-70"/>
              </a:rPr>
              <a:t>.</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5395234B-8C38-84C1-3673-1EC54C4444CA}"/>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D8694D52-FBC1-A6DD-4B98-7F26C1F3FB9C}"/>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7DFD5933-059E-8AF9-0B83-EBD85C6AADC3}"/>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plānoto projektu</a:t>
            </a:r>
            <a:endParaRPr lang="en-US" sz="5200" b="1" dirty="0">
              <a:latin typeface="Montserrat" pitchFamily="2" charset="77"/>
            </a:endParaRPr>
          </a:p>
        </p:txBody>
      </p:sp>
      <p:sp>
        <p:nvSpPr>
          <p:cNvPr id="3" name="TextBox 2">
            <a:extLst>
              <a:ext uri="{FF2B5EF4-FFF2-40B4-BE49-F238E27FC236}">
                <a16:creationId xmlns:a16="http://schemas.microsoft.com/office/drawing/2014/main" id="{C39889F0-7BE8-F26C-3E93-A08805C1DA43}"/>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17.02.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
        <p:nvSpPr>
          <p:cNvPr id="2" name="TextBox 1">
            <a:extLst>
              <a:ext uri="{FF2B5EF4-FFF2-40B4-BE49-F238E27FC236}">
                <a16:creationId xmlns:a16="http://schemas.microsoft.com/office/drawing/2014/main" id="{6F9012F7-7DD9-2921-5BF7-E55D7E89A87B}"/>
              </a:ext>
            </a:extLst>
          </p:cNvPr>
          <p:cNvSpPr txBox="1">
            <a:spLocks noChangeArrowheads="1"/>
          </p:cNvSpPr>
          <p:nvPr/>
        </p:nvSpPr>
        <p:spPr bwMode="auto">
          <a:xfrm>
            <a:off x="1066800" y="1943100"/>
            <a:ext cx="16154400" cy="722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lnSpc>
                <a:spcPct val="150000"/>
              </a:lnSpc>
              <a:buFont typeface="Arial" panose="020B0604020202020204" pitchFamily="34" charset="0"/>
              <a:buChar char="•"/>
            </a:pPr>
            <a:r>
              <a:rPr lang="lv-LV" altLang="lv-LV" sz="2600" b="1" dirty="0">
                <a:latin typeface="Montserrat" pitchFamily="2" charset="-70"/>
              </a:rPr>
              <a:t>Plānotās izmaksas (ar PVN)						30 000 </a:t>
            </a:r>
            <a:r>
              <a:rPr lang="lv-LV" altLang="lv-LV" sz="2600" b="1" dirty="0" err="1">
                <a:latin typeface="Montserrat" pitchFamily="2" charset="-70"/>
              </a:rPr>
              <a:t>euro</a:t>
            </a:r>
            <a:r>
              <a:rPr lang="lv-LV" altLang="lv-LV" sz="2600" dirty="0">
                <a:latin typeface="Montserrat" pitchFamily="2" charset="-70"/>
              </a:rPr>
              <a:t>:</a:t>
            </a:r>
          </a:p>
          <a:p>
            <a:pPr marL="1200150" lvl="1" indent="-457200" algn="just">
              <a:lnSpc>
                <a:spcPct val="150000"/>
              </a:lnSpc>
              <a:buFont typeface="Arial" panose="020B0604020202020204" pitchFamily="34" charset="0"/>
              <a:buChar char="•"/>
            </a:pPr>
            <a:r>
              <a:rPr lang="lv-LV" altLang="lv-LV" sz="2600" dirty="0">
                <a:latin typeface="Montserrat" pitchFamily="2" charset="-70"/>
              </a:rPr>
              <a:t>Pamatlīdzekļu un aprīkojuma iegāde	          		 30 000 </a:t>
            </a:r>
            <a:r>
              <a:rPr lang="lv-LV" altLang="lv-LV" sz="2600" dirty="0" err="1">
                <a:latin typeface="Montserrat" pitchFamily="2" charset="-70"/>
              </a:rPr>
              <a:t>euro</a:t>
            </a:r>
            <a:endParaRPr lang="lv-LV" altLang="lv-LV" sz="2600" dirty="0">
              <a:latin typeface="Montserrat" pitchFamily="2" charset="-70"/>
            </a:endParaRPr>
          </a:p>
          <a:p>
            <a:pPr marL="457200" indent="-457200" algn="just">
              <a:lnSpc>
                <a:spcPct val="150000"/>
              </a:lnSpc>
              <a:buFont typeface="Arial" panose="020B0604020202020204" pitchFamily="34" charset="0"/>
              <a:buChar char="•"/>
            </a:pPr>
            <a:endParaRPr lang="lv-LV" altLang="lv-LV" sz="2600" b="1" dirty="0">
              <a:latin typeface="Montserrat" pitchFamily="2" charset="-70"/>
            </a:endParaRPr>
          </a:p>
          <a:p>
            <a:pPr marL="457200" indent="-457200" algn="just">
              <a:lnSpc>
                <a:spcPct val="150000"/>
              </a:lnSpc>
              <a:buFont typeface="Arial" panose="020B0604020202020204" pitchFamily="34" charset="0"/>
              <a:buChar char="•"/>
            </a:pPr>
            <a:r>
              <a:rPr lang="lv-LV" altLang="lv-LV" sz="2600" b="1" dirty="0">
                <a:latin typeface="Montserrat" pitchFamily="2" charset="-70"/>
              </a:rPr>
              <a:t>Finanšu avoti		   						30 000 </a:t>
            </a:r>
            <a:r>
              <a:rPr lang="lv-LV" altLang="lv-LV" sz="2600" b="1" dirty="0" err="1">
                <a:latin typeface="Montserrat" pitchFamily="2" charset="-70"/>
              </a:rPr>
              <a:t>euro</a:t>
            </a:r>
            <a:r>
              <a:rPr lang="lv-LV" altLang="lv-LV" sz="2600" b="1" dirty="0">
                <a:latin typeface="Montserrat" pitchFamily="2" charset="-70"/>
              </a:rPr>
              <a:t>:</a:t>
            </a:r>
          </a:p>
          <a:p>
            <a:pPr marL="1200150" lvl="1" indent="-457200" algn="just">
              <a:lnSpc>
                <a:spcPct val="150000"/>
              </a:lnSpc>
              <a:buFont typeface="Arial" panose="020B0604020202020204" pitchFamily="34" charset="0"/>
              <a:buChar char="•"/>
            </a:pPr>
            <a:r>
              <a:rPr lang="lv-LV" altLang="lv-LV" sz="2600" dirty="0">
                <a:latin typeface="Montserrat" pitchFamily="2" charset="-70"/>
              </a:rPr>
              <a:t>ELFLA  									 27 000 </a:t>
            </a:r>
            <a:r>
              <a:rPr lang="lv-LV" altLang="lv-LV" sz="2600" dirty="0" err="1">
                <a:latin typeface="Montserrat" pitchFamily="2" charset="-70"/>
              </a:rPr>
              <a:t>euro</a:t>
            </a:r>
            <a:endParaRPr lang="lv-LV" altLang="lv-LV" sz="2600" dirty="0">
              <a:latin typeface="Montserrat" pitchFamily="2" charset="-70"/>
            </a:endParaRPr>
          </a:p>
          <a:p>
            <a:pPr marL="1200150" lvl="1" indent="-457200" algn="just">
              <a:lnSpc>
                <a:spcPct val="150000"/>
              </a:lnSpc>
              <a:buFont typeface="Arial" panose="020B0604020202020204" pitchFamily="34" charset="0"/>
              <a:buChar char="•"/>
            </a:pPr>
            <a:r>
              <a:rPr lang="lv-LV" altLang="lv-LV" sz="2600" dirty="0">
                <a:latin typeface="Montserrat" pitchFamily="2" charset="-70"/>
              </a:rPr>
              <a:t>Pašvaldības finansējums 						    3 000 </a:t>
            </a:r>
            <a:r>
              <a:rPr lang="lv-LV" altLang="lv-LV" sz="2600" dirty="0" err="1">
                <a:latin typeface="Montserrat" pitchFamily="2" charset="-70"/>
              </a:rPr>
              <a:t>euro</a:t>
            </a:r>
            <a:endParaRPr lang="lv-LV" altLang="lv-LV" sz="2600" dirty="0">
              <a:latin typeface="Montserrat" pitchFamily="2" charset="-70"/>
            </a:endParaRPr>
          </a:p>
          <a:p>
            <a:pPr marL="457200" indent="-457200" algn="just">
              <a:lnSpc>
                <a:spcPct val="150000"/>
              </a:lnSpc>
              <a:buFont typeface="Arial" panose="020B0604020202020204" pitchFamily="34" charset="0"/>
              <a:buChar char="•"/>
            </a:pPr>
            <a:endParaRPr lang="lv-LV" altLang="lv-LV" sz="2600" b="1" dirty="0">
              <a:latin typeface="Montserrat" pitchFamily="2" charset="-70"/>
            </a:endParaRPr>
          </a:p>
          <a:p>
            <a:pPr marL="457200" indent="-457200" algn="just">
              <a:lnSpc>
                <a:spcPct val="150000"/>
              </a:lnSpc>
              <a:buFont typeface="Arial" panose="020B0604020202020204" pitchFamily="34" charset="0"/>
              <a:buChar char="•"/>
            </a:pPr>
            <a:r>
              <a:rPr lang="lv-LV" altLang="lv-LV" sz="2600" b="1" dirty="0">
                <a:latin typeface="Montserrat" pitchFamily="2" charset="-70"/>
              </a:rPr>
              <a:t>Finansējums projekta ieviešanai 					 30 000 </a:t>
            </a:r>
            <a:r>
              <a:rPr lang="lv-LV" altLang="lv-LV" sz="2600" b="1" dirty="0" err="1">
                <a:latin typeface="Montserrat" pitchFamily="2" charset="-70"/>
              </a:rPr>
              <a:t>euro</a:t>
            </a:r>
            <a:r>
              <a:rPr lang="lv-LV" altLang="lv-LV" sz="2600" b="1" dirty="0">
                <a:latin typeface="Montserrat" pitchFamily="2" charset="-70"/>
              </a:rPr>
              <a:t>:</a:t>
            </a:r>
          </a:p>
          <a:p>
            <a:pPr marL="1200150" lvl="1" indent="-457200" algn="just">
              <a:lnSpc>
                <a:spcPct val="150000"/>
              </a:lnSpc>
              <a:buFont typeface="Arial" panose="020B0604020202020204" pitchFamily="34" charset="0"/>
              <a:buChar char="•"/>
            </a:pPr>
            <a:r>
              <a:rPr lang="lv-LV" altLang="lv-LV" sz="2600" dirty="0">
                <a:latin typeface="Montserrat" pitchFamily="2" charset="-70"/>
              </a:rPr>
              <a:t>Pieejamais avanss 20% no ELFLA  				     5 400 </a:t>
            </a:r>
            <a:r>
              <a:rPr lang="lv-LV" altLang="lv-LV" sz="2600" dirty="0" err="1">
                <a:latin typeface="Montserrat" pitchFamily="2" charset="-70"/>
              </a:rPr>
              <a:t>euro</a:t>
            </a:r>
            <a:endParaRPr lang="lv-LV" altLang="lv-LV" sz="2600" dirty="0">
              <a:latin typeface="Montserrat" pitchFamily="2" charset="-70"/>
            </a:endParaRPr>
          </a:p>
          <a:p>
            <a:pPr marL="1200150" lvl="1" indent="-457200" algn="just">
              <a:lnSpc>
                <a:spcPct val="150000"/>
              </a:lnSpc>
              <a:buFont typeface="Arial" panose="020B0604020202020204" pitchFamily="34" charset="0"/>
              <a:buChar char="•"/>
            </a:pPr>
            <a:r>
              <a:rPr lang="lv-LV" altLang="lv-LV" sz="2600" dirty="0" err="1">
                <a:latin typeface="Montserrat" pitchFamily="2" charset="-70"/>
              </a:rPr>
              <a:t>Priekšfinansēšanai</a:t>
            </a:r>
            <a:r>
              <a:rPr lang="lv-LV" altLang="lv-LV" sz="2600" dirty="0">
                <a:latin typeface="Montserrat" pitchFamily="2" charset="-70"/>
              </a:rPr>
              <a:t> nepieciešamie līdzekļi 			    21 600 </a:t>
            </a:r>
            <a:r>
              <a:rPr lang="lv-LV" altLang="lv-LV" sz="2600" dirty="0" err="1">
                <a:latin typeface="Montserrat" pitchFamily="2" charset="-70"/>
              </a:rPr>
              <a:t>euro</a:t>
            </a:r>
            <a:endParaRPr lang="lv-LV" altLang="lv-LV" sz="2600" dirty="0">
              <a:latin typeface="Montserrat" pitchFamily="2" charset="-70"/>
            </a:endParaRPr>
          </a:p>
          <a:p>
            <a:pPr marL="1200150" lvl="1" indent="-457200" algn="just">
              <a:lnSpc>
                <a:spcPct val="150000"/>
              </a:lnSpc>
              <a:buFont typeface="Arial" panose="020B0604020202020204" pitchFamily="34" charset="0"/>
              <a:buChar char="•"/>
            </a:pPr>
            <a:r>
              <a:rPr lang="lv-LV" altLang="lv-LV" sz="2600" dirty="0">
                <a:latin typeface="Montserrat" pitchFamily="2" charset="-70"/>
              </a:rPr>
              <a:t>Pašvaldības finansējums  (2025.-2026.) 			      3 000 </a:t>
            </a:r>
            <a:r>
              <a:rPr lang="lv-LV" altLang="lv-LV" sz="2600" dirty="0" err="1">
                <a:latin typeface="Montserrat" pitchFamily="2" charset="-70"/>
              </a:rPr>
              <a:t>euro</a:t>
            </a:r>
            <a:endParaRPr lang="lv-LV" altLang="lv-LV" sz="2600" dirty="0">
              <a:latin typeface="Montserrat" pitchFamily="2" charset="-70"/>
            </a:endParaRPr>
          </a:p>
          <a:p>
            <a:pPr marL="1200150" lvl="1" indent="-457200" algn="just">
              <a:lnSpc>
                <a:spcPct val="150000"/>
              </a:lnSpc>
              <a:buFont typeface="Arial" panose="020B0604020202020204" pitchFamily="34" charset="0"/>
              <a:buChar char="•"/>
            </a:pPr>
            <a:endParaRPr lang="lv-LV" altLang="lv-LV" sz="2600" dirty="0">
              <a:latin typeface="Montserrat" pitchFamily="2" charset="-70"/>
            </a:endParaRPr>
          </a:p>
        </p:txBody>
      </p:sp>
    </p:spTree>
    <p:extLst>
      <p:ext uri="{BB962C8B-B14F-4D97-AF65-F5344CB8AC3E}">
        <p14:creationId xmlns:p14="http://schemas.microsoft.com/office/powerpoint/2010/main" val="259558095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146" name="AutoShape 3">
            <a:extLst>
              <a:ext uri="{FF2B5EF4-FFF2-40B4-BE49-F238E27FC236}">
                <a16:creationId xmlns:a16="http://schemas.microsoft.com/office/drawing/2014/main" id="{4C6E82A3-C0A4-F95B-9EA5-9B5272E47710}"/>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C34913C6-2B92-C1A9-7A50-B03470E9D61E}"/>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Priekšlikums</a:t>
            </a:r>
            <a:endParaRPr lang="en-US" sz="5200" b="1" dirty="0">
              <a:latin typeface="Montserrat" pitchFamily="2" charset="77"/>
            </a:endParaRPr>
          </a:p>
        </p:txBody>
      </p:sp>
      <p:sp>
        <p:nvSpPr>
          <p:cNvPr id="6" name="TextBox 5">
            <a:extLst>
              <a:ext uri="{FF2B5EF4-FFF2-40B4-BE49-F238E27FC236}">
                <a16:creationId xmlns:a16="http://schemas.microsoft.com/office/drawing/2014/main" id="{5D287243-8F96-283D-799F-5C7C4E4F8E54}"/>
              </a:ext>
            </a:extLst>
          </p:cNvPr>
          <p:cNvSpPr txBox="1"/>
          <p:nvPr/>
        </p:nvSpPr>
        <p:spPr>
          <a:xfrm>
            <a:off x="1228725" y="1850048"/>
            <a:ext cx="16764000" cy="6022290"/>
          </a:xfrm>
          <a:prstGeom prst="rect">
            <a:avLst/>
          </a:prstGeom>
          <a:noFill/>
        </p:spPr>
        <p:txBody>
          <a:bodyPr wrap="square">
            <a:spAutoFit/>
          </a:bodyPr>
          <a:lstStyle/>
          <a:p>
            <a:pPr marL="514350" indent="-514350">
              <a:lnSpc>
                <a:spcPct val="150000"/>
              </a:lnSpc>
              <a:buFont typeface="+mj-lt"/>
              <a:buAutoNum type="arabicPeriod"/>
              <a:defRPr/>
            </a:pPr>
            <a:r>
              <a:rPr lang="lv-LV" sz="2600" b="1" dirty="0">
                <a:latin typeface="Montserrat" pitchFamily="2" charset="-70"/>
              </a:rPr>
              <a:t>Atbalstīt projekta «Bērnu un jauniešu centra izveide Ādažos” pieteikuma iesniegšanu </a:t>
            </a:r>
            <a:r>
              <a:rPr lang="lv-LV" sz="2600" dirty="0">
                <a:latin typeface="Montserrat" pitchFamily="2" charset="-70"/>
              </a:rPr>
              <a:t>biedrības “Jūras zeme” rīcībā ELFLA M3.3. “Ciemu un apkaimju pilnveide, kopienu spēcinošās aktivitātes Ādažu pilsētā, Ādažu un Sējas pagastos” ar </a:t>
            </a:r>
            <a:r>
              <a:rPr lang="lv-LV" sz="2600" b="1" dirty="0">
                <a:latin typeface="Montserrat" pitchFamily="2" charset="-70"/>
              </a:rPr>
              <a:t>kopējo plānoto finansējumu 30 000 </a:t>
            </a:r>
            <a:r>
              <a:rPr lang="lv-LV" sz="2600" b="1" i="1" dirty="0" err="1">
                <a:latin typeface="Montserrat" pitchFamily="2" charset="-70"/>
              </a:rPr>
              <a:t>euro</a:t>
            </a:r>
            <a:r>
              <a:rPr lang="lv-LV" sz="2600" dirty="0">
                <a:latin typeface="Montserrat" pitchFamily="2" charset="-70"/>
              </a:rPr>
              <a:t>, t.sk., ELFLA finansējumu – 27 000 </a:t>
            </a:r>
            <a:r>
              <a:rPr lang="lv-LV" sz="2600" i="1" dirty="0" err="1">
                <a:latin typeface="Montserrat" pitchFamily="2" charset="-70"/>
              </a:rPr>
              <a:t>euro</a:t>
            </a:r>
            <a:r>
              <a:rPr lang="lv-LV" sz="2600" dirty="0">
                <a:latin typeface="Montserrat" pitchFamily="2" charset="-70"/>
              </a:rPr>
              <a:t> un pašvaldības finansējumu – 3 000 </a:t>
            </a:r>
            <a:r>
              <a:rPr lang="lv-LV" sz="2600" i="1" dirty="0" err="1">
                <a:latin typeface="Montserrat" pitchFamily="2" charset="-70"/>
              </a:rPr>
              <a:t>euro</a:t>
            </a:r>
            <a:endParaRPr lang="lv-LV" sz="2600" dirty="0">
              <a:latin typeface="Montserrat" pitchFamily="2" charset="-70"/>
            </a:endParaRPr>
          </a:p>
          <a:p>
            <a:pPr marL="514350" indent="-514350">
              <a:lnSpc>
                <a:spcPct val="150000"/>
              </a:lnSpc>
              <a:buFont typeface="+mj-lt"/>
              <a:buAutoNum type="arabicPeriod"/>
              <a:defRPr/>
            </a:pPr>
            <a:r>
              <a:rPr lang="lv-LV" sz="2600" b="1" dirty="0">
                <a:latin typeface="Montserrat" pitchFamily="2" charset="-70"/>
              </a:rPr>
              <a:t>Uzdot APN līdz 04.04.2025. iesniegt </a:t>
            </a:r>
            <a:r>
              <a:rPr lang="lv-LV" sz="2600" dirty="0">
                <a:latin typeface="Montserrat" pitchFamily="2" charset="-70"/>
              </a:rPr>
              <a:t>LAD Elektroniskās pieteikšanās sistēmā projekta “</a:t>
            </a:r>
            <a:r>
              <a:rPr lang="fr-FR" sz="2600" dirty="0">
                <a:latin typeface="Montserrat" pitchFamily="2" charset="-70"/>
              </a:rPr>
              <a:t>Bērnu un jauniešu centra izveide Ādažos</a:t>
            </a:r>
            <a:r>
              <a:rPr lang="lv-LV" sz="2600" dirty="0">
                <a:latin typeface="Montserrat" pitchFamily="2" charset="-70"/>
              </a:rPr>
              <a:t>” </a:t>
            </a:r>
            <a:r>
              <a:rPr lang="lv-LV" sz="2600" b="1" dirty="0">
                <a:latin typeface="Montserrat" pitchFamily="2" charset="-70"/>
              </a:rPr>
              <a:t>pieteikumu</a:t>
            </a:r>
            <a:endParaRPr lang="lv-LV" sz="2600" dirty="0">
              <a:latin typeface="Montserrat" pitchFamily="2" charset="-70"/>
            </a:endParaRPr>
          </a:p>
          <a:p>
            <a:pPr marL="514350" indent="-514350">
              <a:lnSpc>
                <a:spcPct val="150000"/>
              </a:lnSpc>
              <a:buFont typeface="+mj-lt"/>
              <a:buAutoNum type="arabicPeriod"/>
              <a:defRPr/>
            </a:pPr>
            <a:r>
              <a:rPr lang="lv-LV" sz="2600" dirty="0">
                <a:latin typeface="Montserrat" pitchFamily="2" charset="-70"/>
              </a:rPr>
              <a:t>Projekta apstiprināšanas gadījumā projekta īstenošanai nepieciešamo </a:t>
            </a:r>
            <a:r>
              <a:rPr lang="lv-LV" sz="2600" b="1" dirty="0">
                <a:latin typeface="Montserrat" pitchFamily="2" charset="-70"/>
              </a:rPr>
              <a:t>finansējumu 24 600,00 </a:t>
            </a:r>
            <a:r>
              <a:rPr lang="lv-LV" sz="2600" b="1" i="1" dirty="0" err="1">
                <a:latin typeface="Montserrat" pitchFamily="2" charset="-70"/>
              </a:rPr>
              <a:t>euro</a:t>
            </a:r>
            <a:r>
              <a:rPr lang="lv-LV" sz="2600" b="1" dirty="0">
                <a:latin typeface="Montserrat" pitchFamily="2" charset="-70"/>
              </a:rPr>
              <a:t> apmērā paredzēt</a:t>
            </a:r>
            <a:r>
              <a:rPr lang="lv-LV" sz="2600" dirty="0">
                <a:latin typeface="Montserrat" pitchFamily="2" charset="-70"/>
              </a:rPr>
              <a:t> Attīstības un projektu nodaļas </a:t>
            </a:r>
            <a:r>
              <a:rPr lang="lv-LV" sz="2600" b="1" dirty="0">
                <a:latin typeface="Montserrat" pitchFamily="2" charset="-70"/>
              </a:rPr>
              <a:t>2025. gada budžeta tāmē</a:t>
            </a:r>
          </a:p>
          <a:p>
            <a:pPr marL="514350" indent="-514350">
              <a:lnSpc>
                <a:spcPct val="150000"/>
              </a:lnSpc>
              <a:buFont typeface="+mj-lt"/>
              <a:buAutoNum type="arabicPeriod"/>
              <a:defRPr/>
            </a:pPr>
            <a:r>
              <a:rPr lang="lv-LV" sz="2600" dirty="0">
                <a:latin typeface="Montserrat" pitchFamily="2" charset="-70"/>
              </a:rPr>
              <a:t>Projekta apstiprināšanas gadījumā uzdot APN organizēt projekta īstenošanu</a:t>
            </a:r>
          </a:p>
          <a:p>
            <a:pPr marL="514350" indent="-514350">
              <a:lnSpc>
                <a:spcPct val="150000"/>
              </a:lnSpc>
              <a:buFont typeface="+mj-lt"/>
              <a:buAutoNum type="arabicPeriod"/>
              <a:defRPr/>
            </a:pPr>
            <a:r>
              <a:rPr lang="lv-LV" sz="2600" b="1" dirty="0">
                <a:latin typeface="Montserrat" pitchFamily="2" charset="-70"/>
              </a:rPr>
              <a:t>Papildināt AP uzdevumu </a:t>
            </a:r>
            <a:r>
              <a:rPr lang="lv-LV" sz="2600" dirty="0">
                <a:latin typeface="Montserrat" pitchFamily="2" charset="-70"/>
              </a:rPr>
              <a:t>«U5.1.2: Izbūvēt jaunas ēkas pašvaldības teritorijā»</a:t>
            </a:r>
          </a:p>
        </p:txBody>
      </p:sp>
      <p:sp>
        <p:nvSpPr>
          <p:cNvPr id="2" name="TextBox 1">
            <a:extLst>
              <a:ext uri="{FF2B5EF4-FFF2-40B4-BE49-F238E27FC236}">
                <a16:creationId xmlns:a16="http://schemas.microsoft.com/office/drawing/2014/main" id="{8B94F502-942F-9F51-847B-B24BCEC2072F}"/>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17.02.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16391667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358BDDAF-CEBC-2E83-C93F-3E47CEA65F22}"/>
              </a:ext>
            </a:extLst>
          </p:cNvPr>
          <p:cNvSpPr txBox="1"/>
          <p:nvPr/>
        </p:nvSpPr>
        <p:spPr>
          <a:xfrm>
            <a:off x="3265488" y="2628900"/>
            <a:ext cx="11666537" cy="3009900"/>
          </a:xfrm>
          <a:prstGeom prst="rect">
            <a:avLst/>
          </a:prstGeom>
        </p:spPr>
        <p:txBody>
          <a:bodyPr lIns="0" tIns="0" rIns="0" bIns="0">
            <a:spAutoFit/>
          </a:bodyPr>
          <a:lstStyle/>
          <a:p>
            <a:pPr algn="ctr" eaLnBrk="1" fontAlgn="auto" hangingPunct="1">
              <a:lnSpc>
                <a:spcPts val="11999"/>
              </a:lnSpc>
              <a:spcBef>
                <a:spcPts val="0"/>
              </a:spcBef>
              <a:spcAft>
                <a:spcPts val="0"/>
              </a:spcAft>
              <a:defRPr/>
            </a:pPr>
            <a:r>
              <a:rPr lang="en-US" sz="9999" dirty="0">
                <a:solidFill>
                  <a:srgbClr val="FFFFFF"/>
                </a:solidFill>
                <a:latin typeface="Montserrat Classic Bold"/>
              </a:rPr>
              <a:t>PALDIES PAR</a:t>
            </a:r>
          </a:p>
          <a:p>
            <a:pPr algn="ctr" eaLnBrk="1" fontAlgn="auto" hangingPunct="1">
              <a:lnSpc>
                <a:spcPts val="11999"/>
              </a:lnSpc>
              <a:spcBef>
                <a:spcPts val="0"/>
              </a:spcBef>
              <a:spcAft>
                <a:spcPts val="0"/>
              </a:spcAft>
              <a:defRPr/>
            </a:pPr>
            <a:r>
              <a:rPr lang="en-US" sz="9999" dirty="0">
                <a:solidFill>
                  <a:srgbClr val="FFFFFF"/>
                </a:solidFill>
                <a:latin typeface="Montserrat Classic Bold"/>
              </a:rPr>
              <a:t>UZMANĪBU!</a:t>
            </a:r>
          </a:p>
        </p:txBody>
      </p:sp>
      <p:sp>
        <p:nvSpPr>
          <p:cNvPr id="17411" name="AutoShape 2">
            <a:extLst>
              <a:ext uri="{FF2B5EF4-FFF2-40B4-BE49-F238E27FC236}">
                <a16:creationId xmlns:a16="http://schemas.microsoft.com/office/drawing/2014/main" id="{830CB0B5-B746-9E77-8D83-50F5E6F0CA1E}"/>
              </a:ext>
            </a:extLst>
          </p:cNvPr>
          <p:cNvSpPr>
            <a:spLocks noChangeShapeType="1"/>
          </p:cNvSpPr>
          <p:nvPr/>
        </p:nvSpPr>
        <p:spPr bwMode="auto">
          <a:xfrm rot="1789">
            <a:off x="0" y="9529763"/>
            <a:ext cx="18297525" cy="0"/>
          </a:xfrm>
          <a:prstGeom prst="line">
            <a:avLst/>
          </a:prstGeom>
          <a:noFill/>
          <a:ln w="9525" cap="rnd">
            <a:solidFill>
              <a:srgbClr val="58585B"/>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9" name="Picture 8">
            <a:extLst>
              <a:ext uri="{FF2B5EF4-FFF2-40B4-BE49-F238E27FC236}">
                <a16:creationId xmlns:a16="http://schemas.microsoft.com/office/drawing/2014/main" id="{EBBFBDBC-9EA5-1D76-E4DE-959D4D5DA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6" t="51373" r="2168" b="-1228"/>
          <a:stretch>
            <a:fillRect/>
          </a:stretch>
        </p:blipFill>
        <p:spPr bwMode="auto">
          <a:xfrm>
            <a:off x="0" y="0"/>
            <a:ext cx="18297525" cy="945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a:extLst>
              <a:ext uri="{FF2B5EF4-FFF2-40B4-BE49-F238E27FC236}">
                <a16:creationId xmlns:a16="http://schemas.microsoft.com/office/drawing/2014/main" id="{B329881D-9D3F-6507-5F06-713305B50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563" y="4570413"/>
            <a:ext cx="36988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4">
            <a:extLst>
              <a:ext uri="{FF2B5EF4-FFF2-40B4-BE49-F238E27FC236}">
                <a16:creationId xmlns:a16="http://schemas.microsoft.com/office/drawing/2014/main" id="{FEFB58B1-3057-6888-DF9C-AA889A1B34E1}"/>
              </a:ext>
            </a:extLst>
          </p:cNvPr>
          <p:cNvSpPr txBox="1">
            <a:spLocks noChangeArrowheads="1"/>
          </p:cNvSpPr>
          <p:nvPr/>
        </p:nvSpPr>
        <p:spPr bwMode="auto">
          <a:xfrm>
            <a:off x="-177800" y="3317875"/>
            <a:ext cx="182927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7925"/>
              </a:lnSpc>
            </a:pPr>
            <a:r>
              <a:rPr lang="en-US" altLang="lv-LV" sz="6600">
                <a:solidFill>
                  <a:srgbClr val="FFFFFF"/>
                </a:solidFill>
                <a:latin typeface="Montserrat Semi-Bold Bold" charset="-70"/>
              </a:rPr>
              <a:t>PALDIES PAR UZMANĪBU!</a:t>
            </a:r>
          </a:p>
        </p:txBody>
      </p:sp>
      <p:sp>
        <p:nvSpPr>
          <p:cNvPr id="2" name="TextBox 1">
            <a:extLst>
              <a:ext uri="{FF2B5EF4-FFF2-40B4-BE49-F238E27FC236}">
                <a16:creationId xmlns:a16="http://schemas.microsoft.com/office/drawing/2014/main" id="{7B5BC877-8483-7765-B68B-9966F9F0A116}"/>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17.02.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1"/>
                                      </p:to>
                                    </p:set>
                                    <p:animEffect filter="image" prLst="opacity: 1">
                                      <p:cBhvr rctx="IE">
                                        <p:cTn id="1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760220"/>
            <a:ext cx="16764000" cy="759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nn-NO" altLang="lv-LV" sz="2600" b="1" dirty="0">
                <a:latin typeface="Montserrat" pitchFamily="2" charset="-70"/>
              </a:rPr>
              <a:t>10.10.2023. MK noteikumi Nr. 580 </a:t>
            </a:r>
            <a:r>
              <a:rPr lang="lv-LV" altLang="lv-LV" sz="2600" dirty="0">
                <a:latin typeface="Montserrat" pitchFamily="2" charset="-70"/>
              </a:rPr>
              <a:t>“Valsts un Eiropas Savienības atbalsta piešķiršanas kārtība Eiropas Lauksaimniecības fonda lauku attīstībai intervencē "Darbību īstenošana saskaņā ar sabiedrības virzītas vietējās attīstības stratēģiju, tostarp sadarbības aktivitātes un to sagatavošana"”</a:t>
            </a:r>
          </a:p>
          <a:p>
            <a:pPr marL="457200" indent="-457200">
              <a:lnSpc>
                <a:spcPct val="150000"/>
              </a:lnSpc>
              <a:buFont typeface="Arial" panose="020B0604020202020204" pitchFamily="34" charset="0"/>
              <a:buChar char="•"/>
            </a:pPr>
            <a:r>
              <a:rPr lang="lv-LV" altLang="lv-LV" sz="2600" b="1" dirty="0">
                <a:latin typeface="Montserrat" pitchFamily="2" charset="-70"/>
              </a:rPr>
              <a:t>Intervences mērķis:</a:t>
            </a:r>
          </a:p>
          <a:p>
            <a:pPr marL="1200150" lvl="1" indent="-457200">
              <a:lnSpc>
                <a:spcPct val="150000"/>
              </a:lnSpc>
              <a:buFont typeface="Arial" panose="020B0604020202020204" pitchFamily="34" charset="0"/>
              <a:buChar char="•"/>
            </a:pPr>
            <a:r>
              <a:rPr lang="lv-LV" altLang="lv-LV" sz="2000" dirty="0">
                <a:solidFill>
                  <a:srgbClr val="6B82A1"/>
                </a:solidFill>
                <a:latin typeface="Montserrat" pitchFamily="2" charset="-70"/>
              </a:rPr>
              <a:t>stimulēt uzņēmējdarbības attīstību un konkurētspēju</a:t>
            </a:r>
            <a:r>
              <a:rPr lang="lv-LV" altLang="lv-LV" sz="2000" dirty="0">
                <a:latin typeface="Montserrat" pitchFamily="2" charset="-70"/>
              </a:rPr>
              <a:t>, produktu un pakalpojumu izveidi, jaunu darbavietu radīšanu, ieviest inovatīvas tehnoloģijas un prakses, tostarp digitālus risinājumus, veicināt vietējo resursu produktīvu un ilgtspējīgu izmantošanu, kā arī paaugstināt darbinieku kvalifikāciju un sekmēt sociālās atstumtības riskam pakļauto personu iesaistīšanu darba tirgū</a:t>
            </a:r>
          </a:p>
          <a:p>
            <a:pPr marL="1200150" lvl="1" indent="-457200">
              <a:lnSpc>
                <a:spcPct val="150000"/>
              </a:lnSpc>
              <a:buFont typeface="Arial" panose="020B0604020202020204" pitchFamily="34" charset="0"/>
              <a:buChar char="•"/>
            </a:pPr>
            <a:r>
              <a:rPr lang="lv-LV" altLang="lv-LV" sz="2000" dirty="0">
                <a:solidFill>
                  <a:srgbClr val="6B82A1"/>
                </a:solidFill>
                <a:latin typeface="Montserrat" pitchFamily="2" charset="-70"/>
              </a:rPr>
              <a:t>veicināt sabiedrības iesaistīšanos </a:t>
            </a:r>
            <a:r>
              <a:rPr lang="lv-LV" altLang="lv-LV" sz="2000" dirty="0">
                <a:latin typeface="Montserrat" pitchFamily="2" charset="-70"/>
              </a:rPr>
              <a:t>vietējā dabas, fiziskā, sociālā kapitāla un </a:t>
            </a:r>
            <a:r>
              <a:rPr lang="lv-LV" altLang="lv-LV" sz="2000" dirty="0" err="1">
                <a:latin typeface="Montserrat" pitchFamily="2" charset="-70"/>
              </a:rPr>
              <a:t>cilvēkkapitāla</a:t>
            </a:r>
            <a:r>
              <a:rPr lang="lv-LV" altLang="lv-LV" sz="2000" dirty="0">
                <a:latin typeface="Montserrat" pitchFamily="2" charset="-70"/>
              </a:rPr>
              <a:t> stiprināšanas un kultūras kapitāla stratēģiskas un ilgtspējīgas izmantošanas un attīstības iniciatīvās</a:t>
            </a:r>
          </a:p>
          <a:p>
            <a:pPr marL="457200" indent="-457200">
              <a:lnSpc>
                <a:spcPct val="150000"/>
              </a:lnSpc>
              <a:buFont typeface="Arial" panose="020B0604020202020204" pitchFamily="34" charset="0"/>
              <a:buChar char="•"/>
            </a:pPr>
            <a:r>
              <a:rPr lang="lv-LV" altLang="lv-LV" sz="2600" dirty="0">
                <a:latin typeface="Montserrat" pitchFamily="2" charset="-70"/>
              </a:rPr>
              <a:t>Intervencē atbilstoši vietējās attīstības stratēģijai </a:t>
            </a:r>
            <a:r>
              <a:rPr lang="lv-LV" altLang="lv-LV" sz="2600" b="1" dirty="0">
                <a:latin typeface="Montserrat" pitchFamily="2" charset="-70"/>
              </a:rPr>
              <a:t>atbalstu sniedz šādām aktivitātēm</a:t>
            </a:r>
            <a:r>
              <a:rPr lang="lv-LV" altLang="lv-LV" sz="2600" dirty="0">
                <a:latin typeface="Montserrat" pitchFamily="2" charset="-70"/>
              </a:rPr>
              <a:t>:</a:t>
            </a:r>
          </a:p>
          <a:p>
            <a:pPr marL="1200150" lvl="1" indent="-457200">
              <a:lnSpc>
                <a:spcPct val="150000"/>
              </a:lnSpc>
              <a:buFont typeface="Arial" panose="020B0604020202020204" pitchFamily="34" charset="0"/>
              <a:buChar char="•"/>
            </a:pPr>
            <a:r>
              <a:rPr lang="lv-LV" altLang="lv-LV" sz="2600" dirty="0">
                <a:latin typeface="Montserrat" pitchFamily="2" charset="-70"/>
              </a:rPr>
              <a:t>Vietējās ekonomikas stiprināšanas iniciatīvas</a:t>
            </a:r>
          </a:p>
          <a:p>
            <a:pPr marL="1200150" lvl="1" indent="-457200">
              <a:lnSpc>
                <a:spcPct val="150000"/>
              </a:lnSpc>
              <a:buFont typeface="Arial" panose="020B0604020202020204" pitchFamily="34" charset="0"/>
              <a:buChar char="•"/>
            </a:pPr>
            <a:r>
              <a:rPr lang="lv-LV" altLang="lv-LV" sz="2600" dirty="0">
                <a:solidFill>
                  <a:srgbClr val="6B82A1"/>
                </a:solidFill>
                <a:latin typeface="Montserrat" pitchFamily="2" charset="-70"/>
              </a:rPr>
              <a:t>Kopienu spēcinošas un vietas attīstību sekmējošas iniciatīvas</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programmu</a:t>
            </a:r>
            <a:endParaRPr lang="en-US" sz="5200" b="1" dirty="0">
              <a:latin typeface="Montserrat" pitchFamily="2" charset="77"/>
            </a:endParaRPr>
          </a:p>
        </p:txBody>
      </p:sp>
      <p:sp>
        <p:nvSpPr>
          <p:cNvPr id="3" name="TextBox 2">
            <a:extLst>
              <a:ext uri="{FF2B5EF4-FFF2-40B4-BE49-F238E27FC236}">
                <a16:creationId xmlns:a16="http://schemas.microsoft.com/office/drawing/2014/main" id="{8D3F1899-4256-298B-9CEF-3368D9F4294B}"/>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249920083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CE8861A4-8D9A-BF51-D1F9-9573E08D228F}"/>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89E7093E-5ECA-6AD4-6CC8-18E69652F6CB}"/>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D01C5766-EDDD-A76C-3C0E-30EF1B7D53C9}"/>
              </a:ext>
            </a:extLst>
          </p:cNvPr>
          <p:cNvSpPr txBox="1">
            <a:spLocks noChangeArrowheads="1"/>
          </p:cNvSpPr>
          <p:nvPr/>
        </p:nvSpPr>
        <p:spPr bwMode="auto">
          <a:xfrm>
            <a:off x="1066800" y="1760220"/>
            <a:ext cx="16154400" cy="602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b="1" dirty="0">
                <a:latin typeface="Montserrat" pitchFamily="2" charset="-70"/>
              </a:rPr>
              <a:t>Attiecināmās izmaksas:</a:t>
            </a:r>
            <a:endParaRPr lang="lv-LV" altLang="lv-LV" sz="2600" dirty="0">
              <a:latin typeface="Montserrat" pitchFamily="2" charset="-70"/>
            </a:endParaRPr>
          </a:p>
          <a:p>
            <a:pPr marL="1200150" lvl="1" indent="-457200">
              <a:lnSpc>
                <a:spcPct val="150000"/>
              </a:lnSpc>
              <a:buFont typeface="Arial" panose="020B0604020202020204" pitchFamily="34" charset="0"/>
              <a:buChar char="•"/>
            </a:pPr>
            <a:r>
              <a:rPr lang="lv-LV" altLang="lv-LV" sz="2600" dirty="0">
                <a:latin typeface="Montserrat" pitchFamily="2" charset="-70"/>
              </a:rPr>
              <a:t>jaunu pamatlīdzekļu un programmnodrošinājuma iegādes un uzstādīšanas izmaksas</a:t>
            </a:r>
          </a:p>
          <a:p>
            <a:pPr marL="1200150" lvl="1" indent="-457200">
              <a:lnSpc>
                <a:spcPct val="150000"/>
              </a:lnSpc>
              <a:buFont typeface="Arial" panose="020B0604020202020204" pitchFamily="34" charset="0"/>
              <a:buChar char="•"/>
            </a:pPr>
            <a:r>
              <a:rPr lang="lv-LV" altLang="lv-LV" sz="2600" dirty="0">
                <a:latin typeface="Montserrat" pitchFamily="2" charset="-70"/>
              </a:rPr>
              <a:t>jaunas būvniecības, būves pārbūves, būves ierīkošanas, būves novietošanas, būves atjaunošanas un būves restaurācijas izmaksas</a:t>
            </a:r>
          </a:p>
          <a:p>
            <a:pPr marL="1200150" lvl="1" indent="-457200">
              <a:lnSpc>
                <a:spcPct val="150000"/>
              </a:lnSpc>
              <a:buFont typeface="Arial" panose="020B0604020202020204" pitchFamily="34" charset="0"/>
              <a:buChar char="•"/>
            </a:pPr>
            <a:r>
              <a:rPr lang="lv-LV" altLang="lv-LV" sz="2600" dirty="0">
                <a:latin typeface="Montserrat" pitchFamily="2" charset="-70"/>
              </a:rPr>
              <a:t>būvmateriālu iegādes izmaksas </a:t>
            </a:r>
          </a:p>
          <a:p>
            <a:pPr marL="1200150" lvl="1" indent="-457200">
              <a:lnSpc>
                <a:spcPct val="150000"/>
              </a:lnSpc>
              <a:buFont typeface="Arial" panose="020B0604020202020204" pitchFamily="34" charset="0"/>
              <a:buChar char="•"/>
            </a:pPr>
            <a:r>
              <a:rPr lang="lv-LV" altLang="lv-LV" sz="2600" dirty="0">
                <a:latin typeface="Montserrat" pitchFamily="2" charset="-70"/>
              </a:rPr>
              <a:t>tādu publiskās </a:t>
            </a:r>
            <a:r>
              <a:rPr lang="lv-LV" altLang="lv-LV" sz="2600" dirty="0" err="1">
                <a:latin typeface="Montserrat" pitchFamily="2" charset="-70"/>
              </a:rPr>
              <a:t>ārtelpas</a:t>
            </a:r>
            <a:r>
              <a:rPr lang="lv-LV" altLang="lv-LV" sz="2600" dirty="0">
                <a:latin typeface="Montserrat" pitchFamily="2" charset="-70"/>
              </a:rPr>
              <a:t> atsevišķu labiekārtojuma elementu būvniecības izmaksas, kuru būvdarbiem nav vajadzīga būvniecības ieceres dokumentācija</a:t>
            </a:r>
          </a:p>
          <a:p>
            <a:pPr marL="1200150" lvl="1" indent="-457200">
              <a:lnSpc>
                <a:spcPct val="150000"/>
              </a:lnSpc>
              <a:buFont typeface="Arial" panose="020B0604020202020204" pitchFamily="34" charset="0"/>
              <a:buChar char="•"/>
            </a:pPr>
            <a:r>
              <a:rPr lang="lv-LV" altLang="lv-LV" sz="2600" dirty="0">
                <a:latin typeface="Montserrat" pitchFamily="2" charset="-70"/>
              </a:rPr>
              <a:t>mācību izmaksas</a:t>
            </a:r>
          </a:p>
          <a:p>
            <a:pPr marL="1200150" lvl="1" indent="-457200">
              <a:lnSpc>
                <a:spcPct val="150000"/>
              </a:lnSpc>
              <a:buFont typeface="Arial" panose="020B0604020202020204" pitchFamily="34" charset="0"/>
              <a:buChar char="•"/>
            </a:pPr>
            <a:r>
              <a:rPr lang="lv-LV" altLang="lv-LV" sz="2600" dirty="0">
                <a:latin typeface="Montserrat" pitchFamily="2" charset="-70"/>
              </a:rPr>
              <a:t>ar sabiedriskajām attiecībām saistītās izmaksas</a:t>
            </a:r>
          </a:p>
          <a:p>
            <a:pPr marL="1200150" lvl="1" indent="-457200">
              <a:lnSpc>
                <a:spcPct val="150000"/>
              </a:lnSpc>
              <a:buFont typeface="Arial" panose="020B0604020202020204" pitchFamily="34" charset="0"/>
              <a:buChar char="•"/>
            </a:pPr>
            <a:r>
              <a:rPr lang="lv-LV" altLang="lv-LV" sz="2600" dirty="0">
                <a:latin typeface="Montserrat" pitchFamily="2" charset="-70"/>
              </a:rPr>
              <a:t>projekta iesnieguma sagatavošanas izmaksas un vispārējās izmaksas </a:t>
            </a:r>
          </a:p>
        </p:txBody>
      </p:sp>
      <p:sp>
        <p:nvSpPr>
          <p:cNvPr id="5" name="Title 3">
            <a:extLst>
              <a:ext uri="{FF2B5EF4-FFF2-40B4-BE49-F238E27FC236}">
                <a16:creationId xmlns:a16="http://schemas.microsoft.com/office/drawing/2014/main" id="{018F7665-D0CF-EF58-43E4-78CD9C5E0DAB}"/>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programmu</a:t>
            </a:r>
            <a:endParaRPr lang="en-US" sz="5200" b="1" dirty="0">
              <a:latin typeface="Montserrat" pitchFamily="2" charset="77"/>
            </a:endParaRPr>
          </a:p>
        </p:txBody>
      </p:sp>
      <p:sp>
        <p:nvSpPr>
          <p:cNvPr id="2" name="TextBox 1">
            <a:extLst>
              <a:ext uri="{FF2B5EF4-FFF2-40B4-BE49-F238E27FC236}">
                <a16:creationId xmlns:a16="http://schemas.microsoft.com/office/drawing/2014/main" id="{15164D4D-B464-94A9-D7F8-45F06563FDF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28515310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C76B2D0E-8D55-3CE7-1AA4-7BB0A0269C4D}"/>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4FF299D9-9943-89BB-994B-10F4E7A33973}"/>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7ECA021C-23FC-D437-4D26-98433C4E3BE3}"/>
              </a:ext>
            </a:extLst>
          </p:cNvPr>
          <p:cNvSpPr txBox="1">
            <a:spLocks noChangeArrowheads="1"/>
          </p:cNvSpPr>
          <p:nvPr/>
        </p:nvSpPr>
        <p:spPr bwMode="auto">
          <a:xfrm>
            <a:off x="1066800" y="1760220"/>
            <a:ext cx="16154400" cy="602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b="1" dirty="0">
                <a:latin typeface="Montserrat" pitchFamily="2" charset="-70"/>
              </a:rPr>
              <a:t>Finansēšanas kārtība:</a:t>
            </a:r>
            <a:endParaRPr lang="lv-LV" altLang="lv-LV" sz="2600" dirty="0">
              <a:latin typeface="Montserrat" pitchFamily="2" charset="-70"/>
            </a:endParaRPr>
          </a:p>
          <a:p>
            <a:pPr marL="1200150" lvl="1" indent="-457200">
              <a:lnSpc>
                <a:spcPct val="150000"/>
              </a:lnSpc>
              <a:buFont typeface="Arial" panose="020B0604020202020204" pitchFamily="34" charset="0"/>
              <a:buChar char="•"/>
            </a:pPr>
            <a:r>
              <a:rPr lang="lv-LV" altLang="lv-LV" sz="2600" dirty="0">
                <a:latin typeface="Montserrat" pitchFamily="2" charset="-70"/>
              </a:rPr>
              <a:t>Pieejams avanss 20% apmērā no ELFLA finansējuma</a:t>
            </a:r>
          </a:p>
          <a:p>
            <a:pPr lvl="1" indent="0">
              <a:lnSpc>
                <a:spcPct val="150000"/>
              </a:lnSpc>
            </a:pPr>
            <a:endParaRPr lang="lv-LV" altLang="lv-LV" sz="2600" dirty="0">
              <a:latin typeface="Montserrat" pitchFamily="2" charset="-70"/>
            </a:endParaRPr>
          </a:p>
          <a:p>
            <a:pPr marL="457200" indent="-457200">
              <a:lnSpc>
                <a:spcPct val="150000"/>
              </a:lnSpc>
              <a:buFont typeface="Arial" panose="020B0604020202020204" pitchFamily="34" charset="0"/>
              <a:buChar char="•"/>
            </a:pPr>
            <a:r>
              <a:rPr lang="lv-LV" altLang="lv-LV" sz="2600" b="1" dirty="0">
                <a:latin typeface="Montserrat" pitchFamily="2" charset="-70"/>
              </a:rPr>
              <a:t>Konkursa norises gaita</a:t>
            </a:r>
            <a:r>
              <a:rPr lang="lv-LV" altLang="lv-LV" sz="2600" dirty="0">
                <a:latin typeface="Montserrat" pitchFamily="2" charset="-70"/>
              </a:rPr>
              <a:t>:</a:t>
            </a:r>
          </a:p>
          <a:p>
            <a:pPr marL="1200150" lvl="1" indent="-457200">
              <a:lnSpc>
                <a:spcPct val="150000"/>
              </a:lnSpc>
              <a:buFont typeface="Arial" panose="020B0604020202020204" pitchFamily="34" charset="0"/>
              <a:buChar char="•"/>
            </a:pPr>
            <a:r>
              <a:rPr lang="lv-LV" altLang="lv-LV" sz="2600" dirty="0">
                <a:latin typeface="Montserrat" pitchFamily="2" charset="-70"/>
              </a:rPr>
              <a:t>Iesniegumu pieņemšana LAD EPS 04.03.2025.-04.04.2025.</a:t>
            </a:r>
          </a:p>
          <a:p>
            <a:pPr marL="1200150" lvl="1" indent="-457200">
              <a:lnSpc>
                <a:spcPct val="150000"/>
              </a:lnSpc>
              <a:buFont typeface="Arial" panose="020B0604020202020204" pitchFamily="34" charset="0"/>
              <a:buChar char="•"/>
            </a:pPr>
            <a:r>
              <a:rPr lang="lv-LV" altLang="lv-LV" sz="2600" dirty="0">
                <a:latin typeface="Montserrat" pitchFamily="2" charset="-70"/>
              </a:rPr>
              <a:t>Projektu vērtēšana biedrībā «Jūras Zeme» – 1 mēnesis</a:t>
            </a:r>
          </a:p>
          <a:p>
            <a:pPr marL="1200150" lvl="1" indent="-457200">
              <a:lnSpc>
                <a:spcPct val="150000"/>
              </a:lnSpc>
              <a:buFont typeface="Arial" panose="020B0604020202020204" pitchFamily="34" charset="0"/>
              <a:buChar char="•"/>
            </a:pPr>
            <a:r>
              <a:rPr lang="lv-LV" altLang="lv-LV" sz="2600" dirty="0">
                <a:latin typeface="Montserrat" pitchFamily="2" charset="-70"/>
              </a:rPr>
              <a:t>Projektu vērtēšana – varbūt būt 3 mēneši</a:t>
            </a:r>
          </a:p>
          <a:p>
            <a:pPr marL="457200" indent="-457200">
              <a:lnSpc>
                <a:spcPct val="150000"/>
              </a:lnSpc>
              <a:buFont typeface="Arial" panose="020B0604020202020204" pitchFamily="34" charset="0"/>
              <a:buChar char="•"/>
            </a:pPr>
            <a:endParaRPr lang="lv-LV" altLang="lv-LV" sz="2600" dirty="0">
              <a:latin typeface="Montserrat" pitchFamily="2" charset="-70"/>
            </a:endParaRPr>
          </a:p>
          <a:p>
            <a:pPr marL="457200" indent="-457200">
              <a:lnSpc>
                <a:spcPct val="150000"/>
              </a:lnSpc>
              <a:buFont typeface="Arial" panose="020B0604020202020204" pitchFamily="34" charset="0"/>
              <a:buChar char="•"/>
            </a:pPr>
            <a:r>
              <a:rPr lang="lv-LV" altLang="lv-LV" sz="2600" dirty="0">
                <a:latin typeface="Montserrat" pitchFamily="2" charset="-70"/>
              </a:rPr>
              <a:t>Projektu maksimālais </a:t>
            </a:r>
            <a:r>
              <a:rPr lang="lv-LV" altLang="lv-LV" sz="2600" b="1" dirty="0">
                <a:latin typeface="Montserrat" pitchFamily="2" charset="-70"/>
              </a:rPr>
              <a:t>īstenošanas termiņš</a:t>
            </a:r>
            <a:r>
              <a:rPr lang="lv-LV" altLang="lv-LV" sz="2600" dirty="0">
                <a:latin typeface="Montserrat" pitchFamily="2" charset="-70"/>
              </a:rPr>
              <a:t>, ja tiek veikta būvniecība - divi gadi no LAD lēmuma pieņemšanas par projekta iesnieguma apstiprināšanu, pārējām darbībām – </a:t>
            </a:r>
            <a:r>
              <a:rPr lang="lv-LV" altLang="lv-LV" sz="2600" dirty="0">
                <a:solidFill>
                  <a:srgbClr val="6B82A1"/>
                </a:solidFill>
                <a:latin typeface="Montserrat" pitchFamily="2" charset="-70"/>
              </a:rPr>
              <a:t>1 gads</a:t>
            </a:r>
            <a:r>
              <a:rPr lang="lv-LV" altLang="lv-LV" sz="2600" dirty="0">
                <a:latin typeface="Montserrat" pitchFamily="2" charset="-70"/>
              </a:rPr>
              <a:t>.</a:t>
            </a:r>
          </a:p>
        </p:txBody>
      </p:sp>
      <p:sp>
        <p:nvSpPr>
          <p:cNvPr id="5" name="Title 3">
            <a:extLst>
              <a:ext uri="{FF2B5EF4-FFF2-40B4-BE49-F238E27FC236}">
                <a16:creationId xmlns:a16="http://schemas.microsoft.com/office/drawing/2014/main" id="{12DF3BDC-F331-3F5F-E1D6-A0DFE2004125}"/>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programmu</a:t>
            </a:r>
            <a:endParaRPr lang="en-US" sz="5200" b="1" dirty="0">
              <a:latin typeface="Montserrat" pitchFamily="2" charset="77"/>
            </a:endParaRPr>
          </a:p>
        </p:txBody>
      </p:sp>
      <p:sp>
        <p:nvSpPr>
          <p:cNvPr id="2" name="TextBox 1">
            <a:extLst>
              <a:ext uri="{FF2B5EF4-FFF2-40B4-BE49-F238E27FC236}">
                <a16:creationId xmlns:a16="http://schemas.microsoft.com/office/drawing/2014/main" id="{80B27B60-CDF2-C914-FC3E-6FD2122405F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207673756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D770825E-1AA1-520A-BCD7-7316C45FFF43}"/>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690FDE47-EDF2-3CC8-4D48-369C31D5AC28}"/>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98DCEB35-D34D-279F-9058-4CABE20B84B9}"/>
              </a:ext>
            </a:extLst>
          </p:cNvPr>
          <p:cNvSpPr txBox="1">
            <a:spLocks noChangeArrowheads="1"/>
          </p:cNvSpPr>
          <p:nvPr/>
        </p:nvSpPr>
        <p:spPr bwMode="auto">
          <a:xfrm>
            <a:off x="1066800" y="1943100"/>
            <a:ext cx="16154400" cy="722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b="1" dirty="0">
                <a:latin typeface="Montserrat" pitchFamily="2" charset="-70"/>
              </a:rPr>
              <a:t>Rīcība </a:t>
            </a:r>
            <a:r>
              <a:rPr lang="lv-LV" altLang="lv-LV" sz="2600" dirty="0">
                <a:latin typeface="Montserrat" pitchFamily="2" charset="-70"/>
              </a:rPr>
              <a:t>ELFLA M3.3. «Ciemu un apkaimju pilnveide un kopienu spēcinošās aktivitātes Ādažu pilsētā, Ādažu un Sējas pagastos»</a:t>
            </a:r>
          </a:p>
          <a:p>
            <a:pPr marL="457200" indent="-457200">
              <a:lnSpc>
                <a:spcPct val="150000"/>
              </a:lnSpc>
              <a:buFont typeface="Arial" panose="020B0604020202020204" pitchFamily="34" charset="0"/>
              <a:buChar char="•"/>
            </a:pPr>
            <a:r>
              <a:rPr lang="lv-LV" altLang="lv-LV" sz="2600" b="1" dirty="0">
                <a:latin typeface="Montserrat" pitchFamily="2" charset="-70"/>
              </a:rPr>
              <a:t>Maksimālā attiecināmo izmaksu summa vienam projektam </a:t>
            </a:r>
            <a:r>
              <a:rPr lang="lv-LV" altLang="lv-LV" sz="2600" dirty="0">
                <a:latin typeface="Montserrat" pitchFamily="2" charset="-70"/>
              </a:rPr>
              <a:t>– līdz 30 000 EUR</a:t>
            </a:r>
          </a:p>
          <a:p>
            <a:pPr marL="457200" indent="-457200">
              <a:lnSpc>
                <a:spcPct val="150000"/>
              </a:lnSpc>
              <a:buFont typeface="Arial" panose="020B0604020202020204" pitchFamily="34" charset="0"/>
              <a:buChar char="•"/>
            </a:pPr>
            <a:r>
              <a:rPr lang="lv-LV" altLang="lv-LV" sz="2600" b="1" dirty="0">
                <a:latin typeface="Montserrat" pitchFamily="2" charset="-70"/>
              </a:rPr>
              <a:t>Maksimālā atbalsta intensitāte </a:t>
            </a:r>
            <a:r>
              <a:rPr lang="lv-LV" altLang="lv-LV" sz="2600" dirty="0">
                <a:latin typeface="Montserrat" pitchFamily="2" charset="-70"/>
              </a:rPr>
              <a:t>– 90%</a:t>
            </a:r>
          </a:p>
          <a:p>
            <a:pPr marL="457200" indent="-457200">
              <a:lnSpc>
                <a:spcPct val="150000"/>
              </a:lnSpc>
              <a:buFont typeface="Arial" panose="020B0604020202020204" pitchFamily="34" charset="0"/>
              <a:buChar char="•"/>
            </a:pPr>
            <a:r>
              <a:rPr lang="lv-LV" altLang="lv-LV" sz="2600" b="1" dirty="0">
                <a:latin typeface="Montserrat" pitchFamily="2" charset="-70"/>
              </a:rPr>
              <a:t>Rīcības apraksts </a:t>
            </a:r>
            <a:r>
              <a:rPr lang="lv-LV" altLang="lv-LV" sz="2600" dirty="0">
                <a:latin typeface="Montserrat" pitchFamily="2" charset="-70"/>
              </a:rPr>
              <a:t>– Rīcības ietvaros paredzēts atbalstīt projektus, kas veicina ciemu un apkaimju pilnveidi, kā arī stiprina kopienas Ādažu pilsētā, Ādažu un Sējas pagastos. Projektiem jāveicina dzīves kvalitātes uzlabošana attiecīgajās teritorijās. Rīcības ietvaros var īstenot dažādas aktivitātes, kas sekmē kopienu attīstību un stiprināšanu. </a:t>
            </a:r>
          </a:p>
          <a:p>
            <a:pPr marL="457200" indent="-457200">
              <a:lnSpc>
                <a:spcPct val="150000"/>
              </a:lnSpc>
              <a:buFont typeface="Arial" panose="020B0604020202020204" pitchFamily="34" charset="0"/>
              <a:buChar char="•"/>
            </a:pPr>
            <a:r>
              <a:rPr lang="lv-LV" altLang="lv-LV" sz="2600" b="1" dirty="0">
                <a:latin typeface="Montserrat" pitchFamily="2" charset="-70"/>
              </a:rPr>
              <a:t>Iznākuma rādītājs </a:t>
            </a:r>
            <a:r>
              <a:rPr lang="lv-LV" altLang="lv-LV" sz="2600" dirty="0">
                <a:latin typeface="Montserrat" pitchFamily="2" charset="-70"/>
              </a:rPr>
              <a:t>– atbalstīts 1 projekts jauniešu centra Ādažos izveidei; atbalstīts 1 projekts Pabažu ezera piekrastes sakārtošanai; atbalstīti 3 projekti; atbalstītas iniciatīvas 4 ciemos / apkaimēs</a:t>
            </a:r>
          </a:p>
          <a:p>
            <a:pPr marL="457200" indent="-457200">
              <a:lnSpc>
                <a:spcPct val="150000"/>
              </a:lnSpc>
              <a:buFont typeface="Arial" panose="020B0604020202020204" pitchFamily="34" charset="0"/>
              <a:buChar char="•"/>
            </a:pPr>
            <a:r>
              <a:rPr lang="lv-LV" altLang="lv-LV" sz="2600" b="1" dirty="0">
                <a:latin typeface="Montserrat" pitchFamily="2" charset="-70"/>
              </a:rPr>
              <a:t>Ādažos plānotais projekts </a:t>
            </a:r>
            <a:r>
              <a:rPr lang="lv-LV" altLang="lv-LV" sz="2600" dirty="0">
                <a:latin typeface="Montserrat" pitchFamily="2" charset="-70"/>
              </a:rPr>
              <a:t>– </a:t>
            </a:r>
            <a:r>
              <a:rPr lang="fr-FR" altLang="lv-LV" sz="2600" b="1" dirty="0">
                <a:solidFill>
                  <a:srgbClr val="6B82A1"/>
                </a:solidFill>
                <a:latin typeface="Montserrat" pitchFamily="2" charset="-70"/>
              </a:rPr>
              <a:t>Bērnu un jauniešu centra izveide Ādažos</a:t>
            </a:r>
            <a:endParaRPr lang="lv-LV" altLang="lv-LV" sz="2600" b="1" dirty="0">
              <a:solidFill>
                <a:srgbClr val="6B82A1"/>
              </a:solidFill>
              <a:latin typeface="Montserrat" pitchFamily="2" charset="-70"/>
            </a:endParaRPr>
          </a:p>
        </p:txBody>
      </p:sp>
      <p:sp>
        <p:nvSpPr>
          <p:cNvPr id="5" name="Title 3">
            <a:extLst>
              <a:ext uri="{FF2B5EF4-FFF2-40B4-BE49-F238E27FC236}">
                <a16:creationId xmlns:a16="http://schemas.microsoft.com/office/drawing/2014/main" id="{43DCAF67-C07E-3B1A-E83A-E517C6BBF50F}"/>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«Jūras Zeme» SVVA stratēģijā noteiktā rīcība</a:t>
            </a:r>
            <a:endParaRPr lang="en-US" sz="5200" b="1" dirty="0">
              <a:latin typeface="Montserrat" pitchFamily="2" charset="77"/>
            </a:endParaRPr>
          </a:p>
        </p:txBody>
      </p:sp>
      <p:sp>
        <p:nvSpPr>
          <p:cNvPr id="2" name="TextBox 1">
            <a:extLst>
              <a:ext uri="{FF2B5EF4-FFF2-40B4-BE49-F238E27FC236}">
                <a16:creationId xmlns:a16="http://schemas.microsoft.com/office/drawing/2014/main" id="{E10F46CA-FDB1-66D8-DBDF-6A9270A396FC}"/>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33385010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Bērnu un jauniešu centra plānotā teritorija</a:t>
            </a:r>
            <a:endParaRPr lang="en-US" sz="5200" b="1" dirty="0">
              <a:latin typeface="Montserrat" pitchFamily="2" charset="77"/>
            </a:endParaRPr>
          </a:p>
        </p:txBody>
      </p:sp>
      <p:pic>
        <p:nvPicPr>
          <p:cNvPr id="8" name="Attēls 7">
            <a:extLst>
              <a:ext uri="{FF2B5EF4-FFF2-40B4-BE49-F238E27FC236}">
                <a16:creationId xmlns:a16="http://schemas.microsoft.com/office/drawing/2014/main" id="{AE28F5EC-1FB4-D4E4-4D4E-E96C5319821C}"/>
              </a:ext>
            </a:extLst>
          </p:cNvPr>
          <p:cNvPicPr>
            <a:picLocks noChangeAspect="1"/>
          </p:cNvPicPr>
          <p:nvPr/>
        </p:nvPicPr>
        <p:blipFill>
          <a:blip r:embed="rId2"/>
          <a:stretch>
            <a:fillRect/>
          </a:stretch>
        </p:blipFill>
        <p:spPr>
          <a:xfrm>
            <a:off x="2514600" y="2477275"/>
            <a:ext cx="5791200" cy="5174809"/>
          </a:xfrm>
          <a:prstGeom prst="rect">
            <a:avLst/>
          </a:prstGeom>
        </p:spPr>
      </p:pic>
      <p:pic>
        <p:nvPicPr>
          <p:cNvPr id="9" name="Attēls 8">
            <a:extLst>
              <a:ext uri="{FF2B5EF4-FFF2-40B4-BE49-F238E27FC236}">
                <a16:creationId xmlns:a16="http://schemas.microsoft.com/office/drawing/2014/main" id="{83B3548A-C4A6-CDBF-9662-73958567F8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199" y="2397566"/>
            <a:ext cx="6612947" cy="5254517"/>
          </a:xfrm>
          <a:prstGeom prst="rect">
            <a:avLst/>
          </a:prstGeom>
          <a:noFill/>
        </p:spPr>
      </p:pic>
      <p:sp>
        <p:nvSpPr>
          <p:cNvPr id="10" name="TextBox 9">
            <a:extLst>
              <a:ext uri="{FF2B5EF4-FFF2-40B4-BE49-F238E27FC236}">
                <a16:creationId xmlns:a16="http://schemas.microsoft.com/office/drawing/2014/main" id="{A0FEC5EB-0610-AC41-B20B-D6CEC6FC26F7}"/>
              </a:ext>
            </a:extLst>
          </p:cNvPr>
          <p:cNvSpPr txBox="1"/>
          <p:nvPr/>
        </p:nvSpPr>
        <p:spPr>
          <a:xfrm>
            <a:off x="3581400" y="7761469"/>
            <a:ext cx="3657600" cy="400110"/>
          </a:xfrm>
          <a:prstGeom prst="rect">
            <a:avLst/>
          </a:prstGeom>
          <a:noFill/>
        </p:spPr>
        <p:txBody>
          <a:bodyPr wrap="square">
            <a:spAutoFit/>
          </a:bodyPr>
          <a:lstStyle/>
          <a:p>
            <a:pPr algn="ctr"/>
            <a:r>
              <a:rPr lang="lv-LV" sz="2000" dirty="0">
                <a:solidFill>
                  <a:schemeClr val="bg1">
                    <a:lumMod val="50000"/>
                  </a:schemeClr>
                </a:solidFill>
                <a:effectLst/>
                <a:latin typeface="+mn-lt"/>
                <a:ea typeface="Calibri" panose="020F0502020204030204" pitchFamily="34" charset="0"/>
              </a:rPr>
              <a:t>Kadastra </a:t>
            </a:r>
            <a:r>
              <a:rPr lang="lv-LV" sz="2000" dirty="0" err="1">
                <a:solidFill>
                  <a:schemeClr val="bg1">
                    <a:lumMod val="50000"/>
                  </a:schemeClr>
                </a:solidFill>
                <a:effectLst/>
                <a:latin typeface="+mn-lt"/>
                <a:ea typeface="Calibri" panose="020F0502020204030204" pitchFamily="34" charset="0"/>
              </a:rPr>
              <a:t>apz</a:t>
            </a:r>
            <a:r>
              <a:rPr lang="lv-LV" sz="2000" dirty="0">
                <a:solidFill>
                  <a:schemeClr val="bg1">
                    <a:lumMod val="50000"/>
                  </a:schemeClr>
                </a:solidFill>
                <a:effectLst/>
                <a:latin typeface="+mn-lt"/>
                <a:ea typeface="Calibri" panose="020F0502020204030204" pitchFamily="34" charset="0"/>
              </a:rPr>
              <a:t>. 80440070427001</a:t>
            </a:r>
            <a:endParaRPr lang="lv-LV" sz="2000" dirty="0">
              <a:solidFill>
                <a:schemeClr val="bg1">
                  <a:lumMod val="50000"/>
                </a:schemeClr>
              </a:solidFill>
              <a:latin typeface="+mn-lt"/>
            </a:endParaRPr>
          </a:p>
        </p:txBody>
      </p:sp>
      <p:sp>
        <p:nvSpPr>
          <p:cNvPr id="12" name="TextBox 11">
            <a:extLst>
              <a:ext uri="{FF2B5EF4-FFF2-40B4-BE49-F238E27FC236}">
                <a16:creationId xmlns:a16="http://schemas.microsoft.com/office/drawing/2014/main" id="{7C3F4A60-3722-6C60-186A-11AC5C95FD3B}"/>
              </a:ext>
            </a:extLst>
          </p:cNvPr>
          <p:cNvSpPr txBox="1"/>
          <p:nvPr/>
        </p:nvSpPr>
        <p:spPr>
          <a:xfrm>
            <a:off x="11049000" y="7761469"/>
            <a:ext cx="3657600" cy="400110"/>
          </a:xfrm>
          <a:prstGeom prst="rect">
            <a:avLst/>
          </a:prstGeom>
          <a:noFill/>
        </p:spPr>
        <p:txBody>
          <a:bodyPr wrap="square">
            <a:spAutoFit/>
          </a:bodyPr>
          <a:lstStyle/>
          <a:p>
            <a:pPr algn="ctr"/>
            <a:r>
              <a:rPr lang="lv-LV" sz="2000" dirty="0">
                <a:solidFill>
                  <a:schemeClr val="bg1">
                    <a:lumMod val="50000"/>
                  </a:schemeClr>
                </a:solidFill>
                <a:effectLst/>
                <a:latin typeface="+mn-lt"/>
                <a:ea typeface="Calibri" panose="020F0502020204030204" pitchFamily="34" charset="0"/>
              </a:rPr>
              <a:t>Kadastra </a:t>
            </a:r>
            <a:r>
              <a:rPr lang="lv-LV" sz="2000" dirty="0" err="1">
                <a:solidFill>
                  <a:schemeClr val="bg1">
                    <a:lumMod val="50000"/>
                  </a:schemeClr>
                </a:solidFill>
                <a:effectLst/>
                <a:latin typeface="+mn-lt"/>
                <a:ea typeface="Calibri" panose="020F0502020204030204" pitchFamily="34" charset="0"/>
              </a:rPr>
              <a:t>apz</a:t>
            </a:r>
            <a:r>
              <a:rPr lang="lv-LV" sz="2000" dirty="0">
                <a:solidFill>
                  <a:schemeClr val="bg1">
                    <a:lumMod val="50000"/>
                  </a:schemeClr>
                </a:solidFill>
                <a:effectLst/>
                <a:latin typeface="+mn-lt"/>
                <a:ea typeface="Calibri" panose="020F0502020204030204" pitchFamily="34" charset="0"/>
              </a:rPr>
              <a:t>. 80440070062001</a:t>
            </a:r>
            <a:endParaRPr lang="lv-LV" sz="2000" dirty="0">
              <a:solidFill>
                <a:schemeClr val="bg1">
                  <a:lumMod val="50000"/>
                </a:schemeClr>
              </a:solidFill>
              <a:latin typeface="+mn-lt"/>
            </a:endParaRPr>
          </a:p>
        </p:txBody>
      </p:sp>
      <p:sp>
        <p:nvSpPr>
          <p:cNvPr id="13" name="TextBox 12">
            <a:extLst>
              <a:ext uri="{FF2B5EF4-FFF2-40B4-BE49-F238E27FC236}">
                <a16:creationId xmlns:a16="http://schemas.microsoft.com/office/drawing/2014/main" id="{C7FFE13B-CB6B-A485-AAC4-4341B25A6396}"/>
              </a:ext>
            </a:extLst>
          </p:cNvPr>
          <p:cNvSpPr txBox="1"/>
          <p:nvPr/>
        </p:nvSpPr>
        <p:spPr>
          <a:xfrm>
            <a:off x="9647596" y="8237780"/>
            <a:ext cx="6019800" cy="1077218"/>
          </a:xfrm>
          <a:prstGeom prst="rect">
            <a:avLst/>
          </a:prstGeom>
          <a:noFill/>
        </p:spPr>
        <p:txBody>
          <a:bodyPr wrap="square" rtlCol="0">
            <a:spAutoFit/>
          </a:bodyPr>
          <a:lstStyle/>
          <a:p>
            <a:pPr algn="ctr"/>
            <a:r>
              <a:rPr lang="lv-LV" sz="3200" b="1" dirty="0">
                <a:solidFill>
                  <a:schemeClr val="bg2">
                    <a:lumMod val="10000"/>
                  </a:schemeClr>
                </a:solidFill>
              </a:rPr>
              <a:t>Ja nebūs iespēja jauniešu centru ierīkot Gaujas ielā 25B</a:t>
            </a:r>
            <a:endParaRPr lang="lv-LV" sz="3200" b="1" baseline="30000" dirty="0">
              <a:solidFill>
                <a:schemeClr val="bg2">
                  <a:lumMod val="10000"/>
                </a:schemeClr>
              </a:solidFill>
            </a:endParaRPr>
          </a:p>
        </p:txBody>
      </p:sp>
      <p:sp>
        <p:nvSpPr>
          <p:cNvPr id="17" name="TextBox 16">
            <a:extLst>
              <a:ext uri="{FF2B5EF4-FFF2-40B4-BE49-F238E27FC236}">
                <a16:creationId xmlns:a16="http://schemas.microsoft.com/office/drawing/2014/main" id="{20102845-C15E-835A-6547-41466B502297}"/>
              </a:ext>
            </a:extLst>
          </p:cNvPr>
          <p:cNvSpPr txBox="1"/>
          <p:nvPr/>
        </p:nvSpPr>
        <p:spPr>
          <a:xfrm>
            <a:off x="2620604" y="8161579"/>
            <a:ext cx="6019800" cy="584775"/>
          </a:xfrm>
          <a:prstGeom prst="rect">
            <a:avLst/>
          </a:prstGeom>
          <a:noFill/>
        </p:spPr>
        <p:txBody>
          <a:bodyPr wrap="square" rtlCol="0">
            <a:spAutoFit/>
          </a:bodyPr>
          <a:lstStyle/>
          <a:p>
            <a:pPr algn="ctr"/>
            <a:r>
              <a:rPr lang="lv-LV" sz="3200" b="1" dirty="0">
                <a:solidFill>
                  <a:schemeClr val="bg2">
                    <a:lumMod val="10000"/>
                  </a:schemeClr>
                </a:solidFill>
              </a:rPr>
              <a:t>Ja būs tāda iespēja</a:t>
            </a:r>
            <a:endParaRPr lang="lv-LV" sz="3200" b="1" baseline="30000" dirty="0">
              <a:solidFill>
                <a:schemeClr val="bg2">
                  <a:lumMod val="10000"/>
                </a:schemeClr>
              </a:solidFill>
            </a:endParaRPr>
          </a:p>
        </p:txBody>
      </p:sp>
      <p:sp>
        <p:nvSpPr>
          <p:cNvPr id="20" name="TextBox 19">
            <a:extLst>
              <a:ext uri="{FF2B5EF4-FFF2-40B4-BE49-F238E27FC236}">
                <a16:creationId xmlns:a16="http://schemas.microsoft.com/office/drawing/2014/main" id="{6C55F1A9-0AAB-E101-3471-7007EDAEB88E}"/>
              </a:ext>
            </a:extLst>
          </p:cNvPr>
          <p:cNvSpPr txBox="1"/>
          <p:nvPr/>
        </p:nvSpPr>
        <p:spPr>
          <a:xfrm>
            <a:off x="7867650" y="4772291"/>
            <a:ext cx="2171700" cy="584775"/>
          </a:xfrm>
          <a:prstGeom prst="rect">
            <a:avLst/>
          </a:prstGeom>
          <a:noFill/>
        </p:spPr>
        <p:txBody>
          <a:bodyPr wrap="square" rtlCol="0">
            <a:spAutoFit/>
          </a:bodyPr>
          <a:lstStyle/>
          <a:p>
            <a:pPr algn="ctr"/>
            <a:r>
              <a:rPr lang="lv-LV" sz="3200" b="1" dirty="0">
                <a:solidFill>
                  <a:srgbClr val="C00000"/>
                </a:solidFill>
              </a:rPr>
              <a:t>vai</a:t>
            </a:r>
            <a:endParaRPr lang="lv-LV" sz="3200" b="1" baseline="30000" dirty="0">
              <a:solidFill>
                <a:srgbClr val="C00000"/>
              </a:solidFill>
            </a:endParaRPr>
          </a:p>
        </p:txBody>
      </p:sp>
      <p:sp>
        <p:nvSpPr>
          <p:cNvPr id="3" name="TextBox 2">
            <a:extLst>
              <a:ext uri="{FF2B5EF4-FFF2-40B4-BE49-F238E27FC236}">
                <a16:creationId xmlns:a16="http://schemas.microsoft.com/office/drawing/2014/main" id="{AA4CAF89-73E1-9A3B-3C62-1E46D5767AF5}"/>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18744421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ABDB65C7-713D-B785-332A-99075DC34B63}"/>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0A066F70-C056-FA52-EDDD-C02D30F199F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8125326E-685C-BD8C-B840-03AB780A3585}"/>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Projekta pamatojums</a:t>
            </a:r>
            <a:endParaRPr lang="en-US" sz="5200" b="1" dirty="0">
              <a:latin typeface="Montserrat" pitchFamily="2" charset="77"/>
            </a:endParaRPr>
          </a:p>
        </p:txBody>
      </p:sp>
      <p:sp>
        <p:nvSpPr>
          <p:cNvPr id="2" name="TextBox 1">
            <a:extLst>
              <a:ext uri="{FF2B5EF4-FFF2-40B4-BE49-F238E27FC236}">
                <a16:creationId xmlns:a16="http://schemas.microsoft.com/office/drawing/2014/main" id="{41345B30-5D07-D32A-215A-185A4F17A496}"/>
              </a:ext>
            </a:extLst>
          </p:cNvPr>
          <p:cNvSpPr txBox="1">
            <a:spLocks noChangeArrowheads="1"/>
          </p:cNvSpPr>
          <p:nvPr/>
        </p:nvSpPr>
        <p:spPr bwMode="auto">
          <a:xfrm>
            <a:off x="1066800" y="1766118"/>
            <a:ext cx="16154400" cy="782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lnSpc>
                <a:spcPct val="150000"/>
              </a:lnSpc>
              <a:buFont typeface="Arial" panose="020B0604020202020204" pitchFamily="34" charset="0"/>
              <a:buChar char="•"/>
            </a:pPr>
            <a:r>
              <a:rPr lang="lv-LV" altLang="lv-LV" sz="2600" b="1" dirty="0">
                <a:latin typeface="Montserrat" pitchFamily="2" charset="-70"/>
              </a:rPr>
              <a:t>Ādaži</a:t>
            </a:r>
            <a:r>
              <a:rPr lang="lv-LV" altLang="lv-LV" sz="2600" dirty="0">
                <a:latin typeface="Montserrat" pitchFamily="2" charset="-70"/>
              </a:rPr>
              <a:t> </a:t>
            </a:r>
            <a:r>
              <a:rPr lang="lv-LV" altLang="lv-LV" sz="2600" b="1" dirty="0">
                <a:latin typeface="Montserrat" pitchFamily="2" charset="-70"/>
              </a:rPr>
              <a:t>ir</a:t>
            </a:r>
            <a:r>
              <a:rPr lang="lv-LV" altLang="lv-LV" sz="2600" dirty="0">
                <a:latin typeface="Montserrat" pitchFamily="2" charset="-70"/>
              </a:rPr>
              <a:t> </a:t>
            </a:r>
            <a:r>
              <a:rPr lang="lv-LV" altLang="lv-LV" sz="2600" b="1" dirty="0">
                <a:latin typeface="Montserrat" pitchFamily="2" charset="-70"/>
              </a:rPr>
              <a:t>novada</a:t>
            </a:r>
            <a:r>
              <a:rPr lang="lv-LV" altLang="lv-LV" sz="2600" dirty="0">
                <a:latin typeface="Montserrat" pitchFamily="2" charset="-70"/>
              </a:rPr>
              <a:t> administratīvais un pakalpojumu </a:t>
            </a:r>
            <a:r>
              <a:rPr lang="lv-LV" altLang="lv-LV" sz="2600" b="1" dirty="0">
                <a:latin typeface="Montserrat" pitchFamily="2" charset="-70"/>
              </a:rPr>
              <a:t>centrs</a:t>
            </a:r>
            <a:r>
              <a:rPr lang="lv-LV" altLang="lv-LV" sz="2600" dirty="0">
                <a:latin typeface="Montserrat" pitchFamily="2" charset="-70"/>
              </a:rPr>
              <a:t>, kurā 01.01.2024. dzīvoja 7577 iedzīvotāji (</a:t>
            </a:r>
            <a:r>
              <a:rPr lang="lv-LV" altLang="lv-LV" sz="2600" b="1" dirty="0">
                <a:latin typeface="Montserrat" pitchFamily="2" charset="-70"/>
              </a:rPr>
              <a:t>1/3 daļa no visiem novada iedzīvotājiem</a:t>
            </a:r>
            <a:r>
              <a:rPr lang="lv-LV" altLang="lv-LV" sz="2600" dirty="0">
                <a:latin typeface="Montserrat" pitchFamily="2" charset="-70"/>
              </a:rPr>
              <a:t>), to skaits patstāvīgi palielinās, turklāt </a:t>
            </a:r>
            <a:r>
              <a:rPr lang="lv-LV" altLang="lv-LV" sz="2600" b="1" dirty="0">
                <a:latin typeface="Montserrat" pitchFamily="2" charset="-70"/>
              </a:rPr>
              <a:t>lielākais iedzīvotāju skaita pieaugums</a:t>
            </a:r>
            <a:r>
              <a:rPr lang="lv-LV" altLang="lv-LV" sz="2600" dirty="0">
                <a:latin typeface="Montserrat" pitchFamily="2" charset="-70"/>
              </a:rPr>
              <a:t> notiek vecuma posmā </a:t>
            </a:r>
            <a:r>
              <a:rPr lang="lv-LV" altLang="lv-LV" sz="2600" b="1" dirty="0">
                <a:latin typeface="Montserrat" pitchFamily="2" charset="-70"/>
              </a:rPr>
              <a:t>no 7 līdz 14 gadiem </a:t>
            </a:r>
            <a:r>
              <a:rPr lang="lv-LV" altLang="lv-LV" sz="2600" dirty="0">
                <a:latin typeface="Montserrat" pitchFamily="2" charset="-70"/>
              </a:rPr>
              <a:t>(vidēji par 7% gadā), kā arī vecumā </a:t>
            </a:r>
            <a:r>
              <a:rPr lang="lv-LV" altLang="lv-LV" sz="2600" b="1" dirty="0">
                <a:latin typeface="Montserrat" pitchFamily="2" charset="-70"/>
              </a:rPr>
              <a:t>no 15 līdz 24 gadiem </a:t>
            </a:r>
            <a:r>
              <a:rPr lang="lv-LV" altLang="lv-LV" sz="2600" dirty="0">
                <a:latin typeface="Montserrat" pitchFamily="2" charset="-70"/>
              </a:rPr>
              <a:t>(vidēji par 6%)</a:t>
            </a:r>
          </a:p>
          <a:p>
            <a:pPr marL="457200" indent="-457200" algn="just">
              <a:lnSpc>
                <a:spcPct val="150000"/>
              </a:lnSpc>
              <a:buFont typeface="Arial" panose="020B0604020202020204" pitchFamily="34" charset="0"/>
              <a:buChar char="•"/>
            </a:pPr>
            <a:r>
              <a:rPr lang="lv-LV" altLang="lv-LV" sz="2600" b="1" dirty="0">
                <a:latin typeface="Montserrat" pitchFamily="2" charset="-70"/>
              </a:rPr>
              <a:t>26% </a:t>
            </a:r>
            <a:r>
              <a:rPr lang="lv-LV" altLang="lv-LV" sz="2600" dirty="0">
                <a:latin typeface="Montserrat" pitchFamily="2" charset="-70"/>
              </a:rPr>
              <a:t>Ādažu pilsētas iedzīvotāju ir vecumā </a:t>
            </a:r>
            <a:r>
              <a:rPr lang="lv-LV" altLang="lv-LV" sz="2600" b="1" dirty="0">
                <a:latin typeface="Montserrat" pitchFamily="2" charset="-70"/>
              </a:rPr>
              <a:t>līdz 14 gadiem</a:t>
            </a:r>
          </a:p>
          <a:p>
            <a:pPr marL="457200" indent="-457200" algn="just">
              <a:lnSpc>
                <a:spcPct val="150000"/>
              </a:lnSpc>
              <a:buFont typeface="Arial" panose="020B0604020202020204" pitchFamily="34" charset="0"/>
              <a:buChar char="•"/>
            </a:pPr>
            <a:r>
              <a:rPr lang="lv-LV" altLang="lv-LV" sz="2600" dirty="0">
                <a:latin typeface="Montserrat" pitchFamily="2" charset="-70"/>
              </a:rPr>
              <a:t>Ādažu pilsētas teritorijā </a:t>
            </a:r>
            <a:r>
              <a:rPr lang="lv-LV" altLang="lv-LV" sz="2600" b="1" dirty="0">
                <a:latin typeface="Montserrat" pitchFamily="2" charset="-70"/>
              </a:rPr>
              <a:t>nav izveidot neviens bērnu vai jauniešu centrs</a:t>
            </a:r>
          </a:p>
          <a:p>
            <a:pPr marL="457200" indent="-457200" algn="just">
              <a:lnSpc>
                <a:spcPct val="150000"/>
              </a:lnSpc>
              <a:buFont typeface="Arial" panose="020B0604020202020204" pitchFamily="34" charset="0"/>
              <a:buChar char="•"/>
            </a:pPr>
            <a:r>
              <a:rPr lang="lv-LV" altLang="lv-LV" sz="2600" dirty="0">
                <a:latin typeface="Montserrat" pitchFamily="2" charset="-70"/>
              </a:rPr>
              <a:t>Ar mērķi tur ierīkot bērnu un jauniešu centru, pašvaldība 2024. gadā i</a:t>
            </a:r>
            <a:r>
              <a:rPr lang="lv-LV" altLang="lv-LV" sz="2600" b="1" dirty="0">
                <a:latin typeface="Montserrat" pitchFamily="2" charset="-70"/>
              </a:rPr>
              <a:t>egādājās ēku Gaujas ielā 25B </a:t>
            </a:r>
            <a:r>
              <a:rPr lang="lv-LV" altLang="lv-LV" sz="2600" dirty="0">
                <a:latin typeface="Montserrat" pitchFamily="2" charset="-70"/>
              </a:rPr>
              <a:t>(ar kadastra apzīmējums: 80440070427001), tomēr, kamēr nav nokārtotas juridiskās saistības un ēka neatrodas pašvaldības īpašumā, tiek izskatīta iespēja bērnu un jauniešu centru veidot pašvaldībai piederošajā ēkā Pirmā ielā 42A (kadastra apzīmējums: 80440070062001)</a:t>
            </a:r>
          </a:p>
          <a:p>
            <a:pPr marL="457200" indent="-457200" algn="just">
              <a:lnSpc>
                <a:spcPct val="150000"/>
              </a:lnSpc>
              <a:buFont typeface="Arial" panose="020B0604020202020204" pitchFamily="34" charset="0"/>
              <a:buChar char="•"/>
            </a:pPr>
            <a:r>
              <a:rPr lang="lv-LV" altLang="lv-LV" sz="2600" dirty="0">
                <a:latin typeface="Montserrat" pitchFamily="2" charset="-70"/>
              </a:rPr>
              <a:t>IJN veiktā </a:t>
            </a:r>
            <a:r>
              <a:rPr lang="lv-LV" altLang="lv-LV" sz="2600" b="1" dirty="0">
                <a:latin typeface="Montserrat" pitchFamily="2" charset="-70"/>
              </a:rPr>
              <a:t>jauniešu domes  aptauja 01.2025</a:t>
            </a:r>
            <a:r>
              <a:rPr lang="lv-LV" altLang="lv-LV" sz="2600" dirty="0">
                <a:latin typeface="Montserrat" pitchFamily="2" charset="-70"/>
              </a:rPr>
              <a:t>. norāda, ka jauniešiem vajag jauniešu centru</a:t>
            </a:r>
          </a:p>
          <a:p>
            <a:pPr marL="457200" indent="-457200" algn="just">
              <a:lnSpc>
                <a:spcPct val="150000"/>
              </a:lnSpc>
              <a:buFont typeface="Arial" panose="020B0604020202020204" pitchFamily="34" charset="0"/>
              <a:buChar char="•"/>
            </a:pPr>
            <a:r>
              <a:rPr lang="lv-LV" altLang="lv-LV" sz="2600" b="1" dirty="0">
                <a:latin typeface="Montserrat" pitchFamily="2" charset="-70"/>
              </a:rPr>
              <a:t>Ādažu pilsētas iedzīvotāju padomes </a:t>
            </a:r>
            <a:r>
              <a:rPr lang="lv-LV" altLang="lv-LV" sz="2600" dirty="0">
                <a:latin typeface="Montserrat" pitchFamily="2" charset="-70"/>
              </a:rPr>
              <a:t>veiktā </a:t>
            </a:r>
            <a:r>
              <a:rPr lang="lv-LV" altLang="lv-LV" sz="2600" b="1" dirty="0">
                <a:latin typeface="Montserrat" pitchFamily="2" charset="-70"/>
              </a:rPr>
              <a:t>aptauja 02.2025. </a:t>
            </a:r>
            <a:r>
              <a:rPr lang="lv-LV" altLang="lv-LV" sz="2600" dirty="0">
                <a:latin typeface="Montserrat" pitchFamily="2" charset="-70"/>
              </a:rPr>
              <a:t>norāda, ka centrs nepieciešams</a:t>
            </a:r>
          </a:p>
        </p:txBody>
      </p:sp>
      <p:sp>
        <p:nvSpPr>
          <p:cNvPr id="4" name="TextBox 3">
            <a:extLst>
              <a:ext uri="{FF2B5EF4-FFF2-40B4-BE49-F238E27FC236}">
                <a16:creationId xmlns:a16="http://schemas.microsoft.com/office/drawing/2014/main" id="{271645A1-60D5-BF45-54D9-3D3A7EA18CCA}"/>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293975994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0902C28B-0D94-BDD3-4D89-7F6608F74AE2}"/>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BF1551B7-8B8E-E725-AF41-275AC60094BA}"/>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2" name="TextBox 1">
            <a:extLst>
              <a:ext uri="{FF2B5EF4-FFF2-40B4-BE49-F238E27FC236}">
                <a16:creationId xmlns:a16="http://schemas.microsoft.com/office/drawing/2014/main" id="{7EF24BC9-4B14-55F0-A7F8-779714B1925E}"/>
              </a:ext>
            </a:extLst>
          </p:cNvPr>
          <p:cNvSpPr txBox="1">
            <a:spLocks noChangeArrowheads="1"/>
          </p:cNvSpPr>
          <p:nvPr/>
        </p:nvSpPr>
        <p:spPr bwMode="auto">
          <a:xfrm>
            <a:off x="1066800" y="1825112"/>
            <a:ext cx="16154400" cy="324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lv-LV" altLang="lv-LV" sz="2800" b="1" dirty="0">
                <a:latin typeface="Montserrat" pitchFamily="2" charset="-70"/>
              </a:rPr>
              <a:t>Veiktā aptauja</a:t>
            </a:r>
          </a:p>
          <a:p>
            <a:pPr marL="342900" indent="-342900" algn="just">
              <a:lnSpc>
                <a:spcPct val="150000"/>
              </a:lnSpc>
              <a:buFont typeface="Arial" panose="020B0604020202020204" pitchFamily="34" charset="0"/>
              <a:buChar char="•"/>
            </a:pPr>
            <a:r>
              <a:rPr lang="lv-LV" altLang="lv-LV" sz="2800" dirty="0">
                <a:latin typeface="Montserrat" pitchFamily="2" charset="-70"/>
              </a:rPr>
              <a:t>Aptauja tika veidota interneta vidē un izsūtot sociālajos tīklos, e-klases platformā (iesaistot visas novada skolas) un kopējās saziņas grupās</a:t>
            </a:r>
          </a:p>
          <a:p>
            <a:pPr marL="342900" indent="-342900" algn="just">
              <a:lnSpc>
                <a:spcPct val="150000"/>
              </a:lnSpc>
              <a:buFont typeface="Arial" panose="020B0604020202020204" pitchFamily="34" charset="0"/>
              <a:buChar char="•"/>
            </a:pPr>
            <a:r>
              <a:rPr lang="lv-LV" altLang="lv-LV" sz="2800" b="1" dirty="0">
                <a:latin typeface="Montserrat" pitchFamily="2" charset="-70"/>
              </a:rPr>
              <a:t>401 respondents </a:t>
            </a:r>
            <a:r>
              <a:rPr lang="lv-LV" altLang="lv-LV" sz="2800" dirty="0">
                <a:latin typeface="Montserrat" pitchFamily="2" charset="-70"/>
              </a:rPr>
              <a:t>dažādās vecuma grupās</a:t>
            </a:r>
          </a:p>
          <a:p>
            <a:pPr marL="342900" indent="-342900" algn="just">
              <a:lnSpc>
                <a:spcPct val="150000"/>
              </a:lnSpc>
              <a:buFont typeface="Arial" panose="020B0604020202020204" pitchFamily="34" charset="0"/>
              <a:buChar char="•"/>
            </a:pPr>
            <a:r>
              <a:rPr lang="lv-LV" altLang="lv-LV" sz="2800" dirty="0">
                <a:latin typeface="Montserrat" pitchFamily="2" charset="-70"/>
              </a:rPr>
              <a:t>Aptauja tika veikta </a:t>
            </a:r>
            <a:r>
              <a:rPr lang="lv-LV" altLang="lv-LV" sz="2800" b="1" dirty="0">
                <a:latin typeface="Montserrat" pitchFamily="2" charset="-70"/>
              </a:rPr>
              <a:t>06.02.2025.-15.02.2025</a:t>
            </a:r>
            <a:r>
              <a:rPr lang="lv-LV" altLang="lv-LV" sz="2800" dirty="0">
                <a:latin typeface="Montserrat" pitchFamily="2" charset="-70"/>
              </a:rPr>
              <a:t>.</a:t>
            </a:r>
          </a:p>
        </p:txBody>
      </p:sp>
      <p:sp>
        <p:nvSpPr>
          <p:cNvPr id="4" name="Title 3">
            <a:extLst>
              <a:ext uri="{FF2B5EF4-FFF2-40B4-BE49-F238E27FC236}">
                <a16:creationId xmlns:a16="http://schemas.microsoft.com/office/drawing/2014/main" id="{7C6712BC-ED68-2DC6-C9B2-E5F2777AAE5C}"/>
              </a:ext>
            </a:extLst>
          </p:cNvPr>
          <p:cNvSpPr txBox="1">
            <a:spLocks/>
          </p:cNvSpPr>
          <p:nvPr/>
        </p:nvSpPr>
        <p:spPr>
          <a:xfrm>
            <a:off x="1038225" y="947738"/>
            <a:ext cx="17145000" cy="766762"/>
          </a:xfrm>
          <a:prstGeom prst="rect">
            <a:avLst/>
          </a:prstGeom>
        </p:spPr>
        <p:txBody>
          <a:bodyPr>
            <a:normAutofit fontScale="925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Ādažu pilsētas iedzīvotāju padomes veiktā aptauja</a:t>
            </a:r>
            <a:endParaRPr lang="en-US" sz="5200" b="1" dirty="0">
              <a:latin typeface="Montserrat" pitchFamily="2" charset="77"/>
            </a:endParaRPr>
          </a:p>
        </p:txBody>
      </p:sp>
      <p:sp>
        <p:nvSpPr>
          <p:cNvPr id="5" name="TextBox 4">
            <a:extLst>
              <a:ext uri="{FF2B5EF4-FFF2-40B4-BE49-F238E27FC236}">
                <a16:creationId xmlns:a16="http://schemas.microsoft.com/office/drawing/2014/main" id="{FF33A48C-2B7B-C74C-5DB1-939812147805}"/>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pic>
        <p:nvPicPr>
          <p:cNvPr id="6" name="Attēls 5">
            <a:extLst>
              <a:ext uri="{FF2B5EF4-FFF2-40B4-BE49-F238E27FC236}">
                <a16:creationId xmlns:a16="http://schemas.microsoft.com/office/drawing/2014/main" id="{EC35212D-D10B-8357-6AD2-B0E4BE59D5ED}"/>
              </a:ext>
            </a:extLst>
          </p:cNvPr>
          <p:cNvPicPr>
            <a:picLocks noChangeAspect="1"/>
          </p:cNvPicPr>
          <p:nvPr/>
        </p:nvPicPr>
        <p:blipFill>
          <a:blip r:embed="rId2"/>
          <a:stretch>
            <a:fillRect/>
          </a:stretch>
        </p:blipFill>
        <p:spPr>
          <a:xfrm>
            <a:off x="2133600" y="5165616"/>
            <a:ext cx="6337262" cy="4079040"/>
          </a:xfrm>
          <a:prstGeom prst="rect">
            <a:avLst/>
          </a:prstGeom>
        </p:spPr>
      </p:pic>
      <p:pic>
        <p:nvPicPr>
          <p:cNvPr id="7" name="Attēls 6">
            <a:extLst>
              <a:ext uri="{FF2B5EF4-FFF2-40B4-BE49-F238E27FC236}">
                <a16:creationId xmlns:a16="http://schemas.microsoft.com/office/drawing/2014/main" id="{C84A06D3-0611-0169-140B-BD48073DC02B}"/>
              </a:ext>
            </a:extLst>
          </p:cNvPr>
          <p:cNvPicPr>
            <a:picLocks noChangeAspect="1"/>
          </p:cNvPicPr>
          <p:nvPr/>
        </p:nvPicPr>
        <p:blipFill>
          <a:blip r:embed="rId3"/>
          <a:stretch>
            <a:fillRect/>
          </a:stretch>
        </p:blipFill>
        <p:spPr>
          <a:xfrm>
            <a:off x="9105900" y="5122421"/>
            <a:ext cx="5638800" cy="4098199"/>
          </a:xfrm>
          <a:prstGeom prst="rect">
            <a:avLst/>
          </a:prstGeom>
        </p:spPr>
      </p:pic>
    </p:spTree>
    <p:extLst>
      <p:ext uri="{BB962C8B-B14F-4D97-AF65-F5344CB8AC3E}">
        <p14:creationId xmlns:p14="http://schemas.microsoft.com/office/powerpoint/2010/main" val="404965425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7FC19EF8-E91B-BF4A-F004-127CB311036B}"/>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1BD057F8-A750-3FEB-FF2E-85EDDBBC6B48}"/>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C9189226-777D-7C2F-4301-A6FAD717643A}"/>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plānoto projektu</a:t>
            </a:r>
            <a:endParaRPr lang="en-US" sz="5200" b="1" dirty="0">
              <a:latin typeface="Montserrat" pitchFamily="2" charset="77"/>
            </a:endParaRPr>
          </a:p>
        </p:txBody>
      </p:sp>
      <p:sp>
        <p:nvSpPr>
          <p:cNvPr id="3" name="TextBox 2">
            <a:extLst>
              <a:ext uri="{FF2B5EF4-FFF2-40B4-BE49-F238E27FC236}">
                <a16:creationId xmlns:a16="http://schemas.microsoft.com/office/drawing/2014/main" id="{39585727-D6A0-D441-68D4-1665B01ABF5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17.02.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
        <p:nvSpPr>
          <p:cNvPr id="2" name="TextBox 1">
            <a:extLst>
              <a:ext uri="{FF2B5EF4-FFF2-40B4-BE49-F238E27FC236}">
                <a16:creationId xmlns:a16="http://schemas.microsoft.com/office/drawing/2014/main" id="{4E2B2D25-C4EE-BF2D-1A9B-1C2CCBA88EEC}"/>
              </a:ext>
            </a:extLst>
          </p:cNvPr>
          <p:cNvSpPr txBox="1">
            <a:spLocks noChangeArrowheads="1"/>
          </p:cNvSpPr>
          <p:nvPr/>
        </p:nvSpPr>
        <p:spPr bwMode="auto">
          <a:xfrm>
            <a:off x="1066800" y="1943100"/>
            <a:ext cx="16154400" cy="389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lnSpc>
                <a:spcPct val="150000"/>
              </a:lnSpc>
              <a:buFont typeface="Arial" panose="020B0604020202020204" pitchFamily="34" charset="0"/>
              <a:buChar char="•"/>
            </a:pPr>
            <a:r>
              <a:rPr lang="lv-LV" altLang="lv-LV" sz="2800" dirty="0">
                <a:latin typeface="Montserrat" pitchFamily="2" charset="-70"/>
              </a:rPr>
              <a:t>Plānots izveidot centru, kurā bērni un jaunieši varētu sanākt kopā, saturīgi, radoši, aktīvi un interesanti pavadīt brīvo laiku, īstenot savus projektus un aktivitātes, sekmēt sadarbību ar bērnu un jauniešu biedrībām citās pašvaldībās.</a:t>
            </a:r>
          </a:p>
          <a:p>
            <a:pPr marL="457200" indent="-457200" algn="just">
              <a:lnSpc>
                <a:spcPct val="150000"/>
              </a:lnSpc>
              <a:buFont typeface="Arial" panose="020B0604020202020204" pitchFamily="34" charset="0"/>
              <a:buChar char="•"/>
            </a:pPr>
            <a:r>
              <a:rPr lang="lv-LV" altLang="lv-LV" sz="2800" dirty="0">
                <a:latin typeface="Montserrat" pitchFamily="2" charset="-70"/>
              </a:rPr>
              <a:t>Bērnu un jauniešu vajadzībām plānots iegādāties centrā nepieciešamos </a:t>
            </a:r>
            <a:r>
              <a:rPr lang="lv-LV" altLang="lv-LV" sz="2800" b="1" dirty="0">
                <a:latin typeface="Montserrat" pitchFamily="2" charset="-70"/>
              </a:rPr>
              <a:t>pamatlīdzekļus un inventāru </a:t>
            </a:r>
            <a:r>
              <a:rPr lang="lv-LV" altLang="lv-LV" sz="2800" dirty="0">
                <a:latin typeface="Montserrat" pitchFamily="2" charset="-70"/>
              </a:rPr>
              <a:t>(mēbeles, iekārtas, sadzīves tehniku, logotipu «Ādažu bērnu un jauniešu centrs»).</a:t>
            </a:r>
          </a:p>
        </p:txBody>
      </p:sp>
    </p:spTree>
    <p:extLst>
      <p:ext uri="{BB962C8B-B14F-4D97-AF65-F5344CB8AC3E}">
        <p14:creationId xmlns:p14="http://schemas.microsoft.com/office/powerpoint/2010/main" val="288579956"/>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26153</TotalTime>
  <Words>1142</Words>
  <Application>Microsoft Office PowerPoint</Application>
  <PresentationFormat>Pielāgots</PresentationFormat>
  <Paragraphs>91</Paragraphs>
  <Slides>12</Slides>
  <Notes>1</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12</vt:i4>
      </vt:variant>
    </vt:vector>
  </HeadingPairs>
  <TitlesOfParts>
    <vt:vector size="19" baseType="lpstr">
      <vt:lpstr>Calibri</vt:lpstr>
      <vt:lpstr>Montserrat</vt:lpstr>
      <vt:lpstr>Montserrat Semi-Bold Bold</vt:lpstr>
      <vt:lpstr>Montserrat Classic Bold</vt:lpstr>
      <vt:lpstr>Calibri Light</vt:lpstr>
      <vt:lpstr>Arial</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Laura Bite</dc:creator>
  <cp:lastModifiedBy>Inga Pērkone</cp:lastModifiedBy>
  <cp:revision>146</cp:revision>
  <cp:lastPrinted>2024-04-04T12:30:12Z</cp:lastPrinted>
  <dcterms:created xsi:type="dcterms:W3CDTF">2006-08-16T00:00:00Z</dcterms:created>
  <dcterms:modified xsi:type="dcterms:W3CDTF">2025-02-18T16:49:20Z</dcterms:modified>
</cp:coreProperties>
</file>