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08" r:id="rId1"/>
  </p:sldMasterIdLst>
  <p:notesMasterIdLst>
    <p:notesMasterId r:id="rId17"/>
  </p:notesMasterIdLst>
  <p:sldIdLst>
    <p:sldId id="432" r:id="rId2"/>
    <p:sldId id="434" r:id="rId3"/>
    <p:sldId id="447" r:id="rId4"/>
    <p:sldId id="444" r:id="rId5"/>
    <p:sldId id="446" r:id="rId6"/>
    <p:sldId id="448" r:id="rId7"/>
    <p:sldId id="449" r:id="rId8"/>
    <p:sldId id="450" r:id="rId9"/>
    <p:sldId id="452" r:id="rId10"/>
    <p:sldId id="453" r:id="rId11"/>
    <p:sldId id="455" r:id="rId12"/>
    <p:sldId id="456" r:id="rId13"/>
    <p:sldId id="459" r:id="rId14"/>
    <p:sldId id="458" r:id="rId15"/>
    <p:sldId id="282" r:id="rId16"/>
  </p:sldIdLst>
  <p:sldSz cx="18288000" cy="10287000"/>
  <p:notesSz cx="6858000" cy="9144000"/>
  <p:embeddedFontLst>
    <p:embeddedFont>
      <p:font typeface="Calibri" panose="020F0502020204030204" pitchFamily="34" charset="0"/>
      <p:regular r:id="rId18"/>
      <p:bold r:id="rId19"/>
      <p:italic r:id="rId20"/>
      <p:boldItalic r:id="rId21"/>
    </p:embeddedFont>
    <p:embeddedFont>
      <p:font typeface="Calibri Light" panose="020F0302020204030204" pitchFamily="34" charset="0"/>
      <p:regular r:id="rId22"/>
      <p:italic r:id="rId23"/>
    </p:embeddedFont>
    <p:embeddedFont>
      <p:font typeface="Montserrat" panose="00000500000000000000" pitchFamily="50" charset="-70"/>
      <p:regular r:id="rId24"/>
      <p:bold r:id="rId25"/>
      <p:italic r:id="rId26"/>
      <p:boldItalic r:id="rId27"/>
    </p:embeddedFont>
    <p:embeddedFont>
      <p:font typeface="Montserrat SemiBold" panose="00000700000000000000" pitchFamily="50" charset="-70"/>
      <p:bold r:id="rId28"/>
      <p:boldItalic r:id="rId29"/>
    </p:embeddedFont>
  </p:embeddedFontLst>
  <p:defaultTextStyle>
    <a:defPPr>
      <a:defRPr lang="en-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A5BC134-7B5B-B442-AA6C-8768B5ED0E5D}">
          <p14:sldIdLst>
            <p14:sldId id="432"/>
            <p14:sldId id="434"/>
            <p14:sldId id="447"/>
            <p14:sldId id="444"/>
            <p14:sldId id="446"/>
            <p14:sldId id="448"/>
            <p14:sldId id="449"/>
            <p14:sldId id="450"/>
            <p14:sldId id="452"/>
            <p14:sldId id="453"/>
            <p14:sldId id="455"/>
            <p14:sldId id="456"/>
            <p14:sldId id="459"/>
            <p14:sldId id="458"/>
            <p14:sldId id="28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4D4C"/>
    <a:srgbClr val="77A4BE"/>
    <a:srgbClr val="CBCBCB"/>
    <a:srgbClr val="E7E7E7"/>
    <a:srgbClr val="AA4839"/>
    <a:srgbClr val="CDC847"/>
    <a:srgbClr val="0F162B"/>
    <a:srgbClr val="C04900"/>
    <a:srgbClr val="E1BF41"/>
    <a:srgbClr val="DBDE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Vidējs stils 2 - izcēlum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Vidējs stils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285" autoAdjust="0"/>
    <p:restoredTop sz="94674" autoAdjust="0"/>
  </p:normalViewPr>
  <p:slideViewPr>
    <p:cSldViewPr>
      <p:cViewPr varScale="1">
        <p:scale>
          <a:sx n="52" d="100"/>
          <a:sy n="52" d="100"/>
        </p:scale>
        <p:origin x="1142" y="62"/>
      </p:cViewPr>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L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2BE5A0-D6E5-8549-9779-CFE680BF9E89}" type="datetimeFigureOut">
              <a:rPr lang="en-LV" smtClean="0"/>
              <a:t>02/23/2025</a:t>
            </a:fld>
            <a:endParaRPr lang="en-LV"/>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L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L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AE27AA-9BC7-E84F-8718-96696ED692D6}" type="slidenum">
              <a:rPr lang="en-LV" smtClean="0"/>
              <a:t>‹#›</a:t>
            </a:fld>
            <a:endParaRPr lang="en-LV"/>
          </a:p>
        </p:txBody>
      </p:sp>
    </p:spTree>
    <p:extLst>
      <p:ext uri="{BB962C8B-B14F-4D97-AF65-F5344CB8AC3E}">
        <p14:creationId xmlns:p14="http://schemas.microsoft.com/office/powerpoint/2010/main" val="42288535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951135-F263-8A48-A8ED-72047048C1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8AC4F2-960C-0528-778A-E65EB2A47E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67AA30-E2E3-870E-F454-0C7EC15CCB5C}"/>
              </a:ext>
            </a:extLst>
          </p:cNvPr>
          <p:cNvSpPr>
            <a:spLocks noGrp="1"/>
          </p:cNvSpPr>
          <p:nvPr>
            <p:ph type="body" idx="1"/>
          </p:nvPr>
        </p:nvSpPr>
        <p:spPr/>
        <p:txBody>
          <a:bodyPr/>
          <a:lstStyle/>
          <a:p>
            <a:endParaRPr lang="en-LV" dirty="0"/>
          </a:p>
        </p:txBody>
      </p:sp>
      <p:sp>
        <p:nvSpPr>
          <p:cNvPr id="4" name="Slide Number Placeholder 3">
            <a:extLst>
              <a:ext uri="{FF2B5EF4-FFF2-40B4-BE49-F238E27FC236}">
                <a16:creationId xmlns:a16="http://schemas.microsoft.com/office/drawing/2014/main" id="{7212F063-63D3-1613-3FF5-80B3C59DC26C}"/>
              </a:ext>
            </a:extLst>
          </p:cNvPr>
          <p:cNvSpPr>
            <a:spLocks noGrp="1"/>
          </p:cNvSpPr>
          <p:nvPr>
            <p:ph type="sldNum" sz="quarter" idx="5"/>
          </p:nvPr>
        </p:nvSpPr>
        <p:spPr/>
        <p:txBody>
          <a:bodyPr/>
          <a:lstStyle/>
          <a:p>
            <a:fld id="{6FAE27AA-9BC7-E84F-8718-96696ED692D6}" type="slidenum">
              <a:rPr lang="en-LV" smtClean="0"/>
              <a:t>4</a:t>
            </a:fld>
            <a:endParaRPr lang="en-LV"/>
          </a:p>
        </p:txBody>
      </p:sp>
    </p:spTree>
    <p:extLst>
      <p:ext uri="{BB962C8B-B14F-4D97-AF65-F5344CB8AC3E}">
        <p14:creationId xmlns:p14="http://schemas.microsoft.com/office/powerpoint/2010/main" val="2913475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905F7B-BCB1-5157-3518-EEC1124AE2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6C8C81-5DBC-F3EC-9B69-3D21D804CE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8E85ED-FC06-3CF3-19FC-ED35208B48B9}"/>
              </a:ext>
            </a:extLst>
          </p:cNvPr>
          <p:cNvSpPr>
            <a:spLocks noGrp="1"/>
          </p:cNvSpPr>
          <p:nvPr>
            <p:ph type="body" idx="1"/>
          </p:nvPr>
        </p:nvSpPr>
        <p:spPr/>
        <p:txBody>
          <a:bodyPr/>
          <a:lstStyle/>
          <a:p>
            <a:endParaRPr lang="en-LV" dirty="0"/>
          </a:p>
        </p:txBody>
      </p:sp>
      <p:sp>
        <p:nvSpPr>
          <p:cNvPr id="4" name="Slide Number Placeholder 3">
            <a:extLst>
              <a:ext uri="{FF2B5EF4-FFF2-40B4-BE49-F238E27FC236}">
                <a16:creationId xmlns:a16="http://schemas.microsoft.com/office/drawing/2014/main" id="{A7CEE1C1-887A-F633-9266-57F561AA987E}"/>
              </a:ext>
            </a:extLst>
          </p:cNvPr>
          <p:cNvSpPr>
            <a:spLocks noGrp="1"/>
          </p:cNvSpPr>
          <p:nvPr>
            <p:ph type="sldNum" sz="quarter" idx="5"/>
          </p:nvPr>
        </p:nvSpPr>
        <p:spPr/>
        <p:txBody>
          <a:bodyPr/>
          <a:lstStyle/>
          <a:p>
            <a:fld id="{6FAE27AA-9BC7-E84F-8718-96696ED692D6}" type="slidenum">
              <a:rPr lang="en-LV" smtClean="0"/>
              <a:t>5</a:t>
            </a:fld>
            <a:endParaRPr lang="en-LV"/>
          </a:p>
        </p:txBody>
      </p:sp>
    </p:spTree>
    <p:extLst>
      <p:ext uri="{BB962C8B-B14F-4D97-AF65-F5344CB8AC3E}">
        <p14:creationId xmlns:p14="http://schemas.microsoft.com/office/powerpoint/2010/main" val="3031569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080B1-8810-1FD0-B397-D4F2A29E60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9E7294-BFD5-707B-6E70-595BAFB568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20A319-FEA0-03B8-BE3E-9CA4B41E2BA8}"/>
              </a:ext>
            </a:extLst>
          </p:cNvPr>
          <p:cNvSpPr>
            <a:spLocks noGrp="1"/>
          </p:cNvSpPr>
          <p:nvPr>
            <p:ph type="body" idx="1"/>
          </p:nvPr>
        </p:nvSpPr>
        <p:spPr/>
        <p:txBody>
          <a:bodyPr/>
          <a:lstStyle/>
          <a:p>
            <a:endParaRPr lang="en-LV" dirty="0"/>
          </a:p>
        </p:txBody>
      </p:sp>
      <p:sp>
        <p:nvSpPr>
          <p:cNvPr id="4" name="Slide Number Placeholder 3">
            <a:extLst>
              <a:ext uri="{FF2B5EF4-FFF2-40B4-BE49-F238E27FC236}">
                <a16:creationId xmlns:a16="http://schemas.microsoft.com/office/drawing/2014/main" id="{9DD2F235-A2C4-A0DA-DF97-23ABAD310B9D}"/>
              </a:ext>
            </a:extLst>
          </p:cNvPr>
          <p:cNvSpPr>
            <a:spLocks noGrp="1"/>
          </p:cNvSpPr>
          <p:nvPr>
            <p:ph type="sldNum" sz="quarter" idx="5"/>
          </p:nvPr>
        </p:nvSpPr>
        <p:spPr/>
        <p:txBody>
          <a:bodyPr/>
          <a:lstStyle/>
          <a:p>
            <a:fld id="{6FAE27AA-9BC7-E84F-8718-96696ED692D6}" type="slidenum">
              <a:rPr lang="en-LV" smtClean="0"/>
              <a:t>13</a:t>
            </a:fld>
            <a:endParaRPr lang="en-LV"/>
          </a:p>
        </p:txBody>
      </p:sp>
    </p:spTree>
    <p:extLst>
      <p:ext uri="{BB962C8B-B14F-4D97-AF65-F5344CB8AC3E}">
        <p14:creationId xmlns:p14="http://schemas.microsoft.com/office/powerpoint/2010/main" val="2026703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5"/>
          </p:nvPr>
        </p:nvSpPr>
        <p:spPr/>
        <p:txBody>
          <a:bodyPr/>
          <a:lstStyle/>
          <a:p>
            <a:fld id="{6FAE27AA-9BC7-E84F-8718-96696ED692D6}" type="slidenum">
              <a:rPr lang="en-LV" smtClean="0"/>
              <a:t>15</a:t>
            </a:fld>
            <a:endParaRPr lang="en-LV"/>
          </a:p>
        </p:txBody>
      </p:sp>
    </p:spTree>
    <p:extLst>
      <p:ext uri="{BB962C8B-B14F-4D97-AF65-F5344CB8AC3E}">
        <p14:creationId xmlns:p14="http://schemas.microsoft.com/office/powerpoint/2010/main" val="30860959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541C8-3AEE-92D0-6BC7-43B9298F413D}"/>
              </a:ext>
            </a:extLst>
          </p:cNvPr>
          <p:cNvSpPr>
            <a:spLocks noGrp="1"/>
          </p:cNvSpPr>
          <p:nvPr>
            <p:ph type="ctrTitle"/>
          </p:nvPr>
        </p:nvSpPr>
        <p:spPr>
          <a:xfrm>
            <a:off x="2286000" y="1683545"/>
            <a:ext cx="13716000" cy="3581400"/>
          </a:xfrm>
        </p:spPr>
        <p:txBody>
          <a:bodyPr anchor="b"/>
          <a:lstStyle>
            <a:lvl1pPr algn="ctr">
              <a:defRPr sz="9000"/>
            </a:lvl1pPr>
          </a:lstStyle>
          <a:p>
            <a:r>
              <a:rPr lang="en-GB"/>
              <a:t>Click to edit Master title style</a:t>
            </a:r>
            <a:endParaRPr lang="en-LV"/>
          </a:p>
        </p:txBody>
      </p:sp>
      <p:sp>
        <p:nvSpPr>
          <p:cNvPr id="3" name="Subtitle 2">
            <a:extLst>
              <a:ext uri="{FF2B5EF4-FFF2-40B4-BE49-F238E27FC236}">
                <a16:creationId xmlns:a16="http://schemas.microsoft.com/office/drawing/2014/main" id="{DDB5853E-7624-0FE6-9FFF-82B092C161CD}"/>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a:t>Click to edit Master subtitle style</a:t>
            </a:r>
            <a:endParaRPr lang="en-LV"/>
          </a:p>
        </p:txBody>
      </p:sp>
      <p:sp>
        <p:nvSpPr>
          <p:cNvPr id="4" name="Date Placeholder 3">
            <a:extLst>
              <a:ext uri="{FF2B5EF4-FFF2-40B4-BE49-F238E27FC236}">
                <a16:creationId xmlns:a16="http://schemas.microsoft.com/office/drawing/2014/main" id="{CE96A15C-33BA-109B-C718-857CACB9953B}"/>
              </a:ext>
            </a:extLst>
          </p:cNvPr>
          <p:cNvSpPr>
            <a:spLocks noGrp="1"/>
          </p:cNvSpPr>
          <p:nvPr>
            <p:ph type="dt" sz="half" idx="10"/>
          </p:nvPr>
        </p:nvSpPr>
        <p:spPr/>
        <p:txBody>
          <a:bodyPr/>
          <a:lstStyle/>
          <a:p>
            <a:fld id="{E713DBD1-BBC6-144F-BB04-668AE50EEAA2}" type="datetime1">
              <a:rPr lang="en-US" smtClean="0"/>
              <a:t>2/23/2025</a:t>
            </a:fld>
            <a:endParaRPr lang="en-US"/>
          </a:p>
        </p:txBody>
      </p:sp>
      <p:sp>
        <p:nvSpPr>
          <p:cNvPr id="5" name="Footer Placeholder 4">
            <a:extLst>
              <a:ext uri="{FF2B5EF4-FFF2-40B4-BE49-F238E27FC236}">
                <a16:creationId xmlns:a16="http://schemas.microsoft.com/office/drawing/2014/main" id="{14FF34E3-512D-C7E8-C9A1-C78861BE7332}"/>
              </a:ext>
            </a:extLst>
          </p:cNvPr>
          <p:cNvSpPr>
            <a:spLocks noGrp="1"/>
          </p:cNvSpPr>
          <p:nvPr>
            <p:ph type="ftr" sz="quarter" idx="11"/>
          </p:nvPr>
        </p:nvSpPr>
        <p:spPr/>
        <p:txBody>
          <a:bodyPr/>
          <a:lstStyle/>
          <a:p>
            <a:r>
              <a:rPr lang="en-US"/>
              <a:t>Ādažu</a:t>
            </a:r>
          </a:p>
        </p:txBody>
      </p:sp>
      <p:sp>
        <p:nvSpPr>
          <p:cNvPr id="6" name="Slide Number Placeholder 5">
            <a:extLst>
              <a:ext uri="{FF2B5EF4-FFF2-40B4-BE49-F238E27FC236}">
                <a16:creationId xmlns:a16="http://schemas.microsoft.com/office/drawing/2014/main" id="{A727C26C-60F9-7124-6965-208FDD9097E2}"/>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7298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CECC4-E968-3D5F-03A5-A4E8DD09E750}"/>
              </a:ext>
            </a:extLst>
          </p:cNvPr>
          <p:cNvSpPr>
            <a:spLocks noGrp="1"/>
          </p:cNvSpPr>
          <p:nvPr>
            <p:ph type="title"/>
          </p:nvPr>
        </p:nvSpPr>
        <p:spPr/>
        <p:txBody>
          <a:bodyPr/>
          <a:lstStyle/>
          <a:p>
            <a:r>
              <a:rPr lang="en-GB"/>
              <a:t>Click to edit Master title style</a:t>
            </a:r>
            <a:endParaRPr lang="en-LV"/>
          </a:p>
        </p:txBody>
      </p:sp>
      <p:sp>
        <p:nvSpPr>
          <p:cNvPr id="3" name="Vertical Text Placeholder 2">
            <a:extLst>
              <a:ext uri="{FF2B5EF4-FFF2-40B4-BE49-F238E27FC236}">
                <a16:creationId xmlns:a16="http://schemas.microsoft.com/office/drawing/2014/main" id="{B74C209E-3B70-2EEE-3172-85E0E4BC3A7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V"/>
          </a:p>
        </p:txBody>
      </p:sp>
      <p:sp>
        <p:nvSpPr>
          <p:cNvPr id="4" name="Date Placeholder 3">
            <a:extLst>
              <a:ext uri="{FF2B5EF4-FFF2-40B4-BE49-F238E27FC236}">
                <a16:creationId xmlns:a16="http://schemas.microsoft.com/office/drawing/2014/main" id="{08E690F4-4792-117B-6615-1DA3855EC3DE}"/>
              </a:ext>
            </a:extLst>
          </p:cNvPr>
          <p:cNvSpPr>
            <a:spLocks noGrp="1"/>
          </p:cNvSpPr>
          <p:nvPr>
            <p:ph type="dt" sz="half" idx="10"/>
          </p:nvPr>
        </p:nvSpPr>
        <p:spPr/>
        <p:txBody>
          <a:bodyPr/>
          <a:lstStyle/>
          <a:p>
            <a:fld id="{4B22B9F0-4552-AC48-AA4F-42211AD280FC}" type="datetime1">
              <a:rPr lang="en-US" smtClean="0"/>
              <a:t>2/23/2025</a:t>
            </a:fld>
            <a:endParaRPr lang="en-US"/>
          </a:p>
        </p:txBody>
      </p:sp>
      <p:sp>
        <p:nvSpPr>
          <p:cNvPr id="5" name="Footer Placeholder 4">
            <a:extLst>
              <a:ext uri="{FF2B5EF4-FFF2-40B4-BE49-F238E27FC236}">
                <a16:creationId xmlns:a16="http://schemas.microsoft.com/office/drawing/2014/main" id="{C7E5E789-7E16-BCEA-D165-29D3EA95E40B}"/>
              </a:ext>
            </a:extLst>
          </p:cNvPr>
          <p:cNvSpPr>
            <a:spLocks noGrp="1"/>
          </p:cNvSpPr>
          <p:nvPr>
            <p:ph type="ftr" sz="quarter" idx="11"/>
          </p:nvPr>
        </p:nvSpPr>
        <p:spPr/>
        <p:txBody>
          <a:bodyPr/>
          <a:lstStyle/>
          <a:p>
            <a:r>
              <a:rPr lang="en-US"/>
              <a:t>Ādažu</a:t>
            </a:r>
          </a:p>
        </p:txBody>
      </p:sp>
      <p:sp>
        <p:nvSpPr>
          <p:cNvPr id="6" name="Slide Number Placeholder 5">
            <a:extLst>
              <a:ext uri="{FF2B5EF4-FFF2-40B4-BE49-F238E27FC236}">
                <a16:creationId xmlns:a16="http://schemas.microsoft.com/office/drawing/2014/main" id="{29CCF779-A07C-29D5-7113-0D73DB7D8EDC}"/>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45958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F72C63-D56C-29F1-9C66-0F53431B77F2}"/>
              </a:ext>
            </a:extLst>
          </p:cNvPr>
          <p:cNvSpPr>
            <a:spLocks noGrp="1"/>
          </p:cNvSpPr>
          <p:nvPr>
            <p:ph type="title" orient="vert"/>
          </p:nvPr>
        </p:nvSpPr>
        <p:spPr>
          <a:xfrm>
            <a:off x="13087350" y="547688"/>
            <a:ext cx="3943350" cy="8717757"/>
          </a:xfrm>
        </p:spPr>
        <p:txBody>
          <a:bodyPr vert="eaVert"/>
          <a:lstStyle/>
          <a:p>
            <a:r>
              <a:rPr lang="en-GB"/>
              <a:t>Click to edit Master title style</a:t>
            </a:r>
            <a:endParaRPr lang="en-LV"/>
          </a:p>
        </p:txBody>
      </p:sp>
      <p:sp>
        <p:nvSpPr>
          <p:cNvPr id="3" name="Vertical Text Placeholder 2">
            <a:extLst>
              <a:ext uri="{FF2B5EF4-FFF2-40B4-BE49-F238E27FC236}">
                <a16:creationId xmlns:a16="http://schemas.microsoft.com/office/drawing/2014/main" id="{33B5D915-09E9-64BF-214D-C4117A112EB7}"/>
              </a:ext>
            </a:extLst>
          </p:cNvPr>
          <p:cNvSpPr>
            <a:spLocks noGrp="1"/>
          </p:cNvSpPr>
          <p:nvPr>
            <p:ph type="body" orient="vert" idx="1"/>
          </p:nvPr>
        </p:nvSpPr>
        <p:spPr>
          <a:xfrm>
            <a:off x="1257300" y="547688"/>
            <a:ext cx="11601450" cy="871775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V"/>
          </a:p>
        </p:txBody>
      </p:sp>
      <p:sp>
        <p:nvSpPr>
          <p:cNvPr id="4" name="Date Placeholder 3">
            <a:extLst>
              <a:ext uri="{FF2B5EF4-FFF2-40B4-BE49-F238E27FC236}">
                <a16:creationId xmlns:a16="http://schemas.microsoft.com/office/drawing/2014/main" id="{94E2A7ED-2898-66C5-8B14-CAF10E38CDF3}"/>
              </a:ext>
            </a:extLst>
          </p:cNvPr>
          <p:cNvSpPr>
            <a:spLocks noGrp="1"/>
          </p:cNvSpPr>
          <p:nvPr>
            <p:ph type="dt" sz="half" idx="10"/>
          </p:nvPr>
        </p:nvSpPr>
        <p:spPr/>
        <p:txBody>
          <a:bodyPr/>
          <a:lstStyle/>
          <a:p>
            <a:fld id="{B77F4B85-EE1C-824B-90CF-74BDD2F38CBA}" type="datetime1">
              <a:rPr lang="en-US" smtClean="0"/>
              <a:t>2/23/2025</a:t>
            </a:fld>
            <a:endParaRPr lang="en-US"/>
          </a:p>
        </p:txBody>
      </p:sp>
      <p:sp>
        <p:nvSpPr>
          <p:cNvPr id="5" name="Footer Placeholder 4">
            <a:extLst>
              <a:ext uri="{FF2B5EF4-FFF2-40B4-BE49-F238E27FC236}">
                <a16:creationId xmlns:a16="http://schemas.microsoft.com/office/drawing/2014/main" id="{D620F789-33AC-09E2-11AD-9629C78860CC}"/>
              </a:ext>
            </a:extLst>
          </p:cNvPr>
          <p:cNvSpPr>
            <a:spLocks noGrp="1"/>
          </p:cNvSpPr>
          <p:nvPr>
            <p:ph type="ftr" sz="quarter" idx="11"/>
          </p:nvPr>
        </p:nvSpPr>
        <p:spPr/>
        <p:txBody>
          <a:bodyPr/>
          <a:lstStyle/>
          <a:p>
            <a:r>
              <a:rPr lang="en-US"/>
              <a:t>Ādažu</a:t>
            </a:r>
          </a:p>
        </p:txBody>
      </p:sp>
      <p:sp>
        <p:nvSpPr>
          <p:cNvPr id="6" name="Slide Number Placeholder 5">
            <a:extLst>
              <a:ext uri="{FF2B5EF4-FFF2-40B4-BE49-F238E27FC236}">
                <a16:creationId xmlns:a16="http://schemas.microsoft.com/office/drawing/2014/main" id="{95ED5682-811F-8F9D-7DA1-21B71EA85AFA}"/>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74659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E5D27-CFB8-6153-AFDF-92C8AF72B967}"/>
              </a:ext>
            </a:extLst>
          </p:cNvPr>
          <p:cNvSpPr>
            <a:spLocks noGrp="1"/>
          </p:cNvSpPr>
          <p:nvPr>
            <p:ph type="title"/>
          </p:nvPr>
        </p:nvSpPr>
        <p:spPr/>
        <p:txBody>
          <a:bodyPr/>
          <a:lstStyle/>
          <a:p>
            <a:r>
              <a:rPr lang="en-GB"/>
              <a:t>Click to edit Master title style</a:t>
            </a:r>
            <a:endParaRPr lang="en-LV"/>
          </a:p>
        </p:txBody>
      </p:sp>
      <p:sp>
        <p:nvSpPr>
          <p:cNvPr id="3" name="Content Placeholder 2">
            <a:extLst>
              <a:ext uri="{FF2B5EF4-FFF2-40B4-BE49-F238E27FC236}">
                <a16:creationId xmlns:a16="http://schemas.microsoft.com/office/drawing/2014/main" id="{7A323432-3351-EE92-DC29-797117BD9D2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V"/>
          </a:p>
        </p:txBody>
      </p:sp>
      <p:sp>
        <p:nvSpPr>
          <p:cNvPr id="4" name="Date Placeholder 3">
            <a:extLst>
              <a:ext uri="{FF2B5EF4-FFF2-40B4-BE49-F238E27FC236}">
                <a16:creationId xmlns:a16="http://schemas.microsoft.com/office/drawing/2014/main" id="{D8366F2B-CBAE-511B-DF3A-726E8FE20A09}"/>
              </a:ext>
            </a:extLst>
          </p:cNvPr>
          <p:cNvSpPr>
            <a:spLocks noGrp="1"/>
          </p:cNvSpPr>
          <p:nvPr>
            <p:ph type="dt" sz="half" idx="10"/>
          </p:nvPr>
        </p:nvSpPr>
        <p:spPr/>
        <p:txBody>
          <a:bodyPr/>
          <a:lstStyle/>
          <a:p>
            <a:fld id="{1AC8FE41-FDFF-8047-B79B-356A78FD3E08}" type="datetime1">
              <a:rPr lang="en-US" smtClean="0"/>
              <a:t>2/23/2025</a:t>
            </a:fld>
            <a:endParaRPr lang="en-US"/>
          </a:p>
        </p:txBody>
      </p:sp>
      <p:sp>
        <p:nvSpPr>
          <p:cNvPr id="5" name="Footer Placeholder 4">
            <a:extLst>
              <a:ext uri="{FF2B5EF4-FFF2-40B4-BE49-F238E27FC236}">
                <a16:creationId xmlns:a16="http://schemas.microsoft.com/office/drawing/2014/main" id="{89F8B86A-7330-3189-51EC-BC8929C5282C}"/>
              </a:ext>
            </a:extLst>
          </p:cNvPr>
          <p:cNvSpPr>
            <a:spLocks noGrp="1"/>
          </p:cNvSpPr>
          <p:nvPr>
            <p:ph type="ftr" sz="quarter" idx="11"/>
          </p:nvPr>
        </p:nvSpPr>
        <p:spPr/>
        <p:txBody>
          <a:bodyPr/>
          <a:lstStyle/>
          <a:p>
            <a:r>
              <a:rPr lang="en-US"/>
              <a:t>Ādažu</a:t>
            </a:r>
          </a:p>
        </p:txBody>
      </p:sp>
      <p:sp>
        <p:nvSpPr>
          <p:cNvPr id="6" name="Slide Number Placeholder 5">
            <a:extLst>
              <a:ext uri="{FF2B5EF4-FFF2-40B4-BE49-F238E27FC236}">
                <a16:creationId xmlns:a16="http://schemas.microsoft.com/office/drawing/2014/main" id="{83C7A196-DFA2-AAF7-EC91-6BC8AA594F8B}"/>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31076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A6080-85A1-2BCE-DD4A-744EDE67428A}"/>
              </a:ext>
            </a:extLst>
          </p:cNvPr>
          <p:cNvSpPr>
            <a:spLocks noGrp="1"/>
          </p:cNvSpPr>
          <p:nvPr>
            <p:ph type="title"/>
          </p:nvPr>
        </p:nvSpPr>
        <p:spPr>
          <a:xfrm>
            <a:off x="1247775" y="2564608"/>
            <a:ext cx="15773400" cy="4279106"/>
          </a:xfrm>
        </p:spPr>
        <p:txBody>
          <a:bodyPr anchor="b"/>
          <a:lstStyle>
            <a:lvl1pPr>
              <a:defRPr sz="9000"/>
            </a:lvl1pPr>
          </a:lstStyle>
          <a:p>
            <a:r>
              <a:rPr lang="en-GB"/>
              <a:t>Click to edit Master title style</a:t>
            </a:r>
            <a:endParaRPr lang="en-LV"/>
          </a:p>
        </p:txBody>
      </p:sp>
      <p:sp>
        <p:nvSpPr>
          <p:cNvPr id="3" name="Text Placeholder 2">
            <a:extLst>
              <a:ext uri="{FF2B5EF4-FFF2-40B4-BE49-F238E27FC236}">
                <a16:creationId xmlns:a16="http://schemas.microsoft.com/office/drawing/2014/main" id="{75DCFDBD-BC6E-47B5-E97C-F392EFE330FA}"/>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97650B6-31BE-D0E5-FBBD-D6C76947F50F}"/>
              </a:ext>
            </a:extLst>
          </p:cNvPr>
          <p:cNvSpPr>
            <a:spLocks noGrp="1"/>
          </p:cNvSpPr>
          <p:nvPr>
            <p:ph type="dt" sz="half" idx="10"/>
          </p:nvPr>
        </p:nvSpPr>
        <p:spPr/>
        <p:txBody>
          <a:bodyPr/>
          <a:lstStyle/>
          <a:p>
            <a:fld id="{B1FB4E0E-0A54-0C4A-A6CD-2D1CE1D43E84}" type="datetime1">
              <a:rPr lang="en-US" smtClean="0"/>
              <a:t>2/23/2025</a:t>
            </a:fld>
            <a:endParaRPr lang="en-US"/>
          </a:p>
        </p:txBody>
      </p:sp>
      <p:sp>
        <p:nvSpPr>
          <p:cNvPr id="5" name="Footer Placeholder 4">
            <a:extLst>
              <a:ext uri="{FF2B5EF4-FFF2-40B4-BE49-F238E27FC236}">
                <a16:creationId xmlns:a16="http://schemas.microsoft.com/office/drawing/2014/main" id="{AE73D1AE-D253-228A-7B9E-C7AC2A94346A}"/>
              </a:ext>
            </a:extLst>
          </p:cNvPr>
          <p:cNvSpPr>
            <a:spLocks noGrp="1"/>
          </p:cNvSpPr>
          <p:nvPr>
            <p:ph type="ftr" sz="quarter" idx="11"/>
          </p:nvPr>
        </p:nvSpPr>
        <p:spPr/>
        <p:txBody>
          <a:bodyPr/>
          <a:lstStyle/>
          <a:p>
            <a:r>
              <a:rPr lang="en-US"/>
              <a:t>Ādažu</a:t>
            </a:r>
          </a:p>
        </p:txBody>
      </p:sp>
      <p:sp>
        <p:nvSpPr>
          <p:cNvPr id="6" name="Slide Number Placeholder 5">
            <a:extLst>
              <a:ext uri="{FF2B5EF4-FFF2-40B4-BE49-F238E27FC236}">
                <a16:creationId xmlns:a16="http://schemas.microsoft.com/office/drawing/2014/main" id="{4EA522A7-AC36-79E5-5420-725C999A1440}"/>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5875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8E326-4237-8C99-A138-C1AD8BB9E38D}"/>
              </a:ext>
            </a:extLst>
          </p:cNvPr>
          <p:cNvSpPr>
            <a:spLocks noGrp="1"/>
          </p:cNvSpPr>
          <p:nvPr>
            <p:ph type="title"/>
          </p:nvPr>
        </p:nvSpPr>
        <p:spPr/>
        <p:txBody>
          <a:bodyPr/>
          <a:lstStyle/>
          <a:p>
            <a:r>
              <a:rPr lang="en-GB"/>
              <a:t>Click to edit Master title style</a:t>
            </a:r>
            <a:endParaRPr lang="en-LV"/>
          </a:p>
        </p:txBody>
      </p:sp>
      <p:sp>
        <p:nvSpPr>
          <p:cNvPr id="3" name="Content Placeholder 2">
            <a:extLst>
              <a:ext uri="{FF2B5EF4-FFF2-40B4-BE49-F238E27FC236}">
                <a16:creationId xmlns:a16="http://schemas.microsoft.com/office/drawing/2014/main" id="{A0963024-7751-26EA-428C-2497E4D11A3C}"/>
              </a:ext>
            </a:extLst>
          </p:cNvPr>
          <p:cNvSpPr>
            <a:spLocks noGrp="1"/>
          </p:cNvSpPr>
          <p:nvPr>
            <p:ph sz="half" idx="1"/>
          </p:nvPr>
        </p:nvSpPr>
        <p:spPr>
          <a:xfrm>
            <a:off x="1257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V"/>
          </a:p>
        </p:txBody>
      </p:sp>
      <p:sp>
        <p:nvSpPr>
          <p:cNvPr id="4" name="Content Placeholder 3">
            <a:extLst>
              <a:ext uri="{FF2B5EF4-FFF2-40B4-BE49-F238E27FC236}">
                <a16:creationId xmlns:a16="http://schemas.microsoft.com/office/drawing/2014/main" id="{92FAC09D-1B7E-3147-32EF-ED6BCB15D32E}"/>
              </a:ext>
            </a:extLst>
          </p:cNvPr>
          <p:cNvSpPr>
            <a:spLocks noGrp="1"/>
          </p:cNvSpPr>
          <p:nvPr>
            <p:ph sz="half" idx="2"/>
          </p:nvPr>
        </p:nvSpPr>
        <p:spPr>
          <a:xfrm>
            <a:off x="9258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V"/>
          </a:p>
        </p:txBody>
      </p:sp>
      <p:sp>
        <p:nvSpPr>
          <p:cNvPr id="5" name="Date Placeholder 4">
            <a:extLst>
              <a:ext uri="{FF2B5EF4-FFF2-40B4-BE49-F238E27FC236}">
                <a16:creationId xmlns:a16="http://schemas.microsoft.com/office/drawing/2014/main" id="{138949EF-83E8-87AD-CBA1-DAC812DA593A}"/>
              </a:ext>
            </a:extLst>
          </p:cNvPr>
          <p:cNvSpPr>
            <a:spLocks noGrp="1"/>
          </p:cNvSpPr>
          <p:nvPr>
            <p:ph type="dt" sz="half" idx="10"/>
          </p:nvPr>
        </p:nvSpPr>
        <p:spPr/>
        <p:txBody>
          <a:bodyPr/>
          <a:lstStyle/>
          <a:p>
            <a:fld id="{59D80C60-2641-914D-8720-24CB9E1544F8}" type="datetime1">
              <a:rPr lang="en-US" smtClean="0"/>
              <a:t>2/23/2025</a:t>
            </a:fld>
            <a:endParaRPr lang="en-US"/>
          </a:p>
        </p:txBody>
      </p:sp>
      <p:sp>
        <p:nvSpPr>
          <p:cNvPr id="6" name="Footer Placeholder 5">
            <a:extLst>
              <a:ext uri="{FF2B5EF4-FFF2-40B4-BE49-F238E27FC236}">
                <a16:creationId xmlns:a16="http://schemas.microsoft.com/office/drawing/2014/main" id="{B2D8BB95-20DC-906F-19A8-2F37569E0FE5}"/>
              </a:ext>
            </a:extLst>
          </p:cNvPr>
          <p:cNvSpPr>
            <a:spLocks noGrp="1"/>
          </p:cNvSpPr>
          <p:nvPr>
            <p:ph type="ftr" sz="quarter" idx="11"/>
          </p:nvPr>
        </p:nvSpPr>
        <p:spPr/>
        <p:txBody>
          <a:bodyPr/>
          <a:lstStyle/>
          <a:p>
            <a:r>
              <a:rPr lang="en-US"/>
              <a:t>Ādažu</a:t>
            </a:r>
          </a:p>
        </p:txBody>
      </p:sp>
      <p:sp>
        <p:nvSpPr>
          <p:cNvPr id="7" name="Slide Number Placeholder 6">
            <a:extLst>
              <a:ext uri="{FF2B5EF4-FFF2-40B4-BE49-F238E27FC236}">
                <a16:creationId xmlns:a16="http://schemas.microsoft.com/office/drawing/2014/main" id="{1E0908B5-0AAB-EE31-068F-43822183CD68}"/>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15798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3844F-BA58-53F9-0B1E-A3AE12488D79}"/>
              </a:ext>
            </a:extLst>
          </p:cNvPr>
          <p:cNvSpPr>
            <a:spLocks noGrp="1"/>
          </p:cNvSpPr>
          <p:nvPr>
            <p:ph type="title"/>
          </p:nvPr>
        </p:nvSpPr>
        <p:spPr>
          <a:xfrm>
            <a:off x="1259682" y="547688"/>
            <a:ext cx="15773400" cy="1988345"/>
          </a:xfrm>
        </p:spPr>
        <p:txBody>
          <a:bodyPr/>
          <a:lstStyle/>
          <a:p>
            <a:r>
              <a:rPr lang="en-GB"/>
              <a:t>Click to edit Master title style</a:t>
            </a:r>
            <a:endParaRPr lang="en-LV"/>
          </a:p>
        </p:txBody>
      </p:sp>
      <p:sp>
        <p:nvSpPr>
          <p:cNvPr id="3" name="Text Placeholder 2">
            <a:extLst>
              <a:ext uri="{FF2B5EF4-FFF2-40B4-BE49-F238E27FC236}">
                <a16:creationId xmlns:a16="http://schemas.microsoft.com/office/drawing/2014/main" id="{C65BB852-EB59-4733-F019-52D320C33EEA}"/>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4" name="Content Placeholder 3">
            <a:extLst>
              <a:ext uri="{FF2B5EF4-FFF2-40B4-BE49-F238E27FC236}">
                <a16:creationId xmlns:a16="http://schemas.microsoft.com/office/drawing/2014/main" id="{5F41A709-738A-0ACA-8E91-C7EAE6E69E1F}"/>
              </a:ext>
            </a:extLst>
          </p:cNvPr>
          <p:cNvSpPr>
            <a:spLocks noGrp="1"/>
          </p:cNvSpPr>
          <p:nvPr>
            <p:ph sz="half" idx="2"/>
          </p:nvPr>
        </p:nvSpPr>
        <p:spPr>
          <a:xfrm>
            <a:off x="1259683" y="3757613"/>
            <a:ext cx="7736681"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V"/>
          </a:p>
        </p:txBody>
      </p:sp>
      <p:sp>
        <p:nvSpPr>
          <p:cNvPr id="5" name="Text Placeholder 4">
            <a:extLst>
              <a:ext uri="{FF2B5EF4-FFF2-40B4-BE49-F238E27FC236}">
                <a16:creationId xmlns:a16="http://schemas.microsoft.com/office/drawing/2014/main" id="{4DE12C7B-5E80-8DB1-4700-6C29C2D72B5E}"/>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6" name="Content Placeholder 5">
            <a:extLst>
              <a:ext uri="{FF2B5EF4-FFF2-40B4-BE49-F238E27FC236}">
                <a16:creationId xmlns:a16="http://schemas.microsoft.com/office/drawing/2014/main" id="{F401D052-34EE-7525-5892-BA95E22BEDE8}"/>
              </a:ext>
            </a:extLst>
          </p:cNvPr>
          <p:cNvSpPr>
            <a:spLocks noGrp="1"/>
          </p:cNvSpPr>
          <p:nvPr>
            <p:ph sz="quarter" idx="4"/>
          </p:nvPr>
        </p:nvSpPr>
        <p:spPr>
          <a:xfrm>
            <a:off x="9258300" y="3757613"/>
            <a:ext cx="7774782"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V"/>
          </a:p>
        </p:txBody>
      </p:sp>
      <p:sp>
        <p:nvSpPr>
          <p:cNvPr id="7" name="Date Placeholder 6">
            <a:extLst>
              <a:ext uri="{FF2B5EF4-FFF2-40B4-BE49-F238E27FC236}">
                <a16:creationId xmlns:a16="http://schemas.microsoft.com/office/drawing/2014/main" id="{AB8A356C-9086-F788-A384-04A08B872770}"/>
              </a:ext>
            </a:extLst>
          </p:cNvPr>
          <p:cNvSpPr>
            <a:spLocks noGrp="1"/>
          </p:cNvSpPr>
          <p:nvPr>
            <p:ph type="dt" sz="half" idx="10"/>
          </p:nvPr>
        </p:nvSpPr>
        <p:spPr/>
        <p:txBody>
          <a:bodyPr/>
          <a:lstStyle/>
          <a:p>
            <a:fld id="{CFE1618D-AFDF-4441-B6AC-AB7256007DBD}" type="datetime1">
              <a:rPr lang="en-US" smtClean="0"/>
              <a:t>2/23/2025</a:t>
            </a:fld>
            <a:endParaRPr lang="en-US"/>
          </a:p>
        </p:txBody>
      </p:sp>
      <p:sp>
        <p:nvSpPr>
          <p:cNvPr id="8" name="Footer Placeholder 7">
            <a:extLst>
              <a:ext uri="{FF2B5EF4-FFF2-40B4-BE49-F238E27FC236}">
                <a16:creationId xmlns:a16="http://schemas.microsoft.com/office/drawing/2014/main" id="{345E61E3-D88C-E4D3-B411-2D18686FF5BA}"/>
              </a:ext>
            </a:extLst>
          </p:cNvPr>
          <p:cNvSpPr>
            <a:spLocks noGrp="1"/>
          </p:cNvSpPr>
          <p:nvPr>
            <p:ph type="ftr" sz="quarter" idx="11"/>
          </p:nvPr>
        </p:nvSpPr>
        <p:spPr/>
        <p:txBody>
          <a:bodyPr/>
          <a:lstStyle/>
          <a:p>
            <a:r>
              <a:rPr lang="en-US"/>
              <a:t>Ādažu</a:t>
            </a:r>
          </a:p>
        </p:txBody>
      </p:sp>
      <p:sp>
        <p:nvSpPr>
          <p:cNvPr id="9" name="Slide Number Placeholder 8">
            <a:extLst>
              <a:ext uri="{FF2B5EF4-FFF2-40B4-BE49-F238E27FC236}">
                <a16:creationId xmlns:a16="http://schemas.microsoft.com/office/drawing/2014/main" id="{F3AF31C9-BBD9-6921-93CF-46488A8114D5}"/>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18530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0E216-8084-B633-9437-CBA62A0AA53D}"/>
              </a:ext>
            </a:extLst>
          </p:cNvPr>
          <p:cNvSpPr>
            <a:spLocks noGrp="1"/>
          </p:cNvSpPr>
          <p:nvPr>
            <p:ph type="title"/>
          </p:nvPr>
        </p:nvSpPr>
        <p:spPr/>
        <p:txBody>
          <a:bodyPr/>
          <a:lstStyle/>
          <a:p>
            <a:r>
              <a:rPr lang="en-GB"/>
              <a:t>Click to edit Master title style</a:t>
            </a:r>
            <a:endParaRPr lang="en-LV"/>
          </a:p>
        </p:txBody>
      </p:sp>
      <p:sp>
        <p:nvSpPr>
          <p:cNvPr id="3" name="Date Placeholder 2">
            <a:extLst>
              <a:ext uri="{FF2B5EF4-FFF2-40B4-BE49-F238E27FC236}">
                <a16:creationId xmlns:a16="http://schemas.microsoft.com/office/drawing/2014/main" id="{A691758F-5162-D689-4336-005E6C00DACB}"/>
              </a:ext>
            </a:extLst>
          </p:cNvPr>
          <p:cNvSpPr>
            <a:spLocks noGrp="1"/>
          </p:cNvSpPr>
          <p:nvPr>
            <p:ph type="dt" sz="half" idx="10"/>
          </p:nvPr>
        </p:nvSpPr>
        <p:spPr/>
        <p:txBody>
          <a:bodyPr/>
          <a:lstStyle/>
          <a:p>
            <a:fld id="{7E6D66EA-52B9-B847-AD9B-694F049B33E6}" type="datetime1">
              <a:rPr lang="en-US" smtClean="0"/>
              <a:t>2/23/2025</a:t>
            </a:fld>
            <a:endParaRPr lang="en-US"/>
          </a:p>
        </p:txBody>
      </p:sp>
      <p:sp>
        <p:nvSpPr>
          <p:cNvPr id="4" name="Footer Placeholder 3">
            <a:extLst>
              <a:ext uri="{FF2B5EF4-FFF2-40B4-BE49-F238E27FC236}">
                <a16:creationId xmlns:a16="http://schemas.microsoft.com/office/drawing/2014/main" id="{780B3810-4CF9-82A3-8E86-847DD431FDDF}"/>
              </a:ext>
            </a:extLst>
          </p:cNvPr>
          <p:cNvSpPr>
            <a:spLocks noGrp="1"/>
          </p:cNvSpPr>
          <p:nvPr>
            <p:ph type="ftr" sz="quarter" idx="11"/>
          </p:nvPr>
        </p:nvSpPr>
        <p:spPr/>
        <p:txBody>
          <a:bodyPr/>
          <a:lstStyle/>
          <a:p>
            <a:r>
              <a:rPr lang="en-US"/>
              <a:t>Ādažu</a:t>
            </a:r>
          </a:p>
        </p:txBody>
      </p:sp>
      <p:sp>
        <p:nvSpPr>
          <p:cNvPr id="5" name="Slide Number Placeholder 4">
            <a:extLst>
              <a:ext uri="{FF2B5EF4-FFF2-40B4-BE49-F238E27FC236}">
                <a16:creationId xmlns:a16="http://schemas.microsoft.com/office/drawing/2014/main" id="{D23C755D-5FC6-111E-7F40-7D4924788692}"/>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3408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33EF83-3619-4F9B-E568-FE7EED13213C}"/>
              </a:ext>
            </a:extLst>
          </p:cNvPr>
          <p:cNvSpPr>
            <a:spLocks noGrp="1"/>
          </p:cNvSpPr>
          <p:nvPr>
            <p:ph type="dt" sz="half" idx="10"/>
          </p:nvPr>
        </p:nvSpPr>
        <p:spPr/>
        <p:txBody>
          <a:bodyPr/>
          <a:lstStyle/>
          <a:p>
            <a:fld id="{B4A9F490-1998-4A44-A624-42F54DBDC226}" type="datetime1">
              <a:rPr lang="en-US" smtClean="0"/>
              <a:t>2/23/2025</a:t>
            </a:fld>
            <a:endParaRPr lang="en-US"/>
          </a:p>
        </p:txBody>
      </p:sp>
      <p:sp>
        <p:nvSpPr>
          <p:cNvPr id="3" name="Footer Placeholder 2">
            <a:extLst>
              <a:ext uri="{FF2B5EF4-FFF2-40B4-BE49-F238E27FC236}">
                <a16:creationId xmlns:a16="http://schemas.microsoft.com/office/drawing/2014/main" id="{E242AA65-086E-6BC2-BF9E-C82C5EEA62D1}"/>
              </a:ext>
            </a:extLst>
          </p:cNvPr>
          <p:cNvSpPr>
            <a:spLocks noGrp="1"/>
          </p:cNvSpPr>
          <p:nvPr>
            <p:ph type="ftr" sz="quarter" idx="11"/>
          </p:nvPr>
        </p:nvSpPr>
        <p:spPr/>
        <p:txBody>
          <a:bodyPr/>
          <a:lstStyle/>
          <a:p>
            <a:r>
              <a:rPr lang="en-US"/>
              <a:t>Ādažu</a:t>
            </a:r>
          </a:p>
        </p:txBody>
      </p:sp>
      <p:sp>
        <p:nvSpPr>
          <p:cNvPr id="4" name="Slide Number Placeholder 3">
            <a:extLst>
              <a:ext uri="{FF2B5EF4-FFF2-40B4-BE49-F238E27FC236}">
                <a16:creationId xmlns:a16="http://schemas.microsoft.com/office/drawing/2014/main" id="{D4E7080E-3244-9936-7994-24FEB990A30B}"/>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561105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556D6-553C-1328-806D-78813C4F0AB9}"/>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endParaRPr lang="en-LV"/>
          </a:p>
        </p:txBody>
      </p:sp>
      <p:sp>
        <p:nvSpPr>
          <p:cNvPr id="3" name="Content Placeholder 2">
            <a:extLst>
              <a:ext uri="{FF2B5EF4-FFF2-40B4-BE49-F238E27FC236}">
                <a16:creationId xmlns:a16="http://schemas.microsoft.com/office/drawing/2014/main" id="{0FBA23D2-74A7-7103-2CEB-12001FA2E5F2}"/>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V"/>
          </a:p>
        </p:txBody>
      </p:sp>
      <p:sp>
        <p:nvSpPr>
          <p:cNvPr id="4" name="Text Placeholder 3">
            <a:extLst>
              <a:ext uri="{FF2B5EF4-FFF2-40B4-BE49-F238E27FC236}">
                <a16:creationId xmlns:a16="http://schemas.microsoft.com/office/drawing/2014/main" id="{02E10250-889D-60F7-4147-A5FED3A2641D}"/>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07086620-40C3-9948-9875-F0890D75597D}"/>
              </a:ext>
            </a:extLst>
          </p:cNvPr>
          <p:cNvSpPr>
            <a:spLocks noGrp="1"/>
          </p:cNvSpPr>
          <p:nvPr>
            <p:ph type="dt" sz="half" idx="10"/>
          </p:nvPr>
        </p:nvSpPr>
        <p:spPr/>
        <p:txBody>
          <a:bodyPr/>
          <a:lstStyle/>
          <a:p>
            <a:fld id="{CE4BFAB0-4578-A449-A906-ABE38DB7018B}" type="datetime1">
              <a:rPr lang="en-US" smtClean="0"/>
              <a:t>2/23/2025</a:t>
            </a:fld>
            <a:endParaRPr lang="en-US"/>
          </a:p>
        </p:txBody>
      </p:sp>
      <p:sp>
        <p:nvSpPr>
          <p:cNvPr id="6" name="Footer Placeholder 5">
            <a:extLst>
              <a:ext uri="{FF2B5EF4-FFF2-40B4-BE49-F238E27FC236}">
                <a16:creationId xmlns:a16="http://schemas.microsoft.com/office/drawing/2014/main" id="{B5BE6BF5-E51A-4DAF-8676-D9C8C961F03B}"/>
              </a:ext>
            </a:extLst>
          </p:cNvPr>
          <p:cNvSpPr>
            <a:spLocks noGrp="1"/>
          </p:cNvSpPr>
          <p:nvPr>
            <p:ph type="ftr" sz="quarter" idx="11"/>
          </p:nvPr>
        </p:nvSpPr>
        <p:spPr/>
        <p:txBody>
          <a:bodyPr/>
          <a:lstStyle/>
          <a:p>
            <a:r>
              <a:rPr lang="en-US"/>
              <a:t>Ādažu</a:t>
            </a:r>
          </a:p>
        </p:txBody>
      </p:sp>
      <p:sp>
        <p:nvSpPr>
          <p:cNvPr id="7" name="Slide Number Placeholder 6">
            <a:extLst>
              <a:ext uri="{FF2B5EF4-FFF2-40B4-BE49-F238E27FC236}">
                <a16:creationId xmlns:a16="http://schemas.microsoft.com/office/drawing/2014/main" id="{FBDB26A9-C2C1-690A-C2BC-BF3517804B05}"/>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98335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927AA-DC63-A17E-AC4E-58AA75E6EA79}"/>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endParaRPr lang="en-LV"/>
          </a:p>
        </p:txBody>
      </p:sp>
      <p:sp>
        <p:nvSpPr>
          <p:cNvPr id="3" name="Picture Placeholder 2">
            <a:extLst>
              <a:ext uri="{FF2B5EF4-FFF2-40B4-BE49-F238E27FC236}">
                <a16:creationId xmlns:a16="http://schemas.microsoft.com/office/drawing/2014/main" id="{B719806E-8F6B-C676-3F01-A45287EFF5EF}"/>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LV"/>
          </a:p>
        </p:txBody>
      </p:sp>
      <p:sp>
        <p:nvSpPr>
          <p:cNvPr id="4" name="Text Placeholder 3">
            <a:extLst>
              <a:ext uri="{FF2B5EF4-FFF2-40B4-BE49-F238E27FC236}">
                <a16:creationId xmlns:a16="http://schemas.microsoft.com/office/drawing/2014/main" id="{B2C2FCF3-9663-C5C5-FA78-B176809D0587}"/>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8430C00F-2371-269C-218C-4EB909E1DAE4}"/>
              </a:ext>
            </a:extLst>
          </p:cNvPr>
          <p:cNvSpPr>
            <a:spLocks noGrp="1"/>
          </p:cNvSpPr>
          <p:nvPr>
            <p:ph type="dt" sz="half" idx="10"/>
          </p:nvPr>
        </p:nvSpPr>
        <p:spPr/>
        <p:txBody>
          <a:bodyPr/>
          <a:lstStyle/>
          <a:p>
            <a:fld id="{D50F1D72-1054-794F-87B7-D0056D5203D5}" type="datetime1">
              <a:rPr lang="en-US" smtClean="0"/>
              <a:t>2/23/2025</a:t>
            </a:fld>
            <a:endParaRPr lang="en-US"/>
          </a:p>
        </p:txBody>
      </p:sp>
      <p:sp>
        <p:nvSpPr>
          <p:cNvPr id="6" name="Footer Placeholder 5">
            <a:extLst>
              <a:ext uri="{FF2B5EF4-FFF2-40B4-BE49-F238E27FC236}">
                <a16:creationId xmlns:a16="http://schemas.microsoft.com/office/drawing/2014/main" id="{6F46921E-EAFD-D74A-0F32-ED7C19A8ED80}"/>
              </a:ext>
            </a:extLst>
          </p:cNvPr>
          <p:cNvSpPr>
            <a:spLocks noGrp="1"/>
          </p:cNvSpPr>
          <p:nvPr>
            <p:ph type="ftr" sz="quarter" idx="11"/>
          </p:nvPr>
        </p:nvSpPr>
        <p:spPr/>
        <p:txBody>
          <a:bodyPr/>
          <a:lstStyle/>
          <a:p>
            <a:r>
              <a:rPr lang="en-US"/>
              <a:t>Ādažu</a:t>
            </a:r>
          </a:p>
        </p:txBody>
      </p:sp>
      <p:sp>
        <p:nvSpPr>
          <p:cNvPr id="7" name="Slide Number Placeholder 6">
            <a:extLst>
              <a:ext uri="{FF2B5EF4-FFF2-40B4-BE49-F238E27FC236}">
                <a16:creationId xmlns:a16="http://schemas.microsoft.com/office/drawing/2014/main" id="{9CB1CAB2-07BA-9CE5-EC9C-2236DBE1EC89}"/>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19592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0916EE-EC74-18A7-E5A4-45042737725D}"/>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GB"/>
              <a:t>Click to edit Master title style</a:t>
            </a:r>
            <a:endParaRPr lang="en-LV"/>
          </a:p>
        </p:txBody>
      </p:sp>
      <p:sp>
        <p:nvSpPr>
          <p:cNvPr id="3" name="Text Placeholder 2">
            <a:extLst>
              <a:ext uri="{FF2B5EF4-FFF2-40B4-BE49-F238E27FC236}">
                <a16:creationId xmlns:a16="http://schemas.microsoft.com/office/drawing/2014/main" id="{5D49A7A5-BDBE-5F10-6794-A795F3BF6612}"/>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V"/>
          </a:p>
        </p:txBody>
      </p:sp>
      <p:sp>
        <p:nvSpPr>
          <p:cNvPr id="4" name="Date Placeholder 3">
            <a:extLst>
              <a:ext uri="{FF2B5EF4-FFF2-40B4-BE49-F238E27FC236}">
                <a16:creationId xmlns:a16="http://schemas.microsoft.com/office/drawing/2014/main" id="{15EF1445-A891-5DDD-B88C-909AC5DB637B}"/>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A43800B1-4C03-4D41-B773-165D95B0D0CA}" type="datetime1">
              <a:rPr lang="en-US" smtClean="0"/>
              <a:t>2/23/2025</a:t>
            </a:fld>
            <a:endParaRPr lang="en-US"/>
          </a:p>
        </p:txBody>
      </p:sp>
      <p:sp>
        <p:nvSpPr>
          <p:cNvPr id="5" name="Footer Placeholder 4">
            <a:extLst>
              <a:ext uri="{FF2B5EF4-FFF2-40B4-BE49-F238E27FC236}">
                <a16:creationId xmlns:a16="http://schemas.microsoft.com/office/drawing/2014/main" id="{809F3E9B-179C-D21C-7EF0-0D4601B54514}"/>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r>
              <a:rPr lang="en-US"/>
              <a:t>Ādažu</a:t>
            </a:r>
          </a:p>
        </p:txBody>
      </p:sp>
      <p:sp>
        <p:nvSpPr>
          <p:cNvPr id="6" name="Slide Number Placeholder 5">
            <a:extLst>
              <a:ext uri="{FF2B5EF4-FFF2-40B4-BE49-F238E27FC236}">
                <a16:creationId xmlns:a16="http://schemas.microsoft.com/office/drawing/2014/main" id="{166E1A7A-0032-9C2B-8E90-115F829F0D5B}"/>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63494113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LV"/>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395AD"/>
        </a:solidFill>
        <a:effectLst/>
      </p:bgPr>
    </p:bg>
    <p:spTree>
      <p:nvGrpSpPr>
        <p:cNvPr id="1" name=""/>
        <p:cNvGrpSpPr/>
        <p:nvPr/>
      </p:nvGrpSpPr>
      <p:grpSpPr>
        <a:xfrm>
          <a:off x="0" y="0"/>
          <a:ext cx="0" cy="0"/>
          <a:chOff x="0" y="0"/>
          <a:chExt cx="0" cy="0"/>
        </a:xfrm>
      </p:grpSpPr>
      <p:sp>
        <p:nvSpPr>
          <p:cNvPr id="3" name="AutoShape 3"/>
          <p:cNvSpPr/>
          <p:nvPr/>
        </p:nvSpPr>
        <p:spPr>
          <a:xfrm rot="1789">
            <a:off x="-4764" y="9489758"/>
            <a:ext cx="18297527" cy="0"/>
          </a:xfrm>
          <a:prstGeom prst="line">
            <a:avLst/>
          </a:prstGeom>
          <a:ln w="9525" cap="rnd">
            <a:solidFill>
              <a:srgbClr val="FFFFFF"/>
            </a:solidFill>
            <a:prstDash val="solid"/>
            <a:headEnd type="none" w="sm" len="sm"/>
            <a:tailEnd type="none" w="sm" len="sm"/>
          </a:ln>
        </p:spPr>
      </p:sp>
      <p:pic>
        <p:nvPicPr>
          <p:cNvPr id="5" name="Picture 4">
            <a:extLst>
              <a:ext uri="{FF2B5EF4-FFF2-40B4-BE49-F238E27FC236}">
                <a16:creationId xmlns:a16="http://schemas.microsoft.com/office/drawing/2014/main" id="{EA0FD06E-0991-2162-A412-99693045A6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5716" y="307765"/>
            <a:ext cx="6151798" cy="5999902"/>
          </a:xfrm>
          <a:prstGeom prst="rect">
            <a:avLst/>
          </a:prstGeom>
        </p:spPr>
      </p:pic>
      <p:sp>
        <p:nvSpPr>
          <p:cNvPr id="4" name="TextBox 4">
            <a:extLst>
              <a:ext uri="{FF2B5EF4-FFF2-40B4-BE49-F238E27FC236}">
                <a16:creationId xmlns:a16="http://schemas.microsoft.com/office/drawing/2014/main" id="{F0ABA4C5-EB5D-5532-6F5E-3B742DD37B8D}"/>
              </a:ext>
            </a:extLst>
          </p:cNvPr>
          <p:cNvSpPr txBox="1"/>
          <p:nvPr/>
        </p:nvSpPr>
        <p:spPr>
          <a:xfrm>
            <a:off x="-4770" y="6286500"/>
            <a:ext cx="18292770" cy="1843710"/>
          </a:xfrm>
          <a:prstGeom prst="rect">
            <a:avLst/>
          </a:prstGeom>
        </p:spPr>
        <p:txBody>
          <a:bodyPr lIns="0" tIns="0" rIns="0" bIns="0" rtlCol="0" anchor="t">
            <a:spAutoFit/>
          </a:bodyPr>
          <a:lstStyle/>
          <a:p>
            <a:pPr algn="ctr">
              <a:lnSpc>
                <a:spcPct val="75000"/>
              </a:lnSpc>
              <a:spcBef>
                <a:spcPts val="600"/>
              </a:spcBef>
              <a:spcAft>
                <a:spcPts val="600"/>
              </a:spcAft>
            </a:pPr>
            <a:r>
              <a:rPr lang="lv-LV" sz="4400" dirty="0">
                <a:solidFill>
                  <a:srgbClr val="FFFFFF"/>
                </a:solidFill>
                <a:latin typeface="Montserrat SemiBold" pitchFamily="2" charset="-70"/>
              </a:rPr>
              <a:t>CARNIKAVAS NOVADPĒTNIECĪBAS CENTRA </a:t>
            </a:r>
          </a:p>
          <a:p>
            <a:pPr algn="ctr">
              <a:lnSpc>
                <a:spcPct val="75000"/>
              </a:lnSpc>
              <a:spcBef>
                <a:spcPts val="600"/>
              </a:spcBef>
              <a:spcAft>
                <a:spcPts val="600"/>
              </a:spcAft>
            </a:pPr>
            <a:r>
              <a:rPr lang="lv-LV" sz="4400" dirty="0">
                <a:solidFill>
                  <a:srgbClr val="FFFFFF"/>
                </a:solidFill>
                <a:latin typeface="Montserrat SemiBold" pitchFamily="2" charset="-70"/>
              </a:rPr>
              <a:t>SAIMES MĀJAS EKSPOZĪCIJAS </a:t>
            </a:r>
          </a:p>
          <a:p>
            <a:pPr algn="ctr">
              <a:lnSpc>
                <a:spcPct val="75000"/>
              </a:lnSpc>
              <a:spcBef>
                <a:spcPts val="600"/>
              </a:spcBef>
              <a:spcAft>
                <a:spcPts val="600"/>
              </a:spcAft>
            </a:pPr>
            <a:r>
              <a:rPr lang="lv-LV" sz="4400" dirty="0">
                <a:solidFill>
                  <a:srgbClr val="FFFFFF"/>
                </a:solidFill>
                <a:latin typeface="Montserrat SemiBold" pitchFamily="2" charset="-70"/>
              </a:rPr>
              <a:t>PAMATNES ATJAUNOŠANA</a:t>
            </a:r>
            <a:endParaRPr lang="en-US" sz="4400" dirty="0">
              <a:solidFill>
                <a:srgbClr val="FFFFFF"/>
              </a:solidFill>
              <a:latin typeface="Montserrat SemiBold" pitchFamily="2" charset="-70"/>
            </a:endParaRPr>
          </a:p>
        </p:txBody>
      </p:sp>
      <p:sp>
        <p:nvSpPr>
          <p:cNvPr id="6" name="TextBox 2">
            <a:extLst>
              <a:ext uri="{FF2B5EF4-FFF2-40B4-BE49-F238E27FC236}">
                <a16:creationId xmlns:a16="http://schemas.microsoft.com/office/drawing/2014/main" id="{186E7448-3FE9-0C41-124B-BF2F778925EA}"/>
              </a:ext>
            </a:extLst>
          </p:cNvPr>
          <p:cNvSpPr txBox="1"/>
          <p:nvPr/>
        </p:nvSpPr>
        <p:spPr>
          <a:xfrm>
            <a:off x="91440" y="9570720"/>
            <a:ext cx="18105120" cy="230832"/>
          </a:xfrm>
          <a:prstGeom prst="rect">
            <a:avLst/>
          </a:prstGeom>
        </p:spPr>
        <p:txBody>
          <a:bodyPr lIns="0" tIns="0" rIns="0" bIns="0" rtlCol="0" anchor="t">
            <a:spAutoFit/>
          </a:bodyPr>
          <a:lstStyle/>
          <a:p>
            <a:pPr algn="ctr">
              <a:lnSpc>
                <a:spcPts val="1800"/>
              </a:lnSpc>
            </a:pPr>
            <a:r>
              <a:rPr lang="en-US" sz="1500" dirty="0">
                <a:solidFill>
                  <a:srgbClr val="FFFFFF"/>
                </a:solidFill>
                <a:latin typeface="Montserrat" pitchFamily="2" charset="77"/>
              </a:rPr>
              <a:t>ĀDAŽU NOVADA PAŠVALDĪBA   I  </a:t>
            </a:r>
            <a:r>
              <a:rPr lang="lv-LV" sz="1500" dirty="0">
                <a:solidFill>
                  <a:srgbClr val="FFFFFF"/>
                </a:solidFill>
                <a:latin typeface="Montserrat" pitchFamily="2" charset="77"/>
              </a:rPr>
              <a:t>JĀNIS GALAKRODZNIEKS</a:t>
            </a:r>
            <a:r>
              <a:rPr lang="en-US" sz="1500" dirty="0">
                <a:solidFill>
                  <a:srgbClr val="FFFFFF"/>
                </a:solidFill>
                <a:latin typeface="Montserrat" pitchFamily="2" charset="77"/>
              </a:rPr>
              <a:t>   I   </a:t>
            </a:r>
            <a:r>
              <a:rPr lang="lv-LV" sz="1500" dirty="0">
                <a:solidFill>
                  <a:srgbClr val="FFFFFF"/>
                </a:solidFill>
                <a:latin typeface="Montserrat" pitchFamily="2" charset="77"/>
              </a:rPr>
              <a:t>19.02</a:t>
            </a:r>
            <a:r>
              <a:rPr lang="en-US" sz="1500" dirty="0">
                <a:solidFill>
                  <a:srgbClr val="FFFFFF"/>
                </a:solidFill>
                <a:latin typeface="Montserrat" pitchFamily="2" charset="77"/>
              </a:rPr>
              <a:t>.202</a:t>
            </a:r>
            <a:r>
              <a:rPr lang="lv-LV" sz="1500" dirty="0">
                <a:solidFill>
                  <a:srgbClr val="FFFFFF"/>
                </a:solidFill>
                <a:latin typeface="Montserrat" pitchFamily="2" charset="77"/>
              </a:rPr>
              <a:t>5</a:t>
            </a:r>
            <a:r>
              <a:rPr lang="en-US" sz="1500" dirty="0">
                <a:solidFill>
                  <a:srgbClr val="FFFFFF"/>
                </a:solidFill>
                <a:latin typeface="Montserrat" pitchFamily="2" charset="77"/>
              </a:rPr>
              <a:t>.</a:t>
            </a:r>
          </a:p>
        </p:txBody>
      </p:sp>
    </p:spTree>
    <p:extLst>
      <p:ext uri="{BB962C8B-B14F-4D97-AF65-F5344CB8AC3E}">
        <p14:creationId xmlns:p14="http://schemas.microsoft.com/office/powerpoint/2010/main" val="24565046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213"/>
            <a:lum/>
          </a:blip>
          <a:srcRect/>
          <a:stretch>
            <a:fillRect t="-6000" b="-6000"/>
          </a:stretch>
        </a:blipFill>
        <a:effectLst/>
      </p:bgPr>
    </p:bg>
    <p:spTree>
      <p:nvGrpSpPr>
        <p:cNvPr id="1" name="">
          <a:extLst>
            <a:ext uri="{FF2B5EF4-FFF2-40B4-BE49-F238E27FC236}">
              <a16:creationId xmlns:a16="http://schemas.microsoft.com/office/drawing/2014/main" id="{25116482-362B-5F1C-CC87-0F45B2363C31}"/>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3FE3D662-3B81-9428-16AB-3C052C1B36F8}"/>
              </a:ext>
            </a:extLst>
          </p:cNvPr>
          <p:cNvSpPr/>
          <p:nvPr/>
        </p:nvSpPr>
        <p:spPr>
          <a:xfrm rot="1789">
            <a:off x="-4764" y="9489758"/>
            <a:ext cx="18297527" cy="0"/>
          </a:xfrm>
          <a:prstGeom prst="line">
            <a:avLst/>
          </a:prstGeom>
          <a:ln w="9525" cap="rnd">
            <a:solidFill>
              <a:schemeClr val="tx1">
                <a:lumMod val="65000"/>
                <a:lumOff val="35000"/>
              </a:schemeClr>
            </a:solidFill>
            <a:prstDash val="solid"/>
            <a:headEnd type="none" w="sm" len="sm"/>
            <a:tailEnd type="none" w="sm" len="sm"/>
          </a:ln>
        </p:spPr>
      </p:sp>
      <p:sp>
        <p:nvSpPr>
          <p:cNvPr id="6" name="TextBox 2">
            <a:extLst>
              <a:ext uri="{FF2B5EF4-FFF2-40B4-BE49-F238E27FC236}">
                <a16:creationId xmlns:a16="http://schemas.microsoft.com/office/drawing/2014/main" id="{35F1E41A-3212-1207-ECD0-F521F2656A63}"/>
              </a:ext>
            </a:extLst>
          </p:cNvPr>
          <p:cNvSpPr txBox="1"/>
          <p:nvPr/>
        </p:nvSpPr>
        <p:spPr>
          <a:xfrm>
            <a:off x="91440" y="9570720"/>
            <a:ext cx="18105120" cy="230832"/>
          </a:xfrm>
          <a:prstGeom prst="rect">
            <a:avLst/>
          </a:prstGeom>
        </p:spPr>
        <p:txBody>
          <a:bodyPr lIns="0" tIns="0" rIns="0" bIns="0" rtlCol="0" anchor="t">
            <a:spAutoFit/>
          </a:bodyPr>
          <a:lstStyle/>
          <a:p>
            <a:pPr algn="ctr">
              <a:lnSpc>
                <a:spcPts val="1800"/>
              </a:lnSpc>
            </a:pPr>
            <a:r>
              <a:rPr lang="pt-BR" sz="1500" dirty="0">
                <a:solidFill>
                  <a:schemeClr val="tx1">
                    <a:lumMod val="65000"/>
                    <a:lumOff val="35000"/>
                  </a:schemeClr>
                </a:solidFill>
                <a:latin typeface="Montserrat" pitchFamily="2" charset="77"/>
              </a:rPr>
              <a:t>ĀDAŽU NOVADA PAŠVALDĪBA   I  JĀNIS GALAKRODZNIEKS   I   19.02.202</a:t>
            </a:r>
            <a:r>
              <a:rPr lang="lv-LV" sz="1500" dirty="0">
                <a:solidFill>
                  <a:schemeClr val="tx1">
                    <a:lumMod val="65000"/>
                    <a:lumOff val="35000"/>
                  </a:schemeClr>
                </a:solidFill>
                <a:latin typeface="Montserrat" pitchFamily="2" charset="77"/>
              </a:rPr>
              <a:t>5</a:t>
            </a:r>
            <a:r>
              <a:rPr lang="pt-BR" sz="1500" dirty="0">
                <a:solidFill>
                  <a:schemeClr val="tx1">
                    <a:lumMod val="65000"/>
                    <a:lumOff val="35000"/>
                  </a:schemeClr>
                </a:solidFill>
                <a:latin typeface="Montserrat" pitchFamily="2" charset="77"/>
              </a:rPr>
              <a:t>.</a:t>
            </a:r>
          </a:p>
        </p:txBody>
      </p:sp>
      <p:pic>
        <p:nvPicPr>
          <p:cNvPr id="7" name="Attēls 6">
            <a:extLst>
              <a:ext uri="{FF2B5EF4-FFF2-40B4-BE49-F238E27FC236}">
                <a16:creationId xmlns:a16="http://schemas.microsoft.com/office/drawing/2014/main" id="{93B6F477-99DA-D47B-4F61-E2B27EB52FF0}"/>
              </a:ext>
            </a:extLst>
          </p:cNvPr>
          <p:cNvPicPr>
            <a:picLocks noChangeAspect="1"/>
          </p:cNvPicPr>
          <p:nvPr/>
        </p:nvPicPr>
        <p:blipFill>
          <a:blip r:embed="rId3"/>
          <a:stretch>
            <a:fillRect/>
          </a:stretch>
        </p:blipFill>
        <p:spPr>
          <a:xfrm>
            <a:off x="91440" y="1090625"/>
            <a:ext cx="18279786" cy="8315328"/>
          </a:xfrm>
          <a:prstGeom prst="rect">
            <a:avLst/>
          </a:prstGeom>
        </p:spPr>
      </p:pic>
      <p:sp>
        <p:nvSpPr>
          <p:cNvPr id="4" name="Title 3">
            <a:extLst>
              <a:ext uri="{FF2B5EF4-FFF2-40B4-BE49-F238E27FC236}">
                <a16:creationId xmlns:a16="http://schemas.microsoft.com/office/drawing/2014/main" id="{397B183E-1D68-B508-C1CF-DE0A95DA09DC}"/>
              </a:ext>
            </a:extLst>
          </p:cNvPr>
          <p:cNvSpPr>
            <a:spLocks noGrp="1"/>
          </p:cNvSpPr>
          <p:nvPr>
            <p:ph type="title"/>
          </p:nvPr>
        </p:nvSpPr>
        <p:spPr>
          <a:xfrm>
            <a:off x="0" y="-113126"/>
            <a:ext cx="15163800" cy="1988345"/>
          </a:xfrm>
        </p:spPr>
        <p:txBody>
          <a:bodyPr>
            <a:normAutofit/>
          </a:bodyPr>
          <a:lstStyle/>
          <a:p>
            <a:pPr eaLnBrk="1" fontAlgn="auto" hangingPunct="1">
              <a:spcBef>
                <a:spcPts val="0"/>
              </a:spcBef>
              <a:spcAft>
                <a:spcPts val="0"/>
              </a:spcAft>
              <a:defRPr/>
            </a:pPr>
            <a:r>
              <a:rPr lang="lv-LV" sz="5500" b="1" dirty="0">
                <a:solidFill>
                  <a:schemeClr val="tx1">
                    <a:lumMod val="65000"/>
                    <a:lumOff val="35000"/>
                  </a:schemeClr>
                </a:solidFill>
                <a:latin typeface="Montserrat" pitchFamily="2" charset="77"/>
              </a:rPr>
              <a:t>PROJEKTA REZULTĀTU VIZUALIZĀCIJA</a:t>
            </a:r>
            <a:endParaRPr lang="en-US" sz="5500" b="1" dirty="0">
              <a:solidFill>
                <a:schemeClr val="tx1">
                  <a:lumMod val="65000"/>
                  <a:lumOff val="35000"/>
                </a:schemeClr>
              </a:solidFill>
              <a:latin typeface="Montserrat" pitchFamily="2" charset="77"/>
            </a:endParaRPr>
          </a:p>
        </p:txBody>
      </p:sp>
    </p:spTree>
    <p:extLst>
      <p:ext uri="{BB962C8B-B14F-4D97-AF65-F5344CB8AC3E}">
        <p14:creationId xmlns:p14="http://schemas.microsoft.com/office/powerpoint/2010/main" val="22482317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213"/>
            <a:lum/>
          </a:blip>
          <a:srcRect/>
          <a:stretch>
            <a:fillRect t="-6000" b="-6000"/>
          </a:stretch>
        </a:blipFill>
        <a:effectLst/>
      </p:bgPr>
    </p:bg>
    <p:spTree>
      <p:nvGrpSpPr>
        <p:cNvPr id="1" name="">
          <a:extLst>
            <a:ext uri="{FF2B5EF4-FFF2-40B4-BE49-F238E27FC236}">
              <a16:creationId xmlns:a16="http://schemas.microsoft.com/office/drawing/2014/main" id="{38484607-CEBB-447D-CA0B-001362DFC667}"/>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449EB936-1E11-E2B5-85AE-209E5F894E4C}"/>
              </a:ext>
            </a:extLst>
          </p:cNvPr>
          <p:cNvSpPr/>
          <p:nvPr/>
        </p:nvSpPr>
        <p:spPr>
          <a:xfrm rot="1789">
            <a:off x="-4764" y="9489758"/>
            <a:ext cx="18297527" cy="0"/>
          </a:xfrm>
          <a:prstGeom prst="line">
            <a:avLst/>
          </a:prstGeom>
          <a:ln w="9525" cap="rnd">
            <a:solidFill>
              <a:schemeClr val="tx1">
                <a:lumMod val="65000"/>
                <a:lumOff val="35000"/>
              </a:schemeClr>
            </a:solidFill>
            <a:prstDash val="solid"/>
            <a:headEnd type="none" w="sm" len="sm"/>
            <a:tailEnd type="none" w="sm" len="sm"/>
          </a:ln>
        </p:spPr>
      </p:sp>
      <p:sp>
        <p:nvSpPr>
          <p:cNvPr id="6" name="TextBox 2">
            <a:extLst>
              <a:ext uri="{FF2B5EF4-FFF2-40B4-BE49-F238E27FC236}">
                <a16:creationId xmlns:a16="http://schemas.microsoft.com/office/drawing/2014/main" id="{E692977C-41F2-7D5A-725D-3464C9FE14D7}"/>
              </a:ext>
            </a:extLst>
          </p:cNvPr>
          <p:cNvSpPr txBox="1"/>
          <p:nvPr/>
        </p:nvSpPr>
        <p:spPr>
          <a:xfrm>
            <a:off x="91440" y="9570720"/>
            <a:ext cx="18105120" cy="230832"/>
          </a:xfrm>
          <a:prstGeom prst="rect">
            <a:avLst/>
          </a:prstGeom>
        </p:spPr>
        <p:txBody>
          <a:bodyPr lIns="0" tIns="0" rIns="0" bIns="0" rtlCol="0" anchor="t">
            <a:spAutoFit/>
          </a:bodyPr>
          <a:lstStyle/>
          <a:p>
            <a:pPr algn="ctr">
              <a:lnSpc>
                <a:spcPts val="1800"/>
              </a:lnSpc>
            </a:pPr>
            <a:r>
              <a:rPr lang="pt-BR" sz="1500" dirty="0">
                <a:solidFill>
                  <a:schemeClr val="tx1">
                    <a:lumMod val="65000"/>
                    <a:lumOff val="35000"/>
                  </a:schemeClr>
                </a:solidFill>
                <a:latin typeface="Montserrat" pitchFamily="2" charset="77"/>
              </a:rPr>
              <a:t>ĀDAŽU NOVADA PAŠVALDĪBA   I  JĀNIS GALAKRODZNIEKS   I   19.02.202</a:t>
            </a:r>
            <a:r>
              <a:rPr lang="lv-LV" sz="1500" dirty="0">
                <a:solidFill>
                  <a:schemeClr val="tx1">
                    <a:lumMod val="65000"/>
                    <a:lumOff val="35000"/>
                  </a:schemeClr>
                </a:solidFill>
                <a:latin typeface="Montserrat" pitchFamily="2" charset="77"/>
              </a:rPr>
              <a:t>5</a:t>
            </a:r>
            <a:r>
              <a:rPr lang="pt-BR" sz="1500" dirty="0">
                <a:solidFill>
                  <a:schemeClr val="tx1">
                    <a:lumMod val="65000"/>
                    <a:lumOff val="35000"/>
                  </a:schemeClr>
                </a:solidFill>
                <a:latin typeface="Montserrat" pitchFamily="2" charset="77"/>
              </a:rPr>
              <a:t>.</a:t>
            </a:r>
          </a:p>
        </p:txBody>
      </p:sp>
      <p:pic>
        <p:nvPicPr>
          <p:cNvPr id="5" name="Attēls 4">
            <a:extLst>
              <a:ext uri="{FF2B5EF4-FFF2-40B4-BE49-F238E27FC236}">
                <a16:creationId xmlns:a16="http://schemas.microsoft.com/office/drawing/2014/main" id="{463AB1E4-6E4E-A4AB-6C5A-8B872E1EEBBF}"/>
              </a:ext>
            </a:extLst>
          </p:cNvPr>
          <p:cNvPicPr>
            <a:picLocks noChangeAspect="1"/>
          </p:cNvPicPr>
          <p:nvPr/>
        </p:nvPicPr>
        <p:blipFill>
          <a:blip r:embed="rId3"/>
          <a:stretch>
            <a:fillRect/>
          </a:stretch>
        </p:blipFill>
        <p:spPr>
          <a:xfrm>
            <a:off x="0" y="727992"/>
            <a:ext cx="18298450" cy="8649528"/>
          </a:xfrm>
          <a:prstGeom prst="rect">
            <a:avLst/>
          </a:prstGeom>
        </p:spPr>
      </p:pic>
      <p:sp>
        <p:nvSpPr>
          <p:cNvPr id="4" name="Title 3">
            <a:extLst>
              <a:ext uri="{FF2B5EF4-FFF2-40B4-BE49-F238E27FC236}">
                <a16:creationId xmlns:a16="http://schemas.microsoft.com/office/drawing/2014/main" id="{7186812B-2C93-AFE1-5379-8DD6D8A61233}"/>
              </a:ext>
            </a:extLst>
          </p:cNvPr>
          <p:cNvSpPr>
            <a:spLocks noGrp="1"/>
          </p:cNvSpPr>
          <p:nvPr>
            <p:ph type="title"/>
          </p:nvPr>
        </p:nvSpPr>
        <p:spPr>
          <a:xfrm>
            <a:off x="457200" y="463270"/>
            <a:ext cx="15163800" cy="1988345"/>
          </a:xfrm>
        </p:spPr>
        <p:txBody>
          <a:bodyPr>
            <a:normAutofit/>
          </a:bodyPr>
          <a:lstStyle/>
          <a:p>
            <a:pPr eaLnBrk="1" fontAlgn="auto" hangingPunct="1">
              <a:spcBef>
                <a:spcPts val="0"/>
              </a:spcBef>
              <a:spcAft>
                <a:spcPts val="0"/>
              </a:spcAft>
              <a:defRPr/>
            </a:pPr>
            <a:r>
              <a:rPr lang="lv-LV" sz="5500" b="1" dirty="0">
                <a:solidFill>
                  <a:schemeClr val="bg1"/>
                </a:solidFill>
                <a:latin typeface="Montserrat" pitchFamily="2" charset="77"/>
              </a:rPr>
              <a:t>PROJEKTA REZULTĀTU VIZUALIZĀCIJA</a:t>
            </a:r>
            <a:endParaRPr lang="en-US" sz="5500" b="1" dirty="0">
              <a:solidFill>
                <a:schemeClr val="bg1"/>
              </a:solidFill>
              <a:latin typeface="Montserrat" pitchFamily="2" charset="77"/>
            </a:endParaRPr>
          </a:p>
        </p:txBody>
      </p:sp>
    </p:spTree>
    <p:extLst>
      <p:ext uri="{BB962C8B-B14F-4D97-AF65-F5344CB8AC3E}">
        <p14:creationId xmlns:p14="http://schemas.microsoft.com/office/powerpoint/2010/main" val="7922618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213"/>
            <a:lum/>
          </a:blip>
          <a:srcRect/>
          <a:stretch>
            <a:fillRect t="-6000" b="-6000"/>
          </a:stretch>
        </a:blipFill>
        <a:effectLst/>
      </p:bgPr>
    </p:bg>
    <p:spTree>
      <p:nvGrpSpPr>
        <p:cNvPr id="1" name="">
          <a:extLst>
            <a:ext uri="{FF2B5EF4-FFF2-40B4-BE49-F238E27FC236}">
              <a16:creationId xmlns:a16="http://schemas.microsoft.com/office/drawing/2014/main" id="{E1BD1D99-23BC-9CB9-279C-085DC76DFD0E}"/>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C6FD611C-EE70-0421-6E2A-AD909157550E}"/>
              </a:ext>
            </a:extLst>
          </p:cNvPr>
          <p:cNvSpPr/>
          <p:nvPr/>
        </p:nvSpPr>
        <p:spPr>
          <a:xfrm rot="1789">
            <a:off x="-4764" y="9489758"/>
            <a:ext cx="18297527" cy="0"/>
          </a:xfrm>
          <a:prstGeom prst="line">
            <a:avLst/>
          </a:prstGeom>
          <a:ln w="9525" cap="rnd">
            <a:solidFill>
              <a:schemeClr val="tx1">
                <a:lumMod val="65000"/>
                <a:lumOff val="35000"/>
              </a:schemeClr>
            </a:solidFill>
            <a:prstDash val="solid"/>
            <a:headEnd type="none" w="sm" len="sm"/>
            <a:tailEnd type="none" w="sm" len="sm"/>
          </a:ln>
        </p:spPr>
      </p:sp>
      <p:sp>
        <p:nvSpPr>
          <p:cNvPr id="6" name="TextBox 2">
            <a:extLst>
              <a:ext uri="{FF2B5EF4-FFF2-40B4-BE49-F238E27FC236}">
                <a16:creationId xmlns:a16="http://schemas.microsoft.com/office/drawing/2014/main" id="{EFDE9C0D-AD79-A0FF-57F6-714E9367DAC0}"/>
              </a:ext>
            </a:extLst>
          </p:cNvPr>
          <p:cNvSpPr txBox="1"/>
          <p:nvPr/>
        </p:nvSpPr>
        <p:spPr>
          <a:xfrm>
            <a:off x="91440" y="9570720"/>
            <a:ext cx="18105120" cy="230832"/>
          </a:xfrm>
          <a:prstGeom prst="rect">
            <a:avLst/>
          </a:prstGeom>
        </p:spPr>
        <p:txBody>
          <a:bodyPr lIns="0" tIns="0" rIns="0" bIns="0" rtlCol="0" anchor="t">
            <a:spAutoFit/>
          </a:bodyPr>
          <a:lstStyle/>
          <a:p>
            <a:pPr algn="ctr">
              <a:lnSpc>
                <a:spcPts val="1800"/>
              </a:lnSpc>
            </a:pPr>
            <a:r>
              <a:rPr lang="pt-BR" sz="1500" dirty="0">
                <a:solidFill>
                  <a:schemeClr val="tx1">
                    <a:lumMod val="65000"/>
                    <a:lumOff val="35000"/>
                  </a:schemeClr>
                </a:solidFill>
                <a:latin typeface="Montserrat" pitchFamily="2" charset="77"/>
              </a:rPr>
              <a:t>ĀDAŽU NOVADA PAŠVALDĪBA   I  JĀNIS GALAKRODZNIEKS   I   19.02.202</a:t>
            </a:r>
            <a:r>
              <a:rPr lang="lv-LV" sz="1500" dirty="0">
                <a:solidFill>
                  <a:schemeClr val="tx1">
                    <a:lumMod val="65000"/>
                    <a:lumOff val="35000"/>
                  </a:schemeClr>
                </a:solidFill>
                <a:latin typeface="Montserrat" pitchFamily="2" charset="77"/>
              </a:rPr>
              <a:t>5</a:t>
            </a:r>
            <a:r>
              <a:rPr lang="pt-BR" sz="1500" dirty="0">
                <a:solidFill>
                  <a:schemeClr val="tx1">
                    <a:lumMod val="65000"/>
                    <a:lumOff val="35000"/>
                  </a:schemeClr>
                </a:solidFill>
                <a:latin typeface="Montserrat" pitchFamily="2" charset="77"/>
              </a:rPr>
              <a:t>.</a:t>
            </a:r>
          </a:p>
        </p:txBody>
      </p:sp>
      <p:sp>
        <p:nvSpPr>
          <p:cNvPr id="4" name="Title 3">
            <a:extLst>
              <a:ext uri="{FF2B5EF4-FFF2-40B4-BE49-F238E27FC236}">
                <a16:creationId xmlns:a16="http://schemas.microsoft.com/office/drawing/2014/main" id="{D09F1FB5-1F46-7D8C-8E28-A07BD31BCDCD}"/>
              </a:ext>
            </a:extLst>
          </p:cNvPr>
          <p:cNvSpPr>
            <a:spLocks noGrp="1"/>
          </p:cNvSpPr>
          <p:nvPr>
            <p:ph type="title"/>
          </p:nvPr>
        </p:nvSpPr>
        <p:spPr>
          <a:xfrm>
            <a:off x="0" y="-113126"/>
            <a:ext cx="15163800" cy="1988345"/>
          </a:xfrm>
        </p:spPr>
        <p:txBody>
          <a:bodyPr>
            <a:normAutofit/>
          </a:bodyPr>
          <a:lstStyle/>
          <a:p>
            <a:pPr eaLnBrk="1" fontAlgn="auto" hangingPunct="1">
              <a:spcBef>
                <a:spcPts val="0"/>
              </a:spcBef>
              <a:spcAft>
                <a:spcPts val="0"/>
              </a:spcAft>
              <a:defRPr/>
            </a:pPr>
            <a:r>
              <a:rPr lang="lv-LV" sz="5500" b="1" dirty="0">
                <a:solidFill>
                  <a:schemeClr val="tx1">
                    <a:lumMod val="65000"/>
                    <a:lumOff val="35000"/>
                  </a:schemeClr>
                </a:solidFill>
                <a:latin typeface="Montserrat" pitchFamily="2" charset="77"/>
              </a:rPr>
              <a:t>PROJEKTA REZULTĀTU VIZUALIZĀCIJA</a:t>
            </a:r>
            <a:endParaRPr lang="en-US" sz="5500" b="1" dirty="0">
              <a:solidFill>
                <a:schemeClr val="tx1">
                  <a:lumMod val="65000"/>
                  <a:lumOff val="35000"/>
                </a:schemeClr>
              </a:solidFill>
              <a:latin typeface="Montserrat" pitchFamily="2" charset="77"/>
            </a:endParaRPr>
          </a:p>
        </p:txBody>
      </p:sp>
      <p:pic>
        <p:nvPicPr>
          <p:cNvPr id="5" name="Attēls 4">
            <a:extLst>
              <a:ext uri="{FF2B5EF4-FFF2-40B4-BE49-F238E27FC236}">
                <a16:creationId xmlns:a16="http://schemas.microsoft.com/office/drawing/2014/main" id="{7D257439-FE08-0AED-644E-0EAD276684AD}"/>
              </a:ext>
            </a:extLst>
          </p:cNvPr>
          <p:cNvPicPr>
            <a:picLocks noChangeAspect="1"/>
          </p:cNvPicPr>
          <p:nvPr/>
        </p:nvPicPr>
        <p:blipFill>
          <a:blip r:embed="rId3"/>
          <a:stretch>
            <a:fillRect/>
          </a:stretch>
        </p:blipFill>
        <p:spPr>
          <a:xfrm>
            <a:off x="-9525" y="1183304"/>
            <a:ext cx="18297525" cy="8225492"/>
          </a:xfrm>
          <a:prstGeom prst="rect">
            <a:avLst/>
          </a:prstGeom>
        </p:spPr>
      </p:pic>
    </p:spTree>
    <p:extLst>
      <p:ext uri="{BB962C8B-B14F-4D97-AF65-F5344CB8AC3E}">
        <p14:creationId xmlns:p14="http://schemas.microsoft.com/office/powerpoint/2010/main" val="38259031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8A0DD-9D97-E049-A484-F38E82C95B67}"/>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4C296150-45AB-1994-348C-F561739FB01B}"/>
              </a:ext>
            </a:extLst>
          </p:cNvPr>
          <p:cNvSpPr/>
          <p:nvPr/>
        </p:nvSpPr>
        <p:spPr>
          <a:xfrm rot="1789">
            <a:off x="-4764" y="9489758"/>
            <a:ext cx="18297527" cy="0"/>
          </a:xfrm>
          <a:prstGeom prst="line">
            <a:avLst/>
          </a:prstGeom>
          <a:ln w="9525" cap="rnd">
            <a:solidFill>
              <a:srgbClr val="58585B"/>
            </a:solidFill>
            <a:prstDash val="solid"/>
            <a:headEnd type="none" w="sm" len="sm"/>
            <a:tailEnd type="none" w="sm" len="sm"/>
          </a:ln>
        </p:spPr>
      </p:sp>
      <p:sp>
        <p:nvSpPr>
          <p:cNvPr id="3" name="TextBox 2">
            <a:extLst>
              <a:ext uri="{FF2B5EF4-FFF2-40B4-BE49-F238E27FC236}">
                <a16:creationId xmlns:a16="http://schemas.microsoft.com/office/drawing/2014/main" id="{6C2E1913-CA7E-2F3E-62FC-8275A85ECFBA}"/>
              </a:ext>
            </a:extLst>
          </p:cNvPr>
          <p:cNvSpPr txBox="1"/>
          <p:nvPr/>
        </p:nvSpPr>
        <p:spPr>
          <a:xfrm>
            <a:off x="91440" y="9570720"/>
            <a:ext cx="18105120" cy="238125"/>
          </a:xfrm>
          <a:prstGeom prst="rect">
            <a:avLst/>
          </a:prstGeom>
        </p:spPr>
        <p:txBody>
          <a:bodyPr lIns="0" tIns="0" rIns="0" bIns="0" rtlCol="0" anchor="t">
            <a:spAutoFit/>
          </a:bodyPr>
          <a:lstStyle/>
          <a:p>
            <a:pPr algn="ctr">
              <a:lnSpc>
                <a:spcPts val="1800"/>
              </a:lnSpc>
            </a:pPr>
            <a:r>
              <a:rPr lang="pt-BR" sz="1500" dirty="0">
                <a:solidFill>
                  <a:schemeClr val="tx1">
                    <a:lumMod val="65000"/>
                    <a:lumOff val="35000"/>
                  </a:schemeClr>
                </a:solidFill>
                <a:latin typeface="Montserrat" pitchFamily="2" charset="77"/>
              </a:rPr>
              <a:t>ĀDAŽU NOVADA PAŠVALDĪBA   I  JĀNIS GALAKRODZNIEKS   I   19.02.202</a:t>
            </a:r>
            <a:r>
              <a:rPr lang="lv-LV" sz="1500" dirty="0">
                <a:solidFill>
                  <a:schemeClr val="tx1">
                    <a:lumMod val="65000"/>
                    <a:lumOff val="35000"/>
                  </a:schemeClr>
                </a:solidFill>
                <a:latin typeface="Montserrat" pitchFamily="2" charset="77"/>
              </a:rPr>
              <a:t>5</a:t>
            </a:r>
            <a:r>
              <a:rPr lang="pt-BR" sz="1500" dirty="0">
                <a:solidFill>
                  <a:schemeClr val="tx1">
                    <a:lumMod val="65000"/>
                    <a:lumOff val="35000"/>
                  </a:schemeClr>
                </a:solidFill>
                <a:latin typeface="Montserrat" pitchFamily="2" charset="77"/>
              </a:rPr>
              <a:t>.</a:t>
            </a:r>
          </a:p>
        </p:txBody>
      </p:sp>
      <p:sp>
        <p:nvSpPr>
          <p:cNvPr id="4" name="TextBox 3">
            <a:extLst>
              <a:ext uri="{FF2B5EF4-FFF2-40B4-BE49-F238E27FC236}">
                <a16:creationId xmlns:a16="http://schemas.microsoft.com/office/drawing/2014/main" id="{259CC835-5DD8-24AD-00CC-13BFDA982965}"/>
              </a:ext>
            </a:extLst>
          </p:cNvPr>
          <p:cNvSpPr txBox="1"/>
          <p:nvPr/>
        </p:nvSpPr>
        <p:spPr>
          <a:xfrm>
            <a:off x="723899" y="646836"/>
            <a:ext cx="16840200" cy="892552"/>
          </a:xfrm>
          <a:prstGeom prst="rect">
            <a:avLst/>
          </a:prstGeom>
          <a:noFill/>
        </p:spPr>
        <p:txBody>
          <a:bodyPr wrap="square">
            <a:spAutoFit/>
          </a:bodyPr>
          <a:lstStyle/>
          <a:p>
            <a:pPr algn="ctr" eaLnBrk="1" fontAlgn="auto" hangingPunct="1">
              <a:spcBef>
                <a:spcPts val="0"/>
              </a:spcBef>
              <a:spcAft>
                <a:spcPts val="0"/>
              </a:spcAft>
              <a:defRPr/>
            </a:pPr>
            <a:r>
              <a:rPr lang="lv-LV" sz="5200" b="1" dirty="0">
                <a:solidFill>
                  <a:schemeClr val="tx1">
                    <a:lumMod val="65000"/>
                    <a:lumOff val="35000"/>
                  </a:schemeClr>
                </a:solidFill>
                <a:latin typeface="Montserrat" pitchFamily="2" charset="77"/>
              </a:rPr>
              <a:t>IEDZĪVOTĀJU VIEDOKLIS</a:t>
            </a:r>
            <a:endParaRPr lang="en-US" sz="5200" b="1" dirty="0">
              <a:solidFill>
                <a:schemeClr val="tx1">
                  <a:lumMod val="65000"/>
                  <a:lumOff val="35000"/>
                </a:schemeClr>
              </a:solidFill>
              <a:latin typeface="Montserrat" pitchFamily="2" charset="77"/>
            </a:endParaRPr>
          </a:p>
        </p:txBody>
      </p:sp>
      <p:sp>
        <p:nvSpPr>
          <p:cNvPr id="10" name="Content Placeholder 9">
            <a:extLst>
              <a:ext uri="{FF2B5EF4-FFF2-40B4-BE49-F238E27FC236}">
                <a16:creationId xmlns:a16="http://schemas.microsoft.com/office/drawing/2014/main" id="{E6C0F156-1119-C89C-7293-910A9BB05EC4}"/>
              </a:ext>
            </a:extLst>
          </p:cNvPr>
          <p:cNvSpPr>
            <a:spLocks noGrp="1"/>
          </p:cNvSpPr>
          <p:nvPr>
            <p:ph idx="1"/>
          </p:nvPr>
        </p:nvSpPr>
        <p:spPr>
          <a:xfrm>
            <a:off x="533400" y="1758940"/>
            <a:ext cx="8077200" cy="7506505"/>
          </a:xfrm>
        </p:spPr>
        <p:txBody>
          <a:bodyPr anchor="ctr">
            <a:normAutofit/>
          </a:bodyPr>
          <a:lstStyle/>
          <a:p>
            <a:pPr>
              <a:spcAft>
                <a:spcPts val="1500"/>
              </a:spcAft>
            </a:pPr>
            <a:r>
              <a:rPr lang="lv-LV" sz="3300" dirty="0">
                <a:solidFill>
                  <a:srgbClr val="4D4D4C"/>
                </a:solidFill>
                <a:latin typeface="Montserrat" pitchFamily="2" charset="-70"/>
              </a:rPr>
              <a:t>2025. gada 17. februārī saņemta e-pasta vēstule no Carnikavas pagasta iedzīvotāju padomes priekšsēdētāja vietnieka K. Soma </a:t>
            </a:r>
            <a:r>
              <a:rPr lang="lv-LV" sz="3300" b="1" dirty="0">
                <a:solidFill>
                  <a:srgbClr val="4D4D4C"/>
                </a:solidFill>
                <a:latin typeface="Montserrat" pitchFamily="2" charset="-70"/>
              </a:rPr>
              <a:t>par iedzīvotāju aptaujas veikšanu viedokļa noskaidrošanai </a:t>
            </a:r>
            <a:r>
              <a:rPr lang="lv-LV" sz="3300" dirty="0">
                <a:solidFill>
                  <a:srgbClr val="4D4D4C"/>
                </a:solidFill>
                <a:latin typeface="Montserrat" pitchFamily="2" charset="-70"/>
              </a:rPr>
              <a:t>par projekta ieceri</a:t>
            </a:r>
          </a:p>
          <a:p>
            <a:pPr>
              <a:spcAft>
                <a:spcPts val="1500"/>
              </a:spcAft>
            </a:pPr>
            <a:r>
              <a:rPr lang="lv-LV" sz="3300" dirty="0">
                <a:solidFill>
                  <a:srgbClr val="4D4D4C"/>
                </a:solidFill>
                <a:latin typeface="Montserrat" pitchFamily="2" charset="-70"/>
              </a:rPr>
              <a:t>Aptaujā piedalījās – </a:t>
            </a:r>
            <a:r>
              <a:rPr lang="lv-LV" sz="3300" b="1" dirty="0">
                <a:solidFill>
                  <a:srgbClr val="4D4D4C"/>
                </a:solidFill>
                <a:latin typeface="Montserrat" pitchFamily="2" charset="-70"/>
              </a:rPr>
              <a:t>33 iedzīvotāji</a:t>
            </a:r>
            <a:r>
              <a:rPr lang="lv-LV" sz="3300" dirty="0">
                <a:solidFill>
                  <a:srgbClr val="4D4D4C"/>
                </a:solidFill>
                <a:latin typeface="Montserrat" pitchFamily="2" charset="-70"/>
              </a:rPr>
              <a:t>.</a:t>
            </a:r>
          </a:p>
          <a:p>
            <a:pPr>
              <a:spcAft>
                <a:spcPts val="1500"/>
              </a:spcAft>
            </a:pPr>
            <a:r>
              <a:rPr lang="lv-LV" sz="3300" dirty="0">
                <a:solidFill>
                  <a:srgbClr val="4D4D4C"/>
                </a:solidFill>
                <a:latin typeface="Montserrat" pitchFamily="2" charset="-70"/>
              </a:rPr>
              <a:t>Atbalstu izteica – </a:t>
            </a:r>
            <a:r>
              <a:rPr lang="lv-LV" sz="3300" b="1" dirty="0">
                <a:solidFill>
                  <a:srgbClr val="4D4D4C"/>
                </a:solidFill>
                <a:latin typeface="Montserrat" pitchFamily="2" charset="-70"/>
              </a:rPr>
              <a:t>31 iedzīvotāji</a:t>
            </a:r>
            <a:r>
              <a:rPr lang="lv-LV" sz="3300" dirty="0">
                <a:solidFill>
                  <a:srgbClr val="4D4D4C"/>
                </a:solidFill>
                <a:latin typeface="Montserrat" pitchFamily="2" charset="-70"/>
              </a:rPr>
              <a:t>, savukārt ieceri neatbalstīja – </a:t>
            </a:r>
            <a:r>
              <a:rPr lang="lv-LV" sz="3300" b="1" dirty="0">
                <a:solidFill>
                  <a:srgbClr val="4D4D4C"/>
                </a:solidFill>
                <a:latin typeface="Montserrat" pitchFamily="2" charset="-70"/>
              </a:rPr>
              <a:t>2 </a:t>
            </a:r>
            <a:r>
              <a:rPr lang="lv-LV" sz="3300" b="1" dirty="0" err="1">
                <a:solidFill>
                  <a:srgbClr val="4D4D4C"/>
                </a:solidFill>
                <a:latin typeface="Montserrat" pitchFamily="2" charset="-70"/>
              </a:rPr>
              <a:t>iedzīvotājI</a:t>
            </a:r>
            <a:r>
              <a:rPr lang="lv-LV" sz="3300" dirty="0">
                <a:solidFill>
                  <a:srgbClr val="4D4D4C"/>
                </a:solidFill>
                <a:latin typeface="Montserrat" pitchFamily="2" charset="-70"/>
              </a:rPr>
              <a:t>.</a:t>
            </a:r>
          </a:p>
        </p:txBody>
      </p:sp>
      <p:pic>
        <p:nvPicPr>
          <p:cNvPr id="11" name="Content Placeholder 5">
            <a:extLst>
              <a:ext uri="{FF2B5EF4-FFF2-40B4-BE49-F238E27FC236}">
                <a16:creationId xmlns:a16="http://schemas.microsoft.com/office/drawing/2014/main" id="{A3501557-3B5F-6D23-C578-0D64EC10BBE0}"/>
              </a:ext>
            </a:extLst>
          </p:cNvPr>
          <p:cNvPicPr>
            <a:picLocks noChangeAspect="1"/>
          </p:cNvPicPr>
          <p:nvPr/>
        </p:nvPicPr>
        <p:blipFill rotWithShape="1">
          <a:blip r:embed="rId3">
            <a:extLst>
              <a:ext uri="{28A0092B-C50C-407E-A947-70E740481C1C}">
                <a14:useLocalDpi xmlns:a14="http://schemas.microsoft.com/office/drawing/2010/main" val="0"/>
              </a:ext>
            </a:extLst>
          </a:blip>
          <a:srcRect l="8636" t="-110" r="2842" b="110"/>
          <a:stretch/>
        </p:blipFill>
        <p:spPr>
          <a:xfrm>
            <a:off x="8915400" y="1700543"/>
            <a:ext cx="9372600" cy="7623298"/>
          </a:xfrm>
          <a:prstGeom prst="rect">
            <a:avLst/>
          </a:prstGeom>
        </p:spPr>
      </p:pic>
    </p:spTree>
    <p:extLst>
      <p:ext uri="{BB962C8B-B14F-4D97-AF65-F5344CB8AC3E}">
        <p14:creationId xmlns:p14="http://schemas.microsoft.com/office/powerpoint/2010/main" val="1043850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213"/>
            <a:lum/>
          </a:blip>
          <a:srcRect/>
          <a:stretch>
            <a:fillRect t="-7000" b="-3000"/>
          </a:stretch>
        </a:blipFill>
        <a:effectLst/>
      </p:bgPr>
    </p:bg>
    <p:spTree>
      <p:nvGrpSpPr>
        <p:cNvPr id="1" name="">
          <a:extLst>
            <a:ext uri="{FF2B5EF4-FFF2-40B4-BE49-F238E27FC236}">
              <a16:creationId xmlns:a16="http://schemas.microsoft.com/office/drawing/2014/main" id="{C743E62A-232D-AB5D-04FC-71E22DA23B97}"/>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C7DD3911-CC53-FA2F-3D63-73FF05E759B3}"/>
              </a:ext>
            </a:extLst>
          </p:cNvPr>
          <p:cNvSpPr/>
          <p:nvPr/>
        </p:nvSpPr>
        <p:spPr>
          <a:xfrm rot="1789">
            <a:off x="-4764" y="9489758"/>
            <a:ext cx="18297527" cy="0"/>
          </a:xfrm>
          <a:prstGeom prst="line">
            <a:avLst/>
          </a:prstGeom>
          <a:ln w="9525" cap="rnd">
            <a:solidFill>
              <a:schemeClr val="tx1">
                <a:lumMod val="65000"/>
                <a:lumOff val="35000"/>
              </a:schemeClr>
            </a:solidFill>
            <a:prstDash val="solid"/>
            <a:headEnd type="none" w="sm" len="sm"/>
            <a:tailEnd type="none" w="sm" len="sm"/>
          </a:ln>
        </p:spPr>
      </p:sp>
      <p:sp>
        <p:nvSpPr>
          <p:cNvPr id="6" name="TextBox 2">
            <a:extLst>
              <a:ext uri="{FF2B5EF4-FFF2-40B4-BE49-F238E27FC236}">
                <a16:creationId xmlns:a16="http://schemas.microsoft.com/office/drawing/2014/main" id="{776FC53B-094E-394B-F9CE-06724C6E3B3D}"/>
              </a:ext>
            </a:extLst>
          </p:cNvPr>
          <p:cNvSpPr txBox="1"/>
          <p:nvPr/>
        </p:nvSpPr>
        <p:spPr>
          <a:xfrm>
            <a:off x="91440" y="9570720"/>
            <a:ext cx="18105120" cy="230832"/>
          </a:xfrm>
          <a:prstGeom prst="rect">
            <a:avLst/>
          </a:prstGeom>
        </p:spPr>
        <p:txBody>
          <a:bodyPr lIns="0" tIns="0" rIns="0" bIns="0" rtlCol="0" anchor="t">
            <a:spAutoFit/>
          </a:bodyPr>
          <a:lstStyle/>
          <a:p>
            <a:pPr algn="ctr">
              <a:lnSpc>
                <a:spcPts val="1800"/>
              </a:lnSpc>
            </a:pPr>
            <a:r>
              <a:rPr lang="pt-BR" sz="1500" dirty="0">
                <a:solidFill>
                  <a:schemeClr val="tx1">
                    <a:lumMod val="65000"/>
                    <a:lumOff val="35000"/>
                  </a:schemeClr>
                </a:solidFill>
                <a:latin typeface="Montserrat" pitchFamily="2" charset="77"/>
              </a:rPr>
              <a:t>ĀDAŽU NOVADA PAŠVALDĪBA   I  JĀNIS GALAKRODZNIEKS   I   19.02.202</a:t>
            </a:r>
            <a:r>
              <a:rPr lang="lv-LV" sz="1500" dirty="0">
                <a:solidFill>
                  <a:schemeClr val="tx1">
                    <a:lumMod val="65000"/>
                    <a:lumOff val="35000"/>
                  </a:schemeClr>
                </a:solidFill>
                <a:latin typeface="Montserrat" pitchFamily="2" charset="77"/>
              </a:rPr>
              <a:t>5</a:t>
            </a:r>
            <a:r>
              <a:rPr lang="pt-BR" sz="1500" dirty="0">
                <a:solidFill>
                  <a:schemeClr val="tx1">
                    <a:lumMod val="65000"/>
                    <a:lumOff val="35000"/>
                  </a:schemeClr>
                </a:solidFill>
                <a:latin typeface="Montserrat" pitchFamily="2" charset="77"/>
              </a:rPr>
              <a:t>.</a:t>
            </a:r>
          </a:p>
        </p:txBody>
      </p:sp>
      <p:sp>
        <p:nvSpPr>
          <p:cNvPr id="4" name="Title 3">
            <a:extLst>
              <a:ext uri="{FF2B5EF4-FFF2-40B4-BE49-F238E27FC236}">
                <a16:creationId xmlns:a16="http://schemas.microsoft.com/office/drawing/2014/main" id="{A9F9BE7D-BF47-55F7-DF2B-6BF257EA0E72}"/>
              </a:ext>
            </a:extLst>
          </p:cNvPr>
          <p:cNvSpPr>
            <a:spLocks noGrp="1"/>
          </p:cNvSpPr>
          <p:nvPr>
            <p:ph type="title"/>
          </p:nvPr>
        </p:nvSpPr>
        <p:spPr>
          <a:xfrm>
            <a:off x="4953000" y="547688"/>
            <a:ext cx="12725400" cy="1333501"/>
          </a:xfrm>
        </p:spPr>
        <p:txBody>
          <a:bodyPr>
            <a:noAutofit/>
          </a:bodyPr>
          <a:lstStyle/>
          <a:p>
            <a:pPr eaLnBrk="1" fontAlgn="auto" hangingPunct="1">
              <a:spcBef>
                <a:spcPts val="0"/>
              </a:spcBef>
              <a:spcAft>
                <a:spcPts val="0"/>
              </a:spcAft>
              <a:defRPr/>
            </a:pPr>
            <a:r>
              <a:rPr lang="lv-LV" b="1" dirty="0">
                <a:solidFill>
                  <a:schemeClr val="tx1">
                    <a:lumMod val="65000"/>
                    <a:lumOff val="35000"/>
                  </a:schemeClr>
                </a:solidFill>
                <a:latin typeface="Montserrat" pitchFamily="2" charset="77"/>
              </a:rPr>
              <a:t>PRIEKŠLIKUMI</a:t>
            </a:r>
            <a:endParaRPr lang="en-US" b="1" dirty="0">
              <a:solidFill>
                <a:schemeClr val="tx1">
                  <a:lumMod val="65000"/>
                  <a:lumOff val="35000"/>
                </a:schemeClr>
              </a:solidFill>
              <a:latin typeface="Montserrat" pitchFamily="2" charset="77"/>
            </a:endParaRPr>
          </a:p>
        </p:txBody>
      </p:sp>
      <p:sp>
        <p:nvSpPr>
          <p:cNvPr id="50" name="TextBox 49">
            <a:extLst>
              <a:ext uri="{FF2B5EF4-FFF2-40B4-BE49-F238E27FC236}">
                <a16:creationId xmlns:a16="http://schemas.microsoft.com/office/drawing/2014/main" id="{CFB33F77-0DF1-5F91-8A73-34444D5C69D6}"/>
              </a:ext>
            </a:extLst>
          </p:cNvPr>
          <p:cNvSpPr txBox="1"/>
          <p:nvPr/>
        </p:nvSpPr>
        <p:spPr>
          <a:xfrm>
            <a:off x="4686300" y="2991224"/>
            <a:ext cx="12573000" cy="6555641"/>
          </a:xfrm>
          <a:prstGeom prst="rect">
            <a:avLst/>
          </a:prstGeom>
          <a:noFill/>
        </p:spPr>
        <p:txBody>
          <a:bodyPr wrap="square" rtlCol="0">
            <a:spAutoFit/>
          </a:bodyPr>
          <a:lstStyle/>
          <a:p>
            <a:pPr marL="514350" indent="-514350" algn="just">
              <a:buFont typeface="+mj-lt"/>
              <a:buAutoNum type="arabicPeriod"/>
            </a:pPr>
            <a:r>
              <a:rPr lang="lv-LV" sz="2700" dirty="0">
                <a:solidFill>
                  <a:srgbClr val="4D4D4C"/>
                </a:solidFill>
                <a:latin typeface="Montserrat" pitchFamily="2" charset="-70"/>
              </a:rPr>
              <a:t>Atbalstīt projekta "Carnikavas novadpētniecības centra Saimes mājas ekspozīcijas pamatnes atjaunošana" pieteikuma iesniegšanu biedrības "Jūras Zeme" projektu konkursa 2. kārtai EJZAF rīcībā M3.2. "Iniciatīvu, kas veicina zvejas, vai kultūras mantojuma izmantošanas veicināšanu piekrastes ciemos"</a:t>
            </a:r>
          </a:p>
          <a:p>
            <a:pPr marL="514350" indent="-514350" algn="just">
              <a:buFont typeface="+mj-lt"/>
              <a:buAutoNum type="arabicPeriod"/>
            </a:pPr>
            <a:endParaRPr lang="lv-LV" sz="2700" dirty="0">
              <a:solidFill>
                <a:srgbClr val="4D4D4C"/>
              </a:solidFill>
              <a:latin typeface="Montserrat" pitchFamily="2" charset="-70"/>
            </a:endParaRPr>
          </a:p>
          <a:p>
            <a:pPr marL="514350" indent="-514350" algn="just">
              <a:buFont typeface="+mj-lt"/>
              <a:buAutoNum type="arabicPeriod"/>
            </a:pPr>
            <a:r>
              <a:rPr lang="lv-LV" sz="2700" dirty="0">
                <a:solidFill>
                  <a:srgbClr val="4D4D4C"/>
                </a:solidFill>
                <a:latin typeface="Montserrat" pitchFamily="2" charset="-70"/>
              </a:rPr>
              <a:t>Uzdot Attīstības un projektu nodaļai sagatavot un līdz 2025. gada 4. aprīlim iesniegt pieteikumu Lauku atbalsta dienestā</a:t>
            </a:r>
          </a:p>
          <a:p>
            <a:pPr marL="514350" indent="-514350" algn="just">
              <a:buFont typeface="+mj-lt"/>
              <a:buAutoNum type="arabicPeriod"/>
            </a:pPr>
            <a:endParaRPr lang="lv-LV" sz="2700" dirty="0">
              <a:solidFill>
                <a:srgbClr val="4D4D4C"/>
              </a:solidFill>
              <a:latin typeface="Montserrat" pitchFamily="2" charset="-70"/>
            </a:endParaRPr>
          </a:p>
          <a:p>
            <a:pPr marL="514350" indent="-514350" algn="just">
              <a:buFont typeface="+mj-lt"/>
              <a:buAutoNum type="arabicPeriod"/>
            </a:pPr>
            <a:r>
              <a:rPr lang="lv-LV" sz="2700" dirty="0">
                <a:solidFill>
                  <a:srgbClr val="4D4D4C"/>
                </a:solidFill>
                <a:latin typeface="Montserrat" pitchFamily="2" charset="-70"/>
              </a:rPr>
              <a:t>Paredzēt 11 350 </a:t>
            </a:r>
            <a:r>
              <a:rPr lang="lv-LV" sz="2700" i="1" dirty="0" err="1">
                <a:solidFill>
                  <a:srgbClr val="4D4D4C"/>
                </a:solidFill>
                <a:latin typeface="Montserrat" pitchFamily="2" charset="-70"/>
              </a:rPr>
              <a:t>euro</a:t>
            </a:r>
            <a:r>
              <a:rPr lang="lv-LV" sz="2700" dirty="0">
                <a:solidFill>
                  <a:srgbClr val="4D4D4C"/>
                </a:solidFill>
                <a:latin typeface="Montserrat" pitchFamily="2" charset="-70"/>
              </a:rPr>
              <a:t> Carnikavas novadpētniecības centra 2025. gada budžeta tāmē un 11 350 </a:t>
            </a:r>
            <a:r>
              <a:rPr lang="lv-LV" sz="2700" i="1" dirty="0" err="1">
                <a:solidFill>
                  <a:srgbClr val="4D4D4C"/>
                </a:solidFill>
                <a:latin typeface="Montserrat" pitchFamily="2" charset="-70"/>
              </a:rPr>
              <a:t>euro</a:t>
            </a:r>
            <a:r>
              <a:rPr lang="lv-LV" sz="2700" i="1" dirty="0">
                <a:solidFill>
                  <a:srgbClr val="4D4D4C"/>
                </a:solidFill>
                <a:latin typeface="Montserrat" pitchFamily="2" charset="-70"/>
              </a:rPr>
              <a:t> </a:t>
            </a:r>
            <a:r>
              <a:rPr lang="lv-LV" sz="2700" dirty="0">
                <a:solidFill>
                  <a:srgbClr val="4D4D4C"/>
                </a:solidFill>
                <a:latin typeface="Montserrat" pitchFamily="2" charset="-70"/>
              </a:rPr>
              <a:t>Carnikavas novadpētniecības centra 2026. gada budžeta tāmē, ja projekta pieteikumu apstiprina</a:t>
            </a:r>
          </a:p>
          <a:p>
            <a:pPr marL="514350" indent="-514350" algn="just">
              <a:buFont typeface="+mj-lt"/>
              <a:buAutoNum type="arabicPeriod"/>
            </a:pPr>
            <a:endParaRPr lang="lv-LV" sz="2700" dirty="0">
              <a:solidFill>
                <a:srgbClr val="4D4D4C"/>
              </a:solidFill>
              <a:latin typeface="Montserrat" pitchFamily="2" charset="-70"/>
            </a:endParaRPr>
          </a:p>
          <a:p>
            <a:pPr marL="514350" indent="-514350" algn="just">
              <a:buFont typeface="+mj-lt"/>
              <a:buAutoNum type="arabicPeriod"/>
            </a:pPr>
            <a:r>
              <a:rPr lang="lv-LV" sz="2700" dirty="0">
                <a:solidFill>
                  <a:srgbClr val="4D4D4C"/>
                </a:solidFill>
                <a:latin typeface="Montserrat" pitchFamily="2" charset="-70"/>
              </a:rPr>
              <a:t>Virzīt jautājumu apstiprināšanai Ādažu novada pašvaldības domes 2025. gada 27. februāra sēdē</a:t>
            </a:r>
          </a:p>
        </p:txBody>
      </p:sp>
      <p:sp>
        <p:nvSpPr>
          <p:cNvPr id="2" name="TextBox 1">
            <a:extLst>
              <a:ext uri="{FF2B5EF4-FFF2-40B4-BE49-F238E27FC236}">
                <a16:creationId xmlns:a16="http://schemas.microsoft.com/office/drawing/2014/main" id="{A7D10EFB-6541-130F-EBAD-4F94A7140298}"/>
              </a:ext>
            </a:extLst>
          </p:cNvPr>
          <p:cNvSpPr txBox="1"/>
          <p:nvPr/>
        </p:nvSpPr>
        <p:spPr>
          <a:xfrm>
            <a:off x="4953000" y="1759966"/>
            <a:ext cx="12039600" cy="830997"/>
          </a:xfrm>
          <a:prstGeom prst="rect">
            <a:avLst/>
          </a:prstGeom>
          <a:noFill/>
        </p:spPr>
        <p:txBody>
          <a:bodyPr wrap="square" rtlCol="0">
            <a:spAutoFit/>
          </a:bodyPr>
          <a:lstStyle/>
          <a:p>
            <a:r>
              <a:rPr lang="lv-LV" sz="2400" b="1" dirty="0">
                <a:solidFill>
                  <a:srgbClr val="4D4D4C"/>
                </a:solidFill>
                <a:latin typeface="Montserrat" pitchFamily="2" charset="-70"/>
              </a:rPr>
              <a:t>Visi priekšlikumi un to precīzā versija ir atrodama domes lēmumprojektā. Šajā slaidā ir iekļauti tikai būtiskākie priekšlikumi.</a:t>
            </a:r>
          </a:p>
        </p:txBody>
      </p:sp>
    </p:spTree>
    <p:extLst>
      <p:ext uri="{BB962C8B-B14F-4D97-AF65-F5344CB8AC3E}">
        <p14:creationId xmlns:p14="http://schemas.microsoft.com/office/powerpoint/2010/main" val="7140089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3265149" y="2628900"/>
            <a:ext cx="11666262" cy="3009863"/>
          </a:xfrm>
          <a:prstGeom prst="rect">
            <a:avLst/>
          </a:prstGeom>
        </p:spPr>
        <p:txBody>
          <a:bodyPr wrap="square" lIns="0" tIns="0" rIns="0" bIns="0" rtlCol="0" anchor="t">
            <a:spAutoFit/>
          </a:bodyPr>
          <a:lstStyle/>
          <a:p>
            <a:pPr algn="ctr">
              <a:lnSpc>
                <a:spcPts val="11999"/>
              </a:lnSpc>
            </a:pPr>
            <a:r>
              <a:rPr lang="en-US" sz="9999" dirty="0">
                <a:solidFill>
                  <a:srgbClr val="FFFFFF"/>
                </a:solidFill>
                <a:latin typeface="Montserrat Classic Bold"/>
              </a:rPr>
              <a:t>PALDIES PAR</a:t>
            </a:r>
          </a:p>
          <a:p>
            <a:pPr algn="ctr">
              <a:lnSpc>
                <a:spcPts val="11999"/>
              </a:lnSpc>
            </a:pPr>
            <a:r>
              <a:rPr lang="en-US" sz="9999" dirty="0">
                <a:solidFill>
                  <a:srgbClr val="FFFFFF"/>
                </a:solidFill>
                <a:latin typeface="Montserrat Classic Bold"/>
              </a:rPr>
              <a:t>UZMANĪBU!</a:t>
            </a:r>
          </a:p>
        </p:txBody>
      </p:sp>
      <p:sp>
        <p:nvSpPr>
          <p:cNvPr id="7" name="AutoShape 2">
            <a:extLst>
              <a:ext uri="{FF2B5EF4-FFF2-40B4-BE49-F238E27FC236}">
                <a16:creationId xmlns:a16="http://schemas.microsoft.com/office/drawing/2014/main" id="{1EE81642-388E-15AB-5C11-BF85EC65150D}"/>
              </a:ext>
            </a:extLst>
          </p:cNvPr>
          <p:cNvSpPr/>
          <p:nvPr/>
        </p:nvSpPr>
        <p:spPr>
          <a:xfrm rot="1789">
            <a:off x="-1" y="9529765"/>
            <a:ext cx="18297527" cy="0"/>
          </a:xfrm>
          <a:prstGeom prst="line">
            <a:avLst/>
          </a:prstGeom>
          <a:ln w="9525" cap="rnd">
            <a:solidFill>
              <a:srgbClr val="58585B"/>
            </a:solidFill>
            <a:prstDash val="solid"/>
            <a:headEnd type="none" w="sm" len="sm"/>
            <a:tailEnd type="none" w="sm" len="sm"/>
          </a:ln>
        </p:spPr>
      </p:sp>
      <p:sp>
        <p:nvSpPr>
          <p:cNvPr id="2" name="TextBox 2">
            <a:extLst>
              <a:ext uri="{FF2B5EF4-FFF2-40B4-BE49-F238E27FC236}">
                <a16:creationId xmlns:a16="http://schemas.microsoft.com/office/drawing/2014/main" id="{FE76409D-1064-DF4C-7B2C-E45B71666B14}"/>
              </a:ext>
            </a:extLst>
          </p:cNvPr>
          <p:cNvSpPr txBox="1"/>
          <p:nvPr/>
        </p:nvSpPr>
        <p:spPr>
          <a:xfrm>
            <a:off x="91440" y="9570720"/>
            <a:ext cx="18105120" cy="230832"/>
          </a:xfrm>
          <a:prstGeom prst="rect">
            <a:avLst/>
          </a:prstGeom>
        </p:spPr>
        <p:txBody>
          <a:bodyPr lIns="0" tIns="0" rIns="0" bIns="0" rtlCol="0" anchor="t">
            <a:spAutoFit/>
          </a:bodyPr>
          <a:lstStyle/>
          <a:p>
            <a:pPr algn="ctr">
              <a:lnSpc>
                <a:spcPts val="1800"/>
              </a:lnSpc>
            </a:pPr>
            <a:r>
              <a:rPr lang="pt-BR" sz="1500" dirty="0">
                <a:solidFill>
                  <a:schemeClr val="tx1">
                    <a:lumMod val="65000"/>
                    <a:lumOff val="35000"/>
                  </a:schemeClr>
                </a:solidFill>
                <a:latin typeface="Montserrat" pitchFamily="2" charset="77"/>
              </a:rPr>
              <a:t>ĀDAŽU NOVADA PAŠVALDĪBA   I  JĀNIS GALAKRODZNIEKS   I   19.02.202</a:t>
            </a:r>
            <a:r>
              <a:rPr lang="lv-LV" sz="1500" dirty="0">
                <a:solidFill>
                  <a:schemeClr val="tx1">
                    <a:lumMod val="65000"/>
                    <a:lumOff val="35000"/>
                  </a:schemeClr>
                </a:solidFill>
                <a:latin typeface="Montserrat" pitchFamily="2" charset="77"/>
              </a:rPr>
              <a:t>5</a:t>
            </a:r>
            <a:r>
              <a:rPr lang="pt-BR" sz="1500" dirty="0">
                <a:solidFill>
                  <a:schemeClr val="tx1">
                    <a:lumMod val="65000"/>
                    <a:lumOff val="35000"/>
                  </a:schemeClr>
                </a:solidFill>
                <a:latin typeface="Montserrat" pitchFamily="2" charset="77"/>
              </a:rPr>
              <a:t>.</a:t>
            </a:r>
          </a:p>
        </p:txBody>
      </p:sp>
      <p:pic>
        <p:nvPicPr>
          <p:cNvPr id="9" name="Picture 8">
            <a:extLst>
              <a:ext uri="{FF2B5EF4-FFF2-40B4-BE49-F238E27FC236}">
                <a16:creationId xmlns:a16="http://schemas.microsoft.com/office/drawing/2014/main" id="{94D32B58-8EFF-EF87-6572-888CFF7EC34B}"/>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1396" t="51374" r="2169" b="-1228"/>
          <a:stretch/>
        </p:blipFill>
        <p:spPr>
          <a:xfrm>
            <a:off x="-1" y="0"/>
            <a:ext cx="18297525" cy="9459177"/>
          </a:xfrm>
          <a:prstGeom prst="rect">
            <a:avLst/>
          </a:prstGeom>
        </p:spPr>
      </p:pic>
      <p:pic>
        <p:nvPicPr>
          <p:cNvPr id="10" name="Picture 9">
            <a:extLst>
              <a:ext uri="{FF2B5EF4-FFF2-40B4-BE49-F238E27FC236}">
                <a16:creationId xmlns:a16="http://schemas.microsoft.com/office/drawing/2014/main" id="{C57F7279-450D-0BA4-CABE-A7011B9AB4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4826" y="4570630"/>
            <a:ext cx="3698347" cy="3607030"/>
          </a:xfrm>
          <a:prstGeom prst="rect">
            <a:avLst/>
          </a:prstGeom>
        </p:spPr>
      </p:pic>
      <p:sp>
        <p:nvSpPr>
          <p:cNvPr id="11" name="TextBox 4">
            <a:extLst>
              <a:ext uri="{FF2B5EF4-FFF2-40B4-BE49-F238E27FC236}">
                <a16:creationId xmlns:a16="http://schemas.microsoft.com/office/drawing/2014/main" id="{76936156-BC4B-E9A6-09EF-7279FFD73B9A}"/>
              </a:ext>
            </a:extLst>
          </p:cNvPr>
          <p:cNvSpPr txBox="1"/>
          <p:nvPr/>
        </p:nvSpPr>
        <p:spPr>
          <a:xfrm>
            <a:off x="-177437" y="3317396"/>
            <a:ext cx="18292770" cy="1013098"/>
          </a:xfrm>
          <a:prstGeom prst="rect">
            <a:avLst/>
          </a:prstGeom>
        </p:spPr>
        <p:txBody>
          <a:bodyPr lIns="0" tIns="0" rIns="0" bIns="0" rtlCol="0" anchor="t">
            <a:spAutoFit/>
          </a:bodyPr>
          <a:lstStyle/>
          <a:p>
            <a:pPr algn="ctr">
              <a:lnSpc>
                <a:spcPts val="7920"/>
              </a:lnSpc>
            </a:pPr>
            <a:r>
              <a:rPr lang="en-US" sz="6600" dirty="0">
                <a:solidFill>
                  <a:srgbClr val="FFFFFF"/>
                </a:solidFill>
                <a:latin typeface="Montserrat SemiBold" pitchFamily="2" charset="-70"/>
              </a:rPr>
              <a:t>PALDIES PAR UZMANĪBU!</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9"/>
                                        </p:tgtEl>
                                        <p:attrNameLst>
                                          <p:attrName>style.opacity</p:attrName>
                                        </p:attrNameLst>
                                      </p:cBhvr>
                                      <p:to>
                                        <p:strVal val="0.25"/>
                                      </p:to>
                                    </p:set>
                                    <p:animEffect filter="image" prLst="opacity: 0.25">
                                      <p:cBhvr rctx="IE">
                                        <p:cTn id="7" dur="indefinite"/>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presetSubtype="0" nodeType="clickEffect">
                                  <p:stCondLst>
                                    <p:cond delay="0"/>
                                  </p:stCondLst>
                                  <p:childTnLst>
                                    <p:set>
                                      <p:cBhvr>
                                        <p:cTn id="11" dur="indefinite"/>
                                        <p:tgtEl>
                                          <p:spTgt spid="9"/>
                                        </p:tgtEl>
                                        <p:attrNameLst>
                                          <p:attrName>style.opacity</p:attrName>
                                        </p:attrNameLst>
                                      </p:cBhvr>
                                      <p:to>
                                        <p:strVal val="1"/>
                                      </p:to>
                                    </p:set>
                                    <p:animEffect filter="image" prLst="opacity: 1">
                                      <p:cBhvr rctx="IE">
                                        <p:cTn id="12" dur="indefinite"/>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213"/>
            <a:lum/>
          </a:blip>
          <a:srcRect/>
          <a:stretch>
            <a:fillRect t="-7000" b="-3000"/>
          </a:stretch>
        </a:blipFill>
        <a:effectLst/>
      </p:bgPr>
    </p:bg>
    <p:spTree>
      <p:nvGrpSpPr>
        <p:cNvPr id="1" name=""/>
        <p:cNvGrpSpPr/>
        <p:nvPr/>
      </p:nvGrpSpPr>
      <p:grpSpPr>
        <a:xfrm>
          <a:off x="0" y="0"/>
          <a:ext cx="0" cy="0"/>
          <a:chOff x="0" y="0"/>
          <a:chExt cx="0" cy="0"/>
        </a:xfrm>
      </p:grpSpPr>
      <p:sp>
        <p:nvSpPr>
          <p:cNvPr id="3" name="AutoShape 3"/>
          <p:cNvSpPr/>
          <p:nvPr/>
        </p:nvSpPr>
        <p:spPr>
          <a:xfrm rot="1789">
            <a:off x="-4764" y="9489758"/>
            <a:ext cx="18297527" cy="0"/>
          </a:xfrm>
          <a:prstGeom prst="line">
            <a:avLst/>
          </a:prstGeom>
          <a:ln w="9525" cap="rnd">
            <a:solidFill>
              <a:schemeClr val="tx1">
                <a:lumMod val="65000"/>
                <a:lumOff val="35000"/>
              </a:schemeClr>
            </a:solidFill>
            <a:prstDash val="solid"/>
            <a:headEnd type="none" w="sm" len="sm"/>
            <a:tailEnd type="none" w="sm" len="sm"/>
          </a:ln>
        </p:spPr>
      </p:sp>
      <p:sp>
        <p:nvSpPr>
          <p:cNvPr id="6" name="TextBox 2">
            <a:extLst>
              <a:ext uri="{FF2B5EF4-FFF2-40B4-BE49-F238E27FC236}">
                <a16:creationId xmlns:a16="http://schemas.microsoft.com/office/drawing/2014/main" id="{4F177E85-A46D-305B-C2D3-32C54BFE7947}"/>
              </a:ext>
            </a:extLst>
          </p:cNvPr>
          <p:cNvSpPr txBox="1"/>
          <p:nvPr/>
        </p:nvSpPr>
        <p:spPr>
          <a:xfrm>
            <a:off x="91440" y="9570720"/>
            <a:ext cx="18105120" cy="230832"/>
          </a:xfrm>
          <a:prstGeom prst="rect">
            <a:avLst/>
          </a:prstGeom>
        </p:spPr>
        <p:txBody>
          <a:bodyPr lIns="0" tIns="0" rIns="0" bIns="0" rtlCol="0" anchor="t">
            <a:spAutoFit/>
          </a:bodyPr>
          <a:lstStyle/>
          <a:p>
            <a:pPr algn="ctr">
              <a:lnSpc>
                <a:spcPts val="1800"/>
              </a:lnSpc>
            </a:pPr>
            <a:r>
              <a:rPr lang="pt-BR" sz="1500" dirty="0">
                <a:solidFill>
                  <a:schemeClr val="tx1">
                    <a:lumMod val="65000"/>
                    <a:lumOff val="35000"/>
                  </a:schemeClr>
                </a:solidFill>
                <a:latin typeface="Montserrat" pitchFamily="2" charset="77"/>
              </a:rPr>
              <a:t>ĀDAŽU NOVADA PAŠVALDĪBA   I  JĀNIS GALAKRODZNIEKS   I   19.02.202</a:t>
            </a:r>
            <a:r>
              <a:rPr lang="lv-LV" sz="1500" dirty="0">
                <a:solidFill>
                  <a:schemeClr val="tx1">
                    <a:lumMod val="65000"/>
                    <a:lumOff val="35000"/>
                  </a:schemeClr>
                </a:solidFill>
                <a:latin typeface="Montserrat" pitchFamily="2" charset="77"/>
              </a:rPr>
              <a:t>5</a:t>
            </a:r>
            <a:r>
              <a:rPr lang="pt-BR" sz="1500" dirty="0">
                <a:solidFill>
                  <a:schemeClr val="tx1">
                    <a:lumMod val="65000"/>
                    <a:lumOff val="35000"/>
                  </a:schemeClr>
                </a:solidFill>
                <a:latin typeface="Montserrat" pitchFamily="2" charset="77"/>
              </a:rPr>
              <a:t>.</a:t>
            </a:r>
          </a:p>
        </p:txBody>
      </p:sp>
      <p:sp>
        <p:nvSpPr>
          <p:cNvPr id="4" name="Title 3">
            <a:extLst>
              <a:ext uri="{FF2B5EF4-FFF2-40B4-BE49-F238E27FC236}">
                <a16:creationId xmlns:a16="http://schemas.microsoft.com/office/drawing/2014/main" id="{018685D6-1E60-2C4C-81BB-61A5BE0E724F}"/>
              </a:ext>
            </a:extLst>
          </p:cNvPr>
          <p:cNvSpPr>
            <a:spLocks noGrp="1"/>
          </p:cNvSpPr>
          <p:nvPr>
            <p:ph type="title"/>
          </p:nvPr>
        </p:nvSpPr>
        <p:spPr>
          <a:xfrm>
            <a:off x="4953000" y="547688"/>
            <a:ext cx="12077700" cy="1988345"/>
          </a:xfrm>
        </p:spPr>
        <p:txBody>
          <a:bodyPr/>
          <a:lstStyle/>
          <a:p>
            <a:pPr eaLnBrk="1" fontAlgn="auto" hangingPunct="1">
              <a:spcBef>
                <a:spcPts val="0"/>
              </a:spcBef>
              <a:spcAft>
                <a:spcPts val="0"/>
              </a:spcAft>
              <a:defRPr/>
            </a:pPr>
            <a:r>
              <a:rPr lang="lv-LV" b="1" dirty="0">
                <a:solidFill>
                  <a:schemeClr val="tx1">
                    <a:lumMod val="65000"/>
                    <a:lumOff val="35000"/>
                  </a:schemeClr>
                </a:solidFill>
                <a:latin typeface="Montserrat" pitchFamily="2" charset="77"/>
              </a:rPr>
              <a:t>PROJEKTU KONKURSS</a:t>
            </a:r>
            <a:endParaRPr lang="en-US" sz="6600" b="1" dirty="0">
              <a:solidFill>
                <a:schemeClr val="tx1">
                  <a:lumMod val="65000"/>
                  <a:lumOff val="35000"/>
                </a:schemeClr>
              </a:solidFill>
              <a:latin typeface="Montserrat" pitchFamily="2" charset="77"/>
            </a:endParaRPr>
          </a:p>
        </p:txBody>
      </p:sp>
      <p:sp>
        <p:nvSpPr>
          <p:cNvPr id="5" name="Content Placeholder 4">
            <a:extLst>
              <a:ext uri="{FF2B5EF4-FFF2-40B4-BE49-F238E27FC236}">
                <a16:creationId xmlns:a16="http://schemas.microsoft.com/office/drawing/2014/main" id="{8E49A5A3-CE79-0FC9-617E-03045F03936A}"/>
              </a:ext>
            </a:extLst>
          </p:cNvPr>
          <p:cNvSpPr>
            <a:spLocks noGrp="1"/>
          </p:cNvSpPr>
          <p:nvPr>
            <p:ph idx="1"/>
          </p:nvPr>
        </p:nvSpPr>
        <p:spPr>
          <a:xfrm>
            <a:off x="4953000" y="2738438"/>
            <a:ext cx="12077700" cy="6527007"/>
          </a:xfrm>
        </p:spPr>
        <p:txBody>
          <a:bodyPr/>
          <a:lstStyle/>
          <a:p>
            <a:r>
              <a:rPr lang="lv-LV" dirty="0">
                <a:solidFill>
                  <a:schemeClr val="tx1">
                    <a:lumMod val="65000"/>
                    <a:lumOff val="35000"/>
                  </a:schemeClr>
                </a:solidFill>
                <a:latin typeface="Montserrat" pitchFamily="2" charset="77"/>
              </a:rPr>
              <a:t>2025. gada 4. februārī izsludināta projektu konkursa otrā kārta </a:t>
            </a:r>
            <a:r>
              <a:rPr lang="lv-LV" b="1" dirty="0">
                <a:solidFill>
                  <a:schemeClr val="tx1">
                    <a:lumMod val="65000"/>
                    <a:lumOff val="35000"/>
                  </a:schemeClr>
                </a:solidFill>
                <a:latin typeface="Montserrat" pitchFamily="2" charset="77"/>
              </a:rPr>
              <a:t>Eiropas Jūrlietu un zivsaimniecības fonda </a:t>
            </a:r>
            <a:r>
              <a:rPr lang="lv-LV" dirty="0">
                <a:solidFill>
                  <a:schemeClr val="tx1">
                    <a:lumMod val="65000"/>
                    <a:lumOff val="35000"/>
                  </a:schemeClr>
                </a:solidFill>
                <a:latin typeface="Montserrat" pitchFamily="2" charset="77"/>
              </a:rPr>
              <a:t>(</a:t>
            </a:r>
            <a:r>
              <a:rPr lang="lv-LV" b="1" dirty="0">
                <a:solidFill>
                  <a:schemeClr val="tx1">
                    <a:lumMod val="65000"/>
                    <a:lumOff val="35000"/>
                  </a:schemeClr>
                </a:solidFill>
                <a:latin typeface="Montserrat" pitchFamily="2" charset="77"/>
              </a:rPr>
              <a:t>EJZAF</a:t>
            </a:r>
            <a:r>
              <a:rPr lang="lv-LV" dirty="0">
                <a:solidFill>
                  <a:schemeClr val="tx1">
                    <a:lumMod val="65000"/>
                    <a:lumOff val="35000"/>
                  </a:schemeClr>
                </a:solidFill>
                <a:latin typeface="Montserrat" pitchFamily="2" charset="77"/>
              </a:rPr>
              <a:t>) atbalstam.</a:t>
            </a:r>
          </a:p>
          <a:p>
            <a:r>
              <a:rPr lang="lv-LV" dirty="0">
                <a:solidFill>
                  <a:schemeClr val="tx1">
                    <a:lumMod val="65000"/>
                    <a:lumOff val="35000"/>
                  </a:schemeClr>
                </a:solidFill>
                <a:latin typeface="Montserrat" pitchFamily="2" charset="77"/>
              </a:rPr>
              <a:t>Konkurss ir paredzēts </a:t>
            </a:r>
            <a:r>
              <a:rPr lang="lv-LV" b="1" dirty="0">
                <a:solidFill>
                  <a:schemeClr val="tx1">
                    <a:lumMod val="65000"/>
                    <a:lumOff val="35000"/>
                  </a:schemeClr>
                </a:solidFill>
                <a:latin typeface="Montserrat" pitchFamily="2" charset="77"/>
              </a:rPr>
              <a:t>Carnikavas pagastā</a:t>
            </a:r>
            <a:r>
              <a:rPr lang="lv-LV" dirty="0">
                <a:solidFill>
                  <a:schemeClr val="tx1">
                    <a:lumMod val="65000"/>
                    <a:lumOff val="35000"/>
                  </a:schemeClr>
                </a:solidFill>
                <a:latin typeface="Montserrat" pitchFamily="2" charset="77"/>
              </a:rPr>
              <a:t> un Saulkrastu pilsētā un pagastā realizējamiem projektiem.</a:t>
            </a:r>
          </a:p>
          <a:p>
            <a:r>
              <a:rPr lang="lv-LV" dirty="0">
                <a:solidFill>
                  <a:schemeClr val="tx1">
                    <a:lumMod val="65000"/>
                    <a:lumOff val="35000"/>
                  </a:schemeClr>
                </a:solidFill>
                <a:latin typeface="Montserrat" pitchFamily="2" charset="77"/>
              </a:rPr>
              <a:t>Konkursā var iegūt finansējumu Sabiedrības virzītās vietējās attīstības stratēģijas 2023. – 2027. gada mērķiem M1.2., M1.3., M2.1., M3.1., </a:t>
            </a:r>
            <a:r>
              <a:rPr lang="lv-LV" b="1" dirty="0">
                <a:solidFill>
                  <a:schemeClr val="tx1">
                    <a:lumMod val="65000"/>
                    <a:lumOff val="35000"/>
                  </a:schemeClr>
                </a:solidFill>
                <a:latin typeface="Montserrat" pitchFamily="2" charset="77"/>
              </a:rPr>
              <a:t>M3.2</a:t>
            </a:r>
            <a:r>
              <a:rPr lang="lv-LV" dirty="0">
                <a:solidFill>
                  <a:schemeClr val="tx1">
                    <a:lumMod val="65000"/>
                    <a:lumOff val="35000"/>
                  </a:schemeClr>
                </a:solidFill>
                <a:latin typeface="Montserrat" pitchFamily="2" charset="77"/>
              </a:rPr>
              <a:t>. un M4.1.</a:t>
            </a:r>
          </a:p>
        </p:txBody>
      </p:sp>
      <p:pic>
        <p:nvPicPr>
          <p:cNvPr id="1026" name="Picture 2">
            <a:extLst>
              <a:ext uri="{FF2B5EF4-FFF2-40B4-BE49-F238E27FC236}">
                <a16:creationId xmlns:a16="http://schemas.microsoft.com/office/drawing/2014/main" id="{2CB5326E-9F84-49F1-5956-99F1D59B62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738438"/>
            <a:ext cx="2888035" cy="28003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3702D37-1B9B-DFCA-00F5-D572EE0993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6743700"/>
            <a:ext cx="3245975" cy="752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8018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213"/>
            <a:lum/>
          </a:blip>
          <a:srcRect/>
          <a:stretch>
            <a:fillRect t="-7000" b="-3000"/>
          </a:stretch>
        </a:blipFill>
        <a:effectLst/>
      </p:bgPr>
    </p:bg>
    <p:spTree>
      <p:nvGrpSpPr>
        <p:cNvPr id="1" name="">
          <a:extLst>
            <a:ext uri="{FF2B5EF4-FFF2-40B4-BE49-F238E27FC236}">
              <a16:creationId xmlns:a16="http://schemas.microsoft.com/office/drawing/2014/main" id="{633DF55E-7D23-FF96-6850-6AD464FD4B1F}"/>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E6A367BB-80BA-8297-1280-045B14D51A7F}"/>
              </a:ext>
            </a:extLst>
          </p:cNvPr>
          <p:cNvSpPr/>
          <p:nvPr/>
        </p:nvSpPr>
        <p:spPr>
          <a:xfrm rot="1789">
            <a:off x="-4764" y="9489758"/>
            <a:ext cx="18297527" cy="0"/>
          </a:xfrm>
          <a:prstGeom prst="line">
            <a:avLst/>
          </a:prstGeom>
          <a:ln w="9525" cap="rnd">
            <a:solidFill>
              <a:schemeClr val="tx1">
                <a:lumMod val="65000"/>
                <a:lumOff val="35000"/>
              </a:schemeClr>
            </a:solidFill>
            <a:prstDash val="solid"/>
            <a:headEnd type="none" w="sm" len="sm"/>
            <a:tailEnd type="none" w="sm" len="sm"/>
          </a:ln>
        </p:spPr>
      </p:sp>
      <p:sp>
        <p:nvSpPr>
          <p:cNvPr id="6" name="TextBox 2">
            <a:extLst>
              <a:ext uri="{FF2B5EF4-FFF2-40B4-BE49-F238E27FC236}">
                <a16:creationId xmlns:a16="http://schemas.microsoft.com/office/drawing/2014/main" id="{D93780D1-CC89-4C16-0A5F-DCF6C7C1C6A1}"/>
              </a:ext>
            </a:extLst>
          </p:cNvPr>
          <p:cNvSpPr txBox="1"/>
          <p:nvPr/>
        </p:nvSpPr>
        <p:spPr>
          <a:xfrm>
            <a:off x="91440" y="9570720"/>
            <a:ext cx="18105120" cy="230832"/>
          </a:xfrm>
          <a:prstGeom prst="rect">
            <a:avLst/>
          </a:prstGeom>
        </p:spPr>
        <p:txBody>
          <a:bodyPr lIns="0" tIns="0" rIns="0" bIns="0" rtlCol="0" anchor="t">
            <a:spAutoFit/>
          </a:bodyPr>
          <a:lstStyle/>
          <a:p>
            <a:pPr algn="ctr">
              <a:lnSpc>
                <a:spcPts val="1800"/>
              </a:lnSpc>
            </a:pPr>
            <a:r>
              <a:rPr lang="pt-BR" sz="1500" dirty="0">
                <a:solidFill>
                  <a:schemeClr val="tx1">
                    <a:lumMod val="65000"/>
                    <a:lumOff val="35000"/>
                  </a:schemeClr>
                </a:solidFill>
                <a:latin typeface="Montserrat" pitchFamily="2" charset="77"/>
              </a:rPr>
              <a:t>ĀDAŽU NOVADA PAŠVALDĪBA   I  JĀNIS GALAKRODZNIEKS   I   19.02.202</a:t>
            </a:r>
            <a:r>
              <a:rPr lang="lv-LV" sz="1500" dirty="0">
                <a:solidFill>
                  <a:schemeClr val="tx1">
                    <a:lumMod val="65000"/>
                    <a:lumOff val="35000"/>
                  </a:schemeClr>
                </a:solidFill>
                <a:latin typeface="Montserrat" pitchFamily="2" charset="77"/>
              </a:rPr>
              <a:t>5</a:t>
            </a:r>
            <a:r>
              <a:rPr lang="pt-BR" sz="1500" dirty="0">
                <a:solidFill>
                  <a:schemeClr val="tx1">
                    <a:lumMod val="65000"/>
                    <a:lumOff val="35000"/>
                  </a:schemeClr>
                </a:solidFill>
                <a:latin typeface="Montserrat" pitchFamily="2" charset="77"/>
              </a:rPr>
              <a:t>.</a:t>
            </a:r>
          </a:p>
        </p:txBody>
      </p:sp>
      <p:sp>
        <p:nvSpPr>
          <p:cNvPr id="4" name="Title 3">
            <a:extLst>
              <a:ext uri="{FF2B5EF4-FFF2-40B4-BE49-F238E27FC236}">
                <a16:creationId xmlns:a16="http://schemas.microsoft.com/office/drawing/2014/main" id="{30D9BBC2-B73A-E943-9705-C8C4C62EC1FD}"/>
              </a:ext>
            </a:extLst>
          </p:cNvPr>
          <p:cNvSpPr>
            <a:spLocks noGrp="1"/>
          </p:cNvSpPr>
          <p:nvPr>
            <p:ph type="title"/>
          </p:nvPr>
        </p:nvSpPr>
        <p:spPr>
          <a:xfrm>
            <a:off x="4953000" y="547688"/>
            <a:ext cx="12077700" cy="1988345"/>
          </a:xfrm>
        </p:spPr>
        <p:txBody>
          <a:bodyPr/>
          <a:lstStyle/>
          <a:p>
            <a:pPr eaLnBrk="1" fontAlgn="auto" hangingPunct="1">
              <a:spcBef>
                <a:spcPts val="0"/>
              </a:spcBef>
              <a:spcAft>
                <a:spcPts val="0"/>
              </a:spcAft>
              <a:defRPr/>
            </a:pPr>
            <a:r>
              <a:rPr lang="lv-LV" b="1" dirty="0">
                <a:solidFill>
                  <a:schemeClr val="tx1">
                    <a:lumMod val="65000"/>
                    <a:lumOff val="35000"/>
                  </a:schemeClr>
                </a:solidFill>
                <a:latin typeface="Montserrat" pitchFamily="2" charset="77"/>
              </a:rPr>
              <a:t>PROJEKTU KONKURSS</a:t>
            </a:r>
            <a:endParaRPr lang="en-US" sz="6600" b="1" dirty="0">
              <a:solidFill>
                <a:schemeClr val="tx1">
                  <a:lumMod val="65000"/>
                  <a:lumOff val="35000"/>
                </a:schemeClr>
              </a:solidFill>
              <a:latin typeface="Montserrat" pitchFamily="2" charset="77"/>
            </a:endParaRPr>
          </a:p>
        </p:txBody>
      </p:sp>
      <p:sp>
        <p:nvSpPr>
          <p:cNvPr id="5" name="Content Placeholder 4">
            <a:extLst>
              <a:ext uri="{FF2B5EF4-FFF2-40B4-BE49-F238E27FC236}">
                <a16:creationId xmlns:a16="http://schemas.microsoft.com/office/drawing/2014/main" id="{1753E847-358C-A0AC-333F-B1C3883214C8}"/>
              </a:ext>
            </a:extLst>
          </p:cNvPr>
          <p:cNvSpPr>
            <a:spLocks noGrp="1"/>
          </p:cNvSpPr>
          <p:nvPr>
            <p:ph idx="1"/>
          </p:nvPr>
        </p:nvSpPr>
        <p:spPr>
          <a:xfrm>
            <a:off x="4993943" y="2612233"/>
            <a:ext cx="12077700" cy="1054895"/>
          </a:xfrm>
        </p:spPr>
        <p:txBody>
          <a:bodyPr>
            <a:noAutofit/>
          </a:bodyPr>
          <a:lstStyle/>
          <a:p>
            <a:pPr marL="0" indent="0">
              <a:buNone/>
            </a:pPr>
            <a:r>
              <a:rPr lang="lv-LV" sz="3000" b="1" dirty="0">
                <a:solidFill>
                  <a:schemeClr val="tx1">
                    <a:lumMod val="65000"/>
                    <a:lumOff val="35000"/>
                  </a:schemeClr>
                </a:solidFill>
                <a:latin typeface="Montserrat" pitchFamily="2" charset="77"/>
              </a:rPr>
              <a:t>M3.2. Iniciatīvu, kas veicina zvejas, vai kultūras mantojuma izmantošanas veicināšanu piekrastes ciemos</a:t>
            </a:r>
          </a:p>
        </p:txBody>
      </p:sp>
      <p:pic>
        <p:nvPicPr>
          <p:cNvPr id="1026" name="Picture 2">
            <a:extLst>
              <a:ext uri="{FF2B5EF4-FFF2-40B4-BE49-F238E27FC236}">
                <a16:creationId xmlns:a16="http://schemas.microsoft.com/office/drawing/2014/main" id="{5C5A9BB2-0859-824F-92E3-888958D738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738438"/>
            <a:ext cx="2888035" cy="28003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55AE4BB-8CAC-2A69-7324-5062BF4089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6743700"/>
            <a:ext cx="3245975" cy="752476"/>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a 7" descr="Coins with solid fill">
            <a:extLst>
              <a:ext uri="{FF2B5EF4-FFF2-40B4-BE49-F238E27FC236}">
                <a16:creationId xmlns:a16="http://schemas.microsoft.com/office/drawing/2014/main" id="{84238C65-4405-EDF3-D52E-23C332C241E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87185" y="4002642"/>
            <a:ext cx="2057400" cy="2057400"/>
          </a:xfrm>
          <a:prstGeom prst="rect">
            <a:avLst/>
          </a:prstGeom>
        </p:spPr>
      </p:pic>
      <p:sp>
        <p:nvSpPr>
          <p:cNvPr id="9" name="TextBox 8">
            <a:extLst>
              <a:ext uri="{FF2B5EF4-FFF2-40B4-BE49-F238E27FC236}">
                <a16:creationId xmlns:a16="http://schemas.microsoft.com/office/drawing/2014/main" id="{190B832D-FAC0-7766-B70D-32B424CE011B}"/>
              </a:ext>
            </a:extLst>
          </p:cNvPr>
          <p:cNvSpPr txBox="1"/>
          <p:nvPr/>
        </p:nvSpPr>
        <p:spPr>
          <a:xfrm>
            <a:off x="5392571" y="6456648"/>
            <a:ext cx="3446629" cy="1015663"/>
          </a:xfrm>
          <a:prstGeom prst="rect">
            <a:avLst/>
          </a:prstGeom>
          <a:noFill/>
        </p:spPr>
        <p:txBody>
          <a:bodyPr wrap="square" rtlCol="0">
            <a:spAutoFit/>
          </a:bodyPr>
          <a:lstStyle/>
          <a:p>
            <a:pPr algn="ctr"/>
            <a:r>
              <a:rPr lang="lv-LV" sz="2000" b="1" dirty="0">
                <a:solidFill>
                  <a:srgbClr val="4D4D4C"/>
                </a:solidFill>
                <a:latin typeface="Montserrat" pitchFamily="2" charset="-70"/>
              </a:rPr>
              <a:t>Maksimālās attiecināmās izmaksas vienam projektam</a:t>
            </a:r>
          </a:p>
        </p:txBody>
      </p:sp>
      <p:sp>
        <p:nvSpPr>
          <p:cNvPr id="10" name="TextBox 9">
            <a:extLst>
              <a:ext uri="{FF2B5EF4-FFF2-40B4-BE49-F238E27FC236}">
                <a16:creationId xmlns:a16="http://schemas.microsoft.com/office/drawing/2014/main" id="{846D957A-512F-775D-74CA-F57C226138F2}"/>
              </a:ext>
            </a:extLst>
          </p:cNvPr>
          <p:cNvSpPr txBox="1"/>
          <p:nvPr/>
        </p:nvSpPr>
        <p:spPr>
          <a:xfrm>
            <a:off x="5392570" y="7833899"/>
            <a:ext cx="3446629" cy="553998"/>
          </a:xfrm>
          <a:prstGeom prst="rect">
            <a:avLst/>
          </a:prstGeom>
          <a:noFill/>
        </p:spPr>
        <p:txBody>
          <a:bodyPr wrap="square" rtlCol="0">
            <a:spAutoFit/>
          </a:bodyPr>
          <a:lstStyle/>
          <a:p>
            <a:pPr algn="ctr"/>
            <a:r>
              <a:rPr lang="lv-LV" sz="3000" b="1" dirty="0">
                <a:solidFill>
                  <a:srgbClr val="4D4D4C"/>
                </a:solidFill>
                <a:latin typeface="Montserrat" pitchFamily="2" charset="-70"/>
              </a:rPr>
              <a:t>EUR 20 000</a:t>
            </a:r>
          </a:p>
        </p:txBody>
      </p:sp>
      <p:sp>
        <p:nvSpPr>
          <p:cNvPr id="12" name="TextBox 11">
            <a:extLst>
              <a:ext uri="{FF2B5EF4-FFF2-40B4-BE49-F238E27FC236}">
                <a16:creationId xmlns:a16="http://schemas.microsoft.com/office/drawing/2014/main" id="{A4489908-C5A7-FE08-2CD8-A24D77FED66A}"/>
              </a:ext>
            </a:extLst>
          </p:cNvPr>
          <p:cNvSpPr txBox="1"/>
          <p:nvPr/>
        </p:nvSpPr>
        <p:spPr>
          <a:xfrm>
            <a:off x="9224380" y="6464260"/>
            <a:ext cx="3446629" cy="707886"/>
          </a:xfrm>
          <a:prstGeom prst="rect">
            <a:avLst/>
          </a:prstGeom>
          <a:noFill/>
        </p:spPr>
        <p:txBody>
          <a:bodyPr wrap="square" rtlCol="0">
            <a:spAutoFit/>
          </a:bodyPr>
          <a:lstStyle/>
          <a:p>
            <a:pPr algn="ctr"/>
            <a:r>
              <a:rPr lang="lv-LV" sz="2000" b="1" dirty="0">
                <a:solidFill>
                  <a:srgbClr val="4D4D4C"/>
                </a:solidFill>
                <a:latin typeface="Montserrat" pitchFamily="2" charset="-70"/>
              </a:rPr>
              <a:t>Maksimālā atbalsta intensitāte</a:t>
            </a:r>
          </a:p>
        </p:txBody>
      </p:sp>
      <p:sp>
        <p:nvSpPr>
          <p:cNvPr id="13" name="TextBox 12">
            <a:extLst>
              <a:ext uri="{FF2B5EF4-FFF2-40B4-BE49-F238E27FC236}">
                <a16:creationId xmlns:a16="http://schemas.microsoft.com/office/drawing/2014/main" id="{66FC2CB0-C148-B830-2500-0A6FDFDCE0E0}"/>
              </a:ext>
            </a:extLst>
          </p:cNvPr>
          <p:cNvSpPr txBox="1"/>
          <p:nvPr/>
        </p:nvSpPr>
        <p:spPr>
          <a:xfrm>
            <a:off x="9224380" y="7802247"/>
            <a:ext cx="3446629" cy="553998"/>
          </a:xfrm>
          <a:prstGeom prst="rect">
            <a:avLst/>
          </a:prstGeom>
          <a:noFill/>
        </p:spPr>
        <p:txBody>
          <a:bodyPr wrap="square" rtlCol="0">
            <a:spAutoFit/>
          </a:bodyPr>
          <a:lstStyle/>
          <a:p>
            <a:pPr algn="ctr"/>
            <a:r>
              <a:rPr lang="lv-LV" sz="3000" b="1" dirty="0">
                <a:solidFill>
                  <a:srgbClr val="4D4D4C"/>
                </a:solidFill>
                <a:latin typeface="Montserrat" pitchFamily="2" charset="-70"/>
              </a:rPr>
              <a:t>90 %</a:t>
            </a:r>
          </a:p>
        </p:txBody>
      </p:sp>
      <p:pic>
        <p:nvPicPr>
          <p:cNvPr id="15" name="Grafika 14" descr="Gauge with solid fill">
            <a:extLst>
              <a:ext uri="{FF2B5EF4-FFF2-40B4-BE49-F238E27FC236}">
                <a16:creationId xmlns:a16="http://schemas.microsoft.com/office/drawing/2014/main" id="{07C7F306-D264-2075-8552-6DD7D03BEEE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18094" y="3998737"/>
            <a:ext cx="2059200" cy="2059200"/>
          </a:xfrm>
          <a:prstGeom prst="rect">
            <a:avLst/>
          </a:prstGeom>
        </p:spPr>
      </p:pic>
      <p:sp>
        <p:nvSpPr>
          <p:cNvPr id="16" name="TextBox 15">
            <a:extLst>
              <a:ext uri="{FF2B5EF4-FFF2-40B4-BE49-F238E27FC236}">
                <a16:creationId xmlns:a16="http://schemas.microsoft.com/office/drawing/2014/main" id="{94A9E02C-FB5A-2E87-A533-8F5AB10A05F6}"/>
              </a:ext>
            </a:extLst>
          </p:cNvPr>
          <p:cNvSpPr txBox="1"/>
          <p:nvPr/>
        </p:nvSpPr>
        <p:spPr>
          <a:xfrm>
            <a:off x="13782857" y="4247428"/>
            <a:ext cx="3446629" cy="3554819"/>
          </a:xfrm>
          <a:prstGeom prst="rect">
            <a:avLst/>
          </a:prstGeom>
          <a:noFill/>
        </p:spPr>
        <p:txBody>
          <a:bodyPr wrap="square" rtlCol="0">
            <a:spAutoFit/>
          </a:bodyPr>
          <a:lstStyle/>
          <a:p>
            <a:pPr marL="342900" indent="-342900">
              <a:buFont typeface="Arial" panose="020B0604020202020204" pitchFamily="34" charset="0"/>
              <a:buChar char="•"/>
            </a:pPr>
            <a:r>
              <a:rPr lang="lv-LV" sz="2500" dirty="0">
                <a:solidFill>
                  <a:srgbClr val="4D4D4C"/>
                </a:solidFill>
                <a:latin typeface="Montserrat" pitchFamily="2" charset="-70"/>
              </a:rPr>
              <a:t>Veicina zvejas mantojuma izmantošanu piekrastes ciemos</a:t>
            </a:r>
          </a:p>
          <a:p>
            <a:endParaRPr lang="lv-LV" sz="2500" dirty="0">
              <a:solidFill>
                <a:srgbClr val="4D4D4C"/>
              </a:solidFill>
              <a:latin typeface="Montserrat" pitchFamily="2" charset="-70"/>
            </a:endParaRPr>
          </a:p>
          <a:p>
            <a:pPr marL="342900" indent="-342900">
              <a:buFont typeface="Arial" panose="020B0604020202020204" pitchFamily="34" charset="0"/>
              <a:buChar char="•"/>
            </a:pPr>
            <a:r>
              <a:rPr lang="lv-LV" sz="2500" dirty="0">
                <a:solidFill>
                  <a:srgbClr val="4D4D4C"/>
                </a:solidFill>
                <a:latin typeface="Montserrat" pitchFamily="2" charset="-70"/>
              </a:rPr>
              <a:t>Veicina kultūras mantojuma izmantošanu piekrastes ciemos</a:t>
            </a:r>
          </a:p>
        </p:txBody>
      </p:sp>
      <p:sp>
        <p:nvSpPr>
          <p:cNvPr id="17" name="TextBox 16">
            <a:extLst>
              <a:ext uri="{FF2B5EF4-FFF2-40B4-BE49-F238E27FC236}">
                <a16:creationId xmlns:a16="http://schemas.microsoft.com/office/drawing/2014/main" id="{2655CF5A-FCF2-8F82-D0B5-EEA5E09335A2}"/>
              </a:ext>
            </a:extLst>
          </p:cNvPr>
          <p:cNvSpPr txBox="1"/>
          <p:nvPr/>
        </p:nvSpPr>
        <p:spPr>
          <a:xfrm>
            <a:off x="13782857" y="8128516"/>
            <a:ext cx="3446629" cy="400110"/>
          </a:xfrm>
          <a:prstGeom prst="rect">
            <a:avLst/>
          </a:prstGeom>
          <a:noFill/>
        </p:spPr>
        <p:txBody>
          <a:bodyPr wrap="square" rtlCol="0">
            <a:spAutoFit/>
          </a:bodyPr>
          <a:lstStyle/>
          <a:p>
            <a:pPr algn="ctr"/>
            <a:r>
              <a:rPr lang="lv-LV" sz="2000" b="1" dirty="0">
                <a:solidFill>
                  <a:srgbClr val="4D4D4C"/>
                </a:solidFill>
                <a:latin typeface="Montserrat" pitchFamily="2" charset="-70"/>
              </a:rPr>
              <a:t>RĪCĪBAS APRAKSTS</a:t>
            </a:r>
          </a:p>
        </p:txBody>
      </p:sp>
    </p:spTree>
    <p:extLst>
      <p:ext uri="{BB962C8B-B14F-4D97-AF65-F5344CB8AC3E}">
        <p14:creationId xmlns:p14="http://schemas.microsoft.com/office/powerpoint/2010/main" val="17443741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4ECB2-07FF-1941-20FF-9D376649EBC0}"/>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21776DF4-2859-2898-FCA7-6EA7617C48BC}"/>
              </a:ext>
            </a:extLst>
          </p:cNvPr>
          <p:cNvSpPr/>
          <p:nvPr/>
        </p:nvSpPr>
        <p:spPr>
          <a:xfrm rot="1789">
            <a:off x="-4764" y="9489758"/>
            <a:ext cx="18297527" cy="0"/>
          </a:xfrm>
          <a:prstGeom prst="line">
            <a:avLst/>
          </a:prstGeom>
          <a:ln w="9525" cap="rnd">
            <a:solidFill>
              <a:srgbClr val="58585B"/>
            </a:solidFill>
            <a:prstDash val="solid"/>
            <a:headEnd type="none" w="sm" len="sm"/>
            <a:tailEnd type="none" w="sm" len="sm"/>
          </a:ln>
        </p:spPr>
      </p:sp>
      <p:sp>
        <p:nvSpPr>
          <p:cNvPr id="3" name="TextBox 2">
            <a:extLst>
              <a:ext uri="{FF2B5EF4-FFF2-40B4-BE49-F238E27FC236}">
                <a16:creationId xmlns:a16="http://schemas.microsoft.com/office/drawing/2014/main" id="{BB128A16-309F-7B75-E98B-C0E47B5EE72A}"/>
              </a:ext>
            </a:extLst>
          </p:cNvPr>
          <p:cNvSpPr txBox="1"/>
          <p:nvPr/>
        </p:nvSpPr>
        <p:spPr>
          <a:xfrm>
            <a:off x="91440" y="9570720"/>
            <a:ext cx="18105120" cy="238125"/>
          </a:xfrm>
          <a:prstGeom prst="rect">
            <a:avLst/>
          </a:prstGeom>
        </p:spPr>
        <p:txBody>
          <a:bodyPr lIns="0" tIns="0" rIns="0" bIns="0" rtlCol="0" anchor="t">
            <a:spAutoFit/>
          </a:bodyPr>
          <a:lstStyle/>
          <a:p>
            <a:pPr algn="ctr">
              <a:lnSpc>
                <a:spcPts val="1800"/>
              </a:lnSpc>
            </a:pPr>
            <a:r>
              <a:rPr lang="pt-BR" sz="1500" dirty="0">
                <a:solidFill>
                  <a:schemeClr val="tx1">
                    <a:lumMod val="65000"/>
                    <a:lumOff val="35000"/>
                  </a:schemeClr>
                </a:solidFill>
                <a:latin typeface="Montserrat" pitchFamily="2" charset="77"/>
              </a:rPr>
              <a:t>ĀDAŽU NOVADA PAŠVALDĪBA   I  JĀNIS GALAKRODZNIEKS   I   19.02.202</a:t>
            </a:r>
            <a:r>
              <a:rPr lang="lv-LV" sz="1500" dirty="0">
                <a:solidFill>
                  <a:schemeClr val="tx1">
                    <a:lumMod val="65000"/>
                    <a:lumOff val="35000"/>
                  </a:schemeClr>
                </a:solidFill>
                <a:latin typeface="Montserrat" pitchFamily="2" charset="77"/>
              </a:rPr>
              <a:t>5</a:t>
            </a:r>
            <a:r>
              <a:rPr lang="pt-BR" sz="1500" dirty="0">
                <a:solidFill>
                  <a:schemeClr val="tx1">
                    <a:lumMod val="65000"/>
                    <a:lumOff val="35000"/>
                  </a:schemeClr>
                </a:solidFill>
                <a:latin typeface="Montserrat" pitchFamily="2" charset="77"/>
              </a:rPr>
              <a:t>.</a:t>
            </a:r>
          </a:p>
        </p:txBody>
      </p:sp>
      <p:sp>
        <p:nvSpPr>
          <p:cNvPr id="4" name="TextBox 3">
            <a:extLst>
              <a:ext uri="{FF2B5EF4-FFF2-40B4-BE49-F238E27FC236}">
                <a16:creationId xmlns:a16="http://schemas.microsoft.com/office/drawing/2014/main" id="{63E4FF50-7919-734B-6399-5A23590ADAA5}"/>
              </a:ext>
            </a:extLst>
          </p:cNvPr>
          <p:cNvSpPr txBox="1"/>
          <p:nvPr/>
        </p:nvSpPr>
        <p:spPr>
          <a:xfrm>
            <a:off x="723899" y="792480"/>
            <a:ext cx="16840200" cy="892552"/>
          </a:xfrm>
          <a:prstGeom prst="rect">
            <a:avLst/>
          </a:prstGeom>
          <a:noFill/>
        </p:spPr>
        <p:txBody>
          <a:bodyPr wrap="square">
            <a:spAutoFit/>
          </a:bodyPr>
          <a:lstStyle/>
          <a:p>
            <a:pPr algn="ctr" eaLnBrk="1" fontAlgn="auto" hangingPunct="1">
              <a:spcBef>
                <a:spcPts val="0"/>
              </a:spcBef>
              <a:spcAft>
                <a:spcPts val="0"/>
              </a:spcAft>
              <a:defRPr/>
            </a:pPr>
            <a:r>
              <a:rPr lang="lv-LV" sz="5200" b="1" dirty="0">
                <a:solidFill>
                  <a:schemeClr val="tx1">
                    <a:lumMod val="65000"/>
                    <a:lumOff val="35000"/>
                  </a:schemeClr>
                </a:solidFill>
                <a:latin typeface="Montserrat" pitchFamily="2" charset="77"/>
              </a:rPr>
              <a:t>PROJEKTĀ RISINĀMĀ PROBLĒMA</a:t>
            </a:r>
            <a:endParaRPr lang="en-US" sz="5200" b="1" dirty="0">
              <a:solidFill>
                <a:schemeClr val="tx1">
                  <a:lumMod val="65000"/>
                  <a:lumOff val="35000"/>
                </a:schemeClr>
              </a:solidFill>
              <a:latin typeface="Montserrat" pitchFamily="2" charset="77"/>
            </a:endParaRPr>
          </a:p>
        </p:txBody>
      </p:sp>
      <p:sp>
        <p:nvSpPr>
          <p:cNvPr id="10" name="Content Placeholder 9">
            <a:extLst>
              <a:ext uri="{FF2B5EF4-FFF2-40B4-BE49-F238E27FC236}">
                <a16:creationId xmlns:a16="http://schemas.microsoft.com/office/drawing/2014/main" id="{6BEF7698-0D7E-9D12-4203-4419FEA6CF42}"/>
              </a:ext>
            </a:extLst>
          </p:cNvPr>
          <p:cNvSpPr>
            <a:spLocks noGrp="1"/>
          </p:cNvSpPr>
          <p:nvPr>
            <p:ph idx="1"/>
          </p:nvPr>
        </p:nvSpPr>
        <p:spPr>
          <a:xfrm>
            <a:off x="1257300" y="1758940"/>
            <a:ext cx="7353300" cy="7506505"/>
          </a:xfrm>
        </p:spPr>
        <p:txBody>
          <a:bodyPr anchor="ctr"/>
          <a:lstStyle/>
          <a:p>
            <a:r>
              <a:rPr lang="lv-LV" dirty="0">
                <a:solidFill>
                  <a:schemeClr val="tx1">
                    <a:lumMod val="65000"/>
                    <a:lumOff val="35000"/>
                  </a:schemeClr>
                </a:solidFill>
                <a:latin typeface="Montserrat" pitchFamily="2" charset="77"/>
              </a:rPr>
              <a:t>Carnikavas novadpētniecības centra saimes māja</a:t>
            </a:r>
          </a:p>
          <a:p>
            <a:pPr marL="0" indent="0">
              <a:buNone/>
            </a:pPr>
            <a:endParaRPr lang="lv-LV" dirty="0">
              <a:solidFill>
                <a:schemeClr val="tx1">
                  <a:lumMod val="65000"/>
                  <a:lumOff val="35000"/>
                </a:schemeClr>
              </a:solidFill>
              <a:latin typeface="Montserrat" pitchFamily="2" charset="77"/>
            </a:endParaRPr>
          </a:p>
          <a:p>
            <a:r>
              <a:rPr lang="lv-LV" dirty="0">
                <a:solidFill>
                  <a:schemeClr val="tx1">
                    <a:lumMod val="65000"/>
                    <a:lumOff val="35000"/>
                  </a:schemeClr>
                </a:solidFill>
                <a:latin typeface="Montserrat" pitchFamily="2" charset="77"/>
              </a:rPr>
              <a:t>Saimes mājā ir atvērtā tipa ekspozīcija</a:t>
            </a:r>
          </a:p>
        </p:txBody>
      </p:sp>
      <p:pic>
        <p:nvPicPr>
          <p:cNvPr id="11" name="Content Placeholder 5">
            <a:extLst>
              <a:ext uri="{FF2B5EF4-FFF2-40B4-BE49-F238E27FC236}">
                <a16:creationId xmlns:a16="http://schemas.microsoft.com/office/drawing/2014/main" id="{85905FF0-F0CD-2E23-3C39-397140E137AA}"/>
              </a:ext>
            </a:extLst>
          </p:cNvPr>
          <p:cNvPicPr>
            <a:picLocks noChangeAspect="1"/>
          </p:cNvPicPr>
          <p:nvPr/>
        </p:nvPicPr>
        <p:blipFill rotWithShape="1">
          <a:blip r:embed="rId3">
            <a:extLst>
              <a:ext uri="{28A0092B-C50C-407E-A947-70E740481C1C}">
                <a14:useLocalDpi xmlns:a14="http://schemas.microsoft.com/office/drawing/2010/main" val="0"/>
              </a:ext>
            </a:extLst>
          </a:blip>
          <a:srcRect l="8636" t="-110" r="2842" b="110"/>
          <a:stretch/>
        </p:blipFill>
        <p:spPr>
          <a:xfrm>
            <a:off x="8915400" y="1700543"/>
            <a:ext cx="9372600" cy="7623298"/>
          </a:xfrm>
          <a:prstGeom prst="rect">
            <a:avLst/>
          </a:prstGeom>
        </p:spPr>
      </p:pic>
    </p:spTree>
    <p:extLst>
      <p:ext uri="{BB962C8B-B14F-4D97-AF65-F5344CB8AC3E}">
        <p14:creationId xmlns:p14="http://schemas.microsoft.com/office/powerpoint/2010/main" val="2071085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FC410-F878-B203-FB7C-BE0D8B610551}"/>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B93FD464-6F0A-7824-47E9-08214AB50A7B}"/>
              </a:ext>
            </a:extLst>
          </p:cNvPr>
          <p:cNvSpPr/>
          <p:nvPr/>
        </p:nvSpPr>
        <p:spPr>
          <a:xfrm rot="1789">
            <a:off x="-4764" y="9489758"/>
            <a:ext cx="18297527" cy="0"/>
          </a:xfrm>
          <a:prstGeom prst="line">
            <a:avLst/>
          </a:prstGeom>
          <a:ln w="9525" cap="rnd">
            <a:solidFill>
              <a:srgbClr val="58585B"/>
            </a:solidFill>
            <a:prstDash val="solid"/>
            <a:headEnd type="none" w="sm" len="sm"/>
            <a:tailEnd type="none" w="sm" len="sm"/>
          </a:ln>
        </p:spPr>
      </p:sp>
      <p:sp>
        <p:nvSpPr>
          <p:cNvPr id="3" name="TextBox 2">
            <a:extLst>
              <a:ext uri="{FF2B5EF4-FFF2-40B4-BE49-F238E27FC236}">
                <a16:creationId xmlns:a16="http://schemas.microsoft.com/office/drawing/2014/main" id="{7408629F-1580-2302-1151-7C7BCC8124E3}"/>
              </a:ext>
            </a:extLst>
          </p:cNvPr>
          <p:cNvSpPr txBox="1"/>
          <p:nvPr/>
        </p:nvSpPr>
        <p:spPr>
          <a:xfrm>
            <a:off x="91440" y="9570720"/>
            <a:ext cx="18105120" cy="238125"/>
          </a:xfrm>
          <a:prstGeom prst="rect">
            <a:avLst/>
          </a:prstGeom>
        </p:spPr>
        <p:txBody>
          <a:bodyPr lIns="0" tIns="0" rIns="0" bIns="0" rtlCol="0" anchor="t">
            <a:spAutoFit/>
          </a:bodyPr>
          <a:lstStyle/>
          <a:p>
            <a:pPr algn="ctr">
              <a:lnSpc>
                <a:spcPts val="1800"/>
              </a:lnSpc>
            </a:pPr>
            <a:r>
              <a:rPr lang="pt-BR" sz="1500" dirty="0">
                <a:solidFill>
                  <a:schemeClr val="tx1">
                    <a:lumMod val="65000"/>
                    <a:lumOff val="35000"/>
                  </a:schemeClr>
                </a:solidFill>
                <a:latin typeface="Montserrat" pitchFamily="2" charset="77"/>
              </a:rPr>
              <a:t>ĀDAŽU NOVADA PAŠVALDĪBA   I  JĀNIS GALAKRODZNIEKS   I   19.02.202</a:t>
            </a:r>
            <a:r>
              <a:rPr lang="lv-LV" sz="1500" dirty="0">
                <a:solidFill>
                  <a:schemeClr val="tx1">
                    <a:lumMod val="65000"/>
                    <a:lumOff val="35000"/>
                  </a:schemeClr>
                </a:solidFill>
                <a:latin typeface="Montserrat" pitchFamily="2" charset="77"/>
              </a:rPr>
              <a:t>5</a:t>
            </a:r>
            <a:r>
              <a:rPr lang="pt-BR" sz="1500" dirty="0">
                <a:solidFill>
                  <a:schemeClr val="tx1">
                    <a:lumMod val="65000"/>
                    <a:lumOff val="35000"/>
                  </a:schemeClr>
                </a:solidFill>
                <a:latin typeface="Montserrat" pitchFamily="2" charset="77"/>
              </a:rPr>
              <a:t>.</a:t>
            </a:r>
          </a:p>
        </p:txBody>
      </p:sp>
      <p:sp>
        <p:nvSpPr>
          <p:cNvPr id="4" name="TextBox 3">
            <a:extLst>
              <a:ext uri="{FF2B5EF4-FFF2-40B4-BE49-F238E27FC236}">
                <a16:creationId xmlns:a16="http://schemas.microsoft.com/office/drawing/2014/main" id="{0BF8682A-1D8B-5FE0-1F62-CE1F436F3149}"/>
              </a:ext>
            </a:extLst>
          </p:cNvPr>
          <p:cNvSpPr txBox="1"/>
          <p:nvPr/>
        </p:nvSpPr>
        <p:spPr>
          <a:xfrm>
            <a:off x="723899" y="792480"/>
            <a:ext cx="16840200" cy="892552"/>
          </a:xfrm>
          <a:prstGeom prst="rect">
            <a:avLst/>
          </a:prstGeom>
          <a:noFill/>
        </p:spPr>
        <p:txBody>
          <a:bodyPr wrap="square">
            <a:spAutoFit/>
          </a:bodyPr>
          <a:lstStyle/>
          <a:p>
            <a:pPr algn="ctr" eaLnBrk="1" fontAlgn="auto" hangingPunct="1">
              <a:spcBef>
                <a:spcPts val="0"/>
              </a:spcBef>
              <a:spcAft>
                <a:spcPts val="0"/>
              </a:spcAft>
              <a:defRPr/>
            </a:pPr>
            <a:r>
              <a:rPr lang="lv-LV" sz="5200" b="1" dirty="0">
                <a:solidFill>
                  <a:schemeClr val="tx1">
                    <a:lumMod val="65000"/>
                    <a:lumOff val="35000"/>
                  </a:schemeClr>
                </a:solidFill>
                <a:latin typeface="Montserrat" pitchFamily="2" charset="77"/>
              </a:rPr>
              <a:t>PROJEKTĀ RISINĀMĀ PROBLĒMA</a:t>
            </a:r>
            <a:endParaRPr lang="en-US" sz="5200" b="1" dirty="0">
              <a:solidFill>
                <a:schemeClr val="tx1">
                  <a:lumMod val="65000"/>
                  <a:lumOff val="35000"/>
                </a:schemeClr>
              </a:solidFill>
              <a:latin typeface="Montserrat" pitchFamily="2" charset="77"/>
            </a:endParaRPr>
          </a:p>
        </p:txBody>
      </p:sp>
      <p:sp>
        <p:nvSpPr>
          <p:cNvPr id="9" name="Content Placeholder 8">
            <a:extLst>
              <a:ext uri="{FF2B5EF4-FFF2-40B4-BE49-F238E27FC236}">
                <a16:creationId xmlns:a16="http://schemas.microsoft.com/office/drawing/2014/main" id="{5FB0CEF5-073E-210F-13BD-62C33BA2B0F2}"/>
              </a:ext>
            </a:extLst>
          </p:cNvPr>
          <p:cNvSpPr>
            <a:spLocks noGrp="1"/>
          </p:cNvSpPr>
          <p:nvPr>
            <p:ph sz="half" idx="1"/>
          </p:nvPr>
        </p:nvSpPr>
        <p:spPr>
          <a:xfrm>
            <a:off x="1143000" y="7323538"/>
            <a:ext cx="6115744" cy="1782355"/>
          </a:xfrm>
        </p:spPr>
        <p:txBody>
          <a:bodyPr/>
          <a:lstStyle/>
          <a:p>
            <a:pPr marL="0" indent="0" algn="ctr">
              <a:buNone/>
            </a:pPr>
            <a:r>
              <a:rPr lang="lv-LV" dirty="0">
                <a:solidFill>
                  <a:schemeClr val="tx1">
                    <a:lumMod val="65000"/>
                    <a:lumOff val="35000"/>
                  </a:schemeClr>
                </a:solidFill>
                <a:latin typeface="Montserrat" pitchFamily="2" charset="77"/>
              </a:rPr>
              <a:t>CNC katru gadu </a:t>
            </a:r>
            <a:r>
              <a:rPr lang="lv-LV" b="1" dirty="0">
                <a:solidFill>
                  <a:schemeClr val="tx1">
                    <a:lumMod val="65000"/>
                    <a:lumOff val="35000"/>
                  </a:schemeClr>
                </a:solidFill>
                <a:latin typeface="Montserrat" pitchFamily="2" charset="77"/>
              </a:rPr>
              <a:t>aug</a:t>
            </a:r>
            <a:r>
              <a:rPr lang="lv-LV" dirty="0">
                <a:solidFill>
                  <a:schemeClr val="tx1">
                    <a:lumMod val="65000"/>
                    <a:lumOff val="35000"/>
                  </a:schemeClr>
                </a:solidFill>
                <a:latin typeface="Montserrat" pitchFamily="2" charset="77"/>
              </a:rPr>
              <a:t> </a:t>
            </a:r>
            <a:r>
              <a:rPr lang="lv-LV" b="1" dirty="0">
                <a:solidFill>
                  <a:schemeClr val="tx1">
                    <a:lumMod val="65000"/>
                    <a:lumOff val="35000"/>
                  </a:schemeClr>
                </a:solidFill>
                <a:latin typeface="Montserrat" pitchFamily="2" charset="77"/>
              </a:rPr>
              <a:t>apmeklētāju skaits</a:t>
            </a:r>
            <a:endParaRPr lang="en-LV" b="1" dirty="0">
              <a:solidFill>
                <a:schemeClr val="tx1">
                  <a:lumMod val="65000"/>
                  <a:lumOff val="35000"/>
                </a:schemeClr>
              </a:solidFill>
              <a:latin typeface="Montserrat" pitchFamily="2" charset="77"/>
            </a:endParaRPr>
          </a:p>
        </p:txBody>
      </p:sp>
      <p:sp>
        <p:nvSpPr>
          <p:cNvPr id="7" name="Content Placeholder 9">
            <a:extLst>
              <a:ext uri="{FF2B5EF4-FFF2-40B4-BE49-F238E27FC236}">
                <a16:creationId xmlns:a16="http://schemas.microsoft.com/office/drawing/2014/main" id="{E8CAB660-C1F4-B627-FD46-26721BDA4089}"/>
              </a:ext>
            </a:extLst>
          </p:cNvPr>
          <p:cNvSpPr txBox="1">
            <a:spLocks/>
          </p:cNvSpPr>
          <p:nvPr/>
        </p:nvSpPr>
        <p:spPr>
          <a:xfrm>
            <a:off x="8305800" y="7323538"/>
            <a:ext cx="9753600" cy="1910911"/>
          </a:xfrm>
          <a:prstGeom prst="rect">
            <a:avLst/>
          </a:prstGeom>
        </p:spPr>
        <p:txBody>
          <a:bodyPr vert="horz" lIns="91440" tIns="45720" rIns="91440" bIns="45720" rtlCol="0">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ctr">
              <a:buNone/>
            </a:pPr>
            <a:r>
              <a:rPr lang="lv-LV" dirty="0">
                <a:solidFill>
                  <a:schemeClr val="tx1">
                    <a:lumMod val="65000"/>
                    <a:lumOff val="35000"/>
                  </a:schemeClr>
                </a:solidFill>
                <a:latin typeface="Montserrat" pitchFamily="2" charset="77"/>
              </a:rPr>
              <a:t>Eksponātiem rodas </a:t>
            </a:r>
            <a:r>
              <a:rPr lang="lv-LV" b="1" dirty="0">
                <a:solidFill>
                  <a:schemeClr val="tx1">
                    <a:lumMod val="65000"/>
                    <a:lumOff val="35000"/>
                  </a:schemeClr>
                </a:solidFill>
                <a:latin typeface="Montserrat" pitchFamily="2" charset="77"/>
              </a:rPr>
              <a:t>apdraudējums</a:t>
            </a:r>
            <a:r>
              <a:rPr lang="lv-LV" dirty="0">
                <a:solidFill>
                  <a:schemeClr val="tx1">
                    <a:lumMod val="65000"/>
                    <a:lumOff val="35000"/>
                  </a:schemeClr>
                </a:solidFill>
                <a:latin typeface="Montserrat" pitchFamily="2" charset="77"/>
              </a:rPr>
              <a:t> pieaugošā apmeklētāju skaita dēļ un otrādi</a:t>
            </a:r>
            <a:endParaRPr lang="en-LV" dirty="0">
              <a:solidFill>
                <a:schemeClr val="tx1">
                  <a:lumMod val="65000"/>
                  <a:lumOff val="35000"/>
                </a:schemeClr>
              </a:solidFill>
              <a:latin typeface="Montserrat" pitchFamily="2" charset="77"/>
            </a:endParaRPr>
          </a:p>
        </p:txBody>
      </p:sp>
      <p:pic>
        <p:nvPicPr>
          <p:cNvPr id="6" name="Attēls 5">
            <a:extLst>
              <a:ext uri="{FF2B5EF4-FFF2-40B4-BE49-F238E27FC236}">
                <a16:creationId xmlns:a16="http://schemas.microsoft.com/office/drawing/2014/main" id="{B7DCD261-C098-3104-51B5-47206E97AD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899" y="2298675"/>
            <a:ext cx="7518217" cy="4645760"/>
          </a:xfrm>
          <a:prstGeom prst="rect">
            <a:avLst/>
          </a:prstGeom>
        </p:spPr>
      </p:pic>
      <p:pic>
        <p:nvPicPr>
          <p:cNvPr id="10" name="Attēls 9">
            <a:extLst>
              <a:ext uri="{FF2B5EF4-FFF2-40B4-BE49-F238E27FC236}">
                <a16:creationId xmlns:a16="http://schemas.microsoft.com/office/drawing/2014/main" id="{F4EED4D1-88A5-949B-D699-F42A4275F0F8}"/>
              </a:ext>
            </a:extLst>
          </p:cNvPr>
          <p:cNvPicPr>
            <a:picLocks noChangeAspect="1"/>
          </p:cNvPicPr>
          <p:nvPr/>
        </p:nvPicPr>
        <p:blipFill>
          <a:blip r:embed="rId4" cstate="print">
            <a:extLst>
              <a:ext uri="{28A0092B-C50C-407E-A947-70E740481C1C}">
                <a14:useLocalDpi xmlns:a14="http://schemas.microsoft.com/office/drawing/2010/main" val="0"/>
              </a:ext>
            </a:extLst>
          </a:blip>
          <a:srcRect t="7310" b="8090"/>
          <a:stretch/>
        </p:blipFill>
        <p:spPr>
          <a:xfrm>
            <a:off x="9159922" y="2427231"/>
            <a:ext cx="7518218" cy="4240269"/>
          </a:xfrm>
          <a:prstGeom prst="rect">
            <a:avLst/>
          </a:prstGeom>
        </p:spPr>
      </p:pic>
    </p:spTree>
    <p:extLst>
      <p:ext uri="{BB962C8B-B14F-4D97-AF65-F5344CB8AC3E}">
        <p14:creationId xmlns:p14="http://schemas.microsoft.com/office/powerpoint/2010/main" val="6144369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213"/>
            <a:lum/>
          </a:blip>
          <a:srcRect/>
          <a:stretch>
            <a:fillRect t="-7000" b="-3000"/>
          </a:stretch>
        </a:blipFill>
        <a:effectLst/>
      </p:bgPr>
    </p:bg>
    <p:spTree>
      <p:nvGrpSpPr>
        <p:cNvPr id="1" name="">
          <a:extLst>
            <a:ext uri="{FF2B5EF4-FFF2-40B4-BE49-F238E27FC236}">
              <a16:creationId xmlns:a16="http://schemas.microsoft.com/office/drawing/2014/main" id="{8928D829-48E8-B870-5684-262C91989C24}"/>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C10CF492-E224-A7DC-EEC4-E019B00CC129}"/>
              </a:ext>
            </a:extLst>
          </p:cNvPr>
          <p:cNvSpPr/>
          <p:nvPr/>
        </p:nvSpPr>
        <p:spPr>
          <a:xfrm rot="1789">
            <a:off x="-4764" y="9489758"/>
            <a:ext cx="18297527" cy="0"/>
          </a:xfrm>
          <a:prstGeom prst="line">
            <a:avLst/>
          </a:prstGeom>
          <a:ln w="9525" cap="rnd">
            <a:solidFill>
              <a:schemeClr val="tx1">
                <a:lumMod val="65000"/>
                <a:lumOff val="35000"/>
              </a:schemeClr>
            </a:solidFill>
            <a:prstDash val="solid"/>
            <a:headEnd type="none" w="sm" len="sm"/>
            <a:tailEnd type="none" w="sm" len="sm"/>
          </a:ln>
        </p:spPr>
      </p:sp>
      <p:sp>
        <p:nvSpPr>
          <p:cNvPr id="6" name="TextBox 2">
            <a:extLst>
              <a:ext uri="{FF2B5EF4-FFF2-40B4-BE49-F238E27FC236}">
                <a16:creationId xmlns:a16="http://schemas.microsoft.com/office/drawing/2014/main" id="{BF1E660F-296A-53D3-543E-DD844ABE7DCE}"/>
              </a:ext>
            </a:extLst>
          </p:cNvPr>
          <p:cNvSpPr txBox="1"/>
          <p:nvPr/>
        </p:nvSpPr>
        <p:spPr>
          <a:xfrm>
            <a:off x="91440" y="9570720"/>
            <a:ext cx="18105120" cy="230832"/>
          </a:xfrm>
          <a:prstGeom prst="rect">
            <a:avLst/>
          </a:prstGeom>
        </p:spPr>
        <p:txBody>
          <a:bodyPr lIns="0" tIns="0" rIns="0" bIns="0" rtlCol="0" anchor="t">
            <a:spAutoFit/>
          </a:bodyPr>
          <a:lstStyle/>
          <a:p>
            <a:pPr algn="ctr">
              <a:lnSpc>
                <a:spcPts val="1800"/>
              </a:lnSpc>
            </a:pPr>
            <a:r>
              <a:rPr lang="pt-BR" sz="1500" dirty="0">
                <a:solidFill>
                  <a:schemeClr val="tx1">
                    <a:lumMod val="65000"/>
                    <a:lumOff val="35000"/>
                  </a:schemeClr>
                </a:solidFill>
                <a:latin typeface="Montserrat" pitchFamily="2" charset="77"/>
              </a:rPr>
              <a:t>ĀDAŽU NOVADA PAŠVALDĪBA   I  JĀNIS GALAKRODZNIEKS   I   19.02.202</a:t>
            </a:r>
            <a:r>
              <a:rPr lang="lv-LV" sz="1500" dirty="0">
                <a:solidFill>
                  <a:schemeClr val="tx1">
                    <a:lumMod val="65000"/>
                    <a:lumOff val="35000"/>
                  </a:schemeClr>
                </a:solidFill>
                <a:latin typeface="Montserrat" pitchFamily="2" charset="77"/>
              </a:rPr>
              <a:t>5</a:t>
            </a:r>
            <a:r>
              <a:rPr lang="pt-BR" sz="1500" dirty="0">
                <a:solidFill>
                  <a:schemeClr val="tx1">
                    <a:lumMod val="65000"/>
                    <a:lumOff val="35000"/>
                  </a:schemeClr>
                </a:solidFill>
                <a:latin typeface="Montserrat" pitchFamily="2" charset="77"/>
              </a:rPr>
              <a:t>.</a:t>
            </a:r>
          </a:p>
        </p:txBody>
      </p:sp>
      <p:sp>
        <p:nvSpPr>
          <p:cNvPr id="4" name="Title 3">
            <a:extLst>
              <a:ext uri="{FF2B5EF4-FFF2-40B4-BE49-F238E27FC236}">
                <a16:creationId xmlns:a16="http://schemas.microsoft.com/office/drawing/2014/main" id="{45CBE8B5-FECB-214E-60DD-BA21B54DEE7B}"/>
              </a:ext>
            </a:extLst>
          </p:cNvPr>
          <p:cNvSpPr>
            <a:spLocks noGrp="1"/>
          </p:cNvSpPr>
          <p:nvPr>
            <p:ph type="title"/>
          </p:nvPr>
        </p:nvSpPr>
        <p:spPr>
          <a:xfrm>
            <a:off x="2362200" y="547688"/>
            <a:ext cx="15316200" cy="1333501"/>
          </a:xfrm>
        </p:spPr>
        <p:txBody>
          <a:bodyPr>
            <a:noAutofit/>
          </a:bodyPr>
          <a:lstStyle/>
          <a:p>
            <a:pPr eaLnBrk="1" fontAlgn="auto" hangingPunct="1">
              <a:spcBef>
                <a:spcPts val="0"/>
              </a:spcBef>
              <a:spcAft>
                <a:spcPts val="0"/>
              </a:spcAft>
              <a:defRPr/>
            </a:pPr>
            <a:r>
              <a:rPr lang="lv-LV" b="1" dirty="0">
                <a:solidFill>
                  <a:schemeClr val="tx1">
                    <a:lumMod val="65000"/>
                    <a:lumOff val="35000"/>
                  </a:schemeClr>
                </a:solidFill>
                <a:latin typeface="Montserrat" pitchFamily="2" charset="77"/>
              </a:rPr>
              <a:t>PROJEKTA MĒRĶIS UN UZDEVUMI</a:t>
            </a:r>
            <a:endParaRPr lang="en-US" b="1" dirty="0">
              <a:solidFill>
                <a:schemeClr val="tx1">
                  <a:lumMod val="65000"/>
                  <a:lumOff val="35000"/>
                </a:schemeClr>
              </a:solidFill>
              <a:latin typeface="Montserrat" pitchFamily="2" charset="77"/>
            </a:endParaRPr>
          </a:p>
        </p:txBody>
      </p:sp>
      <p:sp>
        <p:nvSpPr>
          <p:cNvPr id="5" name="Content Placeholder 4">
            <a:extLst>
              <a:ext uri="{FF2B5EF4-FFF2-40B4-BE49-F238E27FC236}">
                <a16:creationId xmlns:a16="http://schemas.microsoft.com/office/drawing/2014/main" id="{EF843AAD-BC4D-EDA2-61C0-7102AE34DFA6}"/>
              </a:ext>
            </a:extLst>
          </p:cNvPr>
          <p:cNvSpPr>
            <a:spLocks noGrp="1"/>
          </p:cNvSpPr>
          <p:nvPr>
            <p:ph idx="1"/>
          </p:nvPr>
        </p:nvSpPr>
        <p:spPr>
          <a:xfrm>
            <a:off x="7543800" y="2371619"/>
            <a:ext cx="10058400" cy="3020313"/>
          </a:xfrm>
        </p:spPr>
        <p:txBody>
          <a:bodyPr>
            <a:noAutofit/>
          </a:bodyPr>
          <a:lstStyle/>
          <a:p>
            <a:pPr marL="0" indent="0">
              <a:buNone/>
            </a:pPr>
            <a:r>
              <a:rPr lang="lv-LV" sz="4400" b="1" dirty="0">
                <a:solidFill>
                  <a:schemeClr val="tx1">
                    <a:lumMod val="65000"/>
                    <a:lumOff val="35000"/>
                  </a:schemeClr>
                </a:solidFill>
                <a:latin typeface="Montserrat" pitchFamily="2" charset="77"/>
              </a:rPr>
              <a:t>MĒRĶIS</a:t>
            </a:r>
          </a:p>
          <a:p>
            <a:pPr marL="0" indent="0" algn="just">
              <a:buNone/>
            </a:pPr>
            <a:r>
              <a:rPr lang="lv-LV" sz="3000" dirty="0">
                <a:solidFill>
                  <a:schemeClr val="tx1">
                    <a:lumMod val="65000"/>
                    <a:lumOff val="35000"/>
                  </a:schemeClr>
                </a:solidFill>
                <a:latin typeface="Montserrat" pitchFamily="2" charset="77"/>
              </a:rPr>
              <a:t>Vizuāli un saturiski </a:t>
            </a:r>
            <a:r>
              <a:rPr lang="lv-LV" sz="3000" b="1" dirty="0">
                <a:solidFill>
                  <a:schemeClr val="tx1">
                    <a:lumMod val="65000"/>
                    <a:lumOff val="35000"/>
                  </a:schemeClr>
                </a:solidFill>
                <a:latin typeface="Montserrat" pitchFamily="2" charset="77"/>
              </a:rPr>
              <a:t>atjaunot</a:t>
            </a:r>
            <a:r>
              <a:rPr lang="lv-LV" sz="3000" dirty="0">
                <a:solidFill>
                  <a:schemeClr val="tx1">
                    <a:lumMod val="65000"/>
                    <a:lumOff val="35000"/>
                  </a:schemeClr>
                </a:solidFill>
                <a:latin typeface="Montserrat" pitchFamily="2" charset="77"/>
              </a:rPr>
              <a:t> Carnikavas novadpētniecības centra Saimes mājas </a:t>
            </a:r>
            <a:r>
              <a:rPr lang="lv-LV" sz="3000" b="1" dirty="0">
                <a:solidFill>
                  <a:schemeClr val="tx1">
                    <a:lumMod val="65000"/>
                    <a:lumOff val="35000"/>
                  </a:schemeClr>
                </a:solidFill>
                <a:latin typeface="Montserrat" pitchFamily="2" charset="77"/>
              </a:rPr>
              <a:t>ekspozīcijas pamatni</a:t>
            </a:r>
            <a:r>
              <a:rPr lang="lv-LV" sz="3000" dirty="0">
                <a:solidFill>
                  <a:schemeClr val="tx1">
                    <a:lumMod val="65000"/>
                    <a:lumOff val="35000"/>
                  </a:schemeClr>
                </a:solidFill>
                <a:latin typeface="Montserrat" pitchFamily="2" charset="77"/>
              </a:rPr>
              <a:t> saskaņā ar tās ekspozīcijas koncepciju un plānu.</a:t>
            </a:r>
          </a:p>
        </p:txBody>
      </p:sp>
      <p:pic>
        <p:nvPicPr>
          <p:cNvPr id="23" name="Grafika 22" descr="Bullseye with solid fill">
            <a:extLst>
              <a:ext uri="{FF2B5EF4-FFF2-40B4-BE49-F238E27FC236}">
                <a16:creationId xmlns:a16="http://schemas.microsoft.com/office/drawing/2014/main" id="{17646D7A-6C1F-7D37-D3F7-E1EDEA197BE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53000" y="2371619"/>
            <a:ext cx="2191105" cy="2191105"/>
          </a:xfrm>
          <a:prstGeom prst="rect">
            <a:avLst/>
          </a:prstGeom>
        </p:spPr>
      </p:pic>
      <p:pic>
        <p:nvPicPr>
          <p:cNvPr id="7" name="Grafika 6" descr="Checklist with solid fill">
            <a:extLst>
              <a:ext uri="{FF2B5EF4-FFF2-40B4-BE49-F238E27FC236}">
                <a16:creationId xmlns:a16="http://schemas.microsoft.com/office/drawing/2014/main" id="{50FC4AE2-898A-B6AA-3B00-AD2DDB5AB8A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53000" y="5948025"/>
            <a:ext cx="1967356" cy="1967356"/>
          </a:xfrm>
          <a:prstGeom prst="rect">
            <a:avLst/>
          </a:prstGeom>
        </p:spPr>
      </p:pic>
      <p:sp>
        <p:nvSpPr>
          <p:cNvPr id="9" name="TextBox 8">
            <a:extLst>
              <a:ext uri="{FF2B5EF4-FFF2-40B4-BE49-F238E27FC236}">
                <a16:creationId xmlns:a16="http://schemas.microsoft.com/office/drawing/2014/main" id="{81CFC2BF-6AAE-D65E-D7CC-B037501B403C}"/>
              </a:ext>
            </a:extLst>
          </p:cNvPr>
          <p:cNvSpPr txBox="1"/>
          <p:nvPr/>
        </p:nvSpPr>
        <p:spPr>
          <a:xfrm>
            <a:off x="7696200" y="5769983"/>
            <a:ext cx="9982200" cy="3170099"/>
          </a:xfrm>
          <a:prstGeom prst="rect">
            <a:avLst/>
          </a:prstGeom>
          <a:noFill/>
        </p:spPr>
        <p:txBody>
          <a:bodyPr wrap="square">
            <a:spAutoFit/>
          </a:bodyPr>
          <a:lstStyle/>
          <a:p>
            <a:pPr marL="0" indent="0">
              <a:buNone/>
            </a:pPr>
            <a:r>
              <a:rPr lang="lv-LV" sz="4400" b="1" dirty="0">
                <a:solidFill>
                  <a:schemeClr val="tx1">
                    <a:lumMod val="65000"/>
                    <a:lumOff val="35000"/>
                  </a:schemeClr>
                </a:solidFill>
                <a:latin typeface="Montserrat" pitchFamily="2" charset="77"/>
              </a:rPr>
              <a:t>VEICAMIE DARBI</a:t>
            </a:r>
          </a:p>
          <a:p>
            <a:pPr marL="0" indent="0">
              <a:buNone/>
            </a:pPr>
            <a:endParaRPr lang="lv-LV" sz="3000" dirty="0">
              <a:solidFill>
                <a:schemeClr val="tx1">
                  <a:lumMod val="65000"/>
                  <a:lumOff val="35000"/>
                </a:schemeClr>
              </a:solidFill>
              <a:latin typeface="Montserrat" pitchFamily="2" charset="77"/>
            </a:endParaRPr>
          </a:p>
          <a:p>
            <a:pPr marL="285750" indent="-285750">
              <a:buFont typeface="Arial" panose="020B0604020202020204" pitchFamily="34" charset="0"/>
              <a:buChar char="•"/>
            </a:pPr>
            <a:r>
              <a:rPr lang="lv-LV" sz="3000" dirty="0">
                <a:solidFill>
                  <a:schemeClr val="tx1">
                    <a:lumMod val="65000"/>
                    <a:lumOff val="35000"/>
                  </a:schemeClr>
                </a:solidFill>
                <a:latin typeface="Montserrat" pitchFamily="2" charset="77"/>
              </a:rPr>
              <a:t>Iegādāties nepieciešamo inventāru</a:t>
            </a:r>
          </a:p>
          <a:p>
            <a:pPr marL="285750" indent="-285750">
              <a:buFont typeface="Arial" panose="020B0604020202020204" pitchFamily="34" charset="0"/>
              <a:buChar char="•"/>
            </a:pPr>
            <a:r>
              <a:rPr lang="lv-LV" sz="3000" dirty="0">
                <a:solidFill>
                  <a:schemeClr val="tx1">
                    <a:lumMod val="65000"/>
                    <a:lumOff val="35000"/>
                  </a:schemeClr>
                </a:solidFill>
                <a:latin typeface="Montserrat" pitchFamily="2" charset="77"/>
              </a:rPr>
              <a:t>Montēt iegādāto inventāru pamatnes izveidei</a:t>
            </a:r>
          </a:p>
          <a:p>
            <a:pPr marL="285750" indent="-285750">
              <a:buFont typeface="Arial" panose="020B0604020202020204" pitchFamily="34" charset="0"/>
              <a:buChar char="•"/>
            </a:pPr>
            <a:r>
              <a:rPr lang="lv-LV" sz="3000" dirty="0">
                <a:solidFill>
                  <a:schemeClr val="tx1">
                    <a:lumMod val="65000"/>
                    <a:lumOff val="35000"/>
                  </a:schemeClr>
                </a:solidFill>
                <a:latin typeface="Montserrat" pitchFamily="2" charset="77"/>
              </a:rPr>
              <a:t>Īstenot publicitātes aktivitātes</a:t>
            </a:r>
          </a:p>
          <a:p>
            <a:pPr marL="285750" indent="-285750">
              <a:buFont typeface="Arial" panose="020B0604020202020204" pitchFamily="34" charset="0"/>
              <a:buChar char="•"/>
            </a:pPr>
            <a:endParaRPr lang="lv-LV" sz="1800" b="1" dirty="0">
              <a:solidFill>
                <a:schemeClr val="tx1">
                  <a:lumMod val="65000"/>
                  <a:lumOff val="35000"/>
                </a:schemeClr>
              </a:solidFill>
              <a:latin typeface="Montserrat" pitchFamily="2" charset="77"/>
            </a:endParaRPr>
          </a:p>
          <a:p>
            <a:pPr marL="0" indent="0">
              <a:buNone/>
            </a:pPr>
            <a:endParaRPr lang="lv-LV" sz="1800" b="1" dirty="0">
              <a:solidFill>
                <a:schemeClr val="tx1">
                  <a:lumMod val="65000"/>
                  <a:lumOff val="35000"/>
                </a:schemeClr>
              </a:solidFill>
              <a:latin typeface="Montserrat" pitchFamily="2" charset="77"/>
            </a:endParaRPr>
          </a:p>
        </p:txBody>
      </p:sp>
    </p:spTree>
    <p:extLst>
      <p:ext uri="{BB962C8B-B14F-4D97-AF65-F5344CB8AC3E}">
        <p14:creationId xmlns:p14="http://schemas.microsoft.com/office/powerpoint/2010/main" val="10480038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213"/>
            <a:lum/>
          </a:blip>
          <a:srcRect/>
          <a:stretch>
            <a:fillRect t="-7000" b="-3000"/>
          </a:stretch>
        </a:blipFill>
        <a:effectLst/>
      </p:bgPr>
    </p:bg>
    <p:spTree>
      <p:nvGrpSpPr>
        <p:cNvPr id="1" name="">
          <a:extLst>
            <a:ext uri="{FF2B5EF4-FFF2-40B4-BE49-F238E27FC236}">
              <a16:creationId xmlns:a16="http://schemas.microsoft.com/office/drawing/2014/main" id="{9D717F19-C442-7249-EA90-01D07421C606}"/>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5597A687-A817-7C9C-D2A7-DD9737B1E471}"/>
              </a:ext>
            </a:extLst>
          </p:cNvPr>
          <p:cNvSpPr/>
          <p:nvPr/>
        </p:nvSpPr>
        <p:spPr>
          <a:xfrm rot="1789">
            <a:off x="-4764" y="9489758"/>
            <a:ext cx="18297527" cy="0"/>
          </a:xfrm>
          <a:prstGeom prst="line">
            <a:avLst/>
          </a:prstGeom>
          <a:ln w="9525" cap="rnd">
            <a:solidFill>
              <a:schemeClr val="tx1">
                <a:lumMod val="65000"/>
                <a:lumOff val="35000"/>
              </a:schemeClr>
            </a:solidFill>
            <a:prstDash val="solid"/>
            <a:headEnd type="none" w="sm" len="sm"/>
            <a:tailEnd type="none" w="sm" len="sm"/>
          </a:ln>
        </p:spPr>
      </p:sp>
      <p:sp>
        <p:nvSpPr>
          <p:cNvPr id="6" name="TextBox 2">
            <a:extLst>
              <a:ext uri="{FF2B5EF4-FFF2-40B4-BE49-F238E27FC236}">
                <a16:creationId xmlns:a16="http://schemas.microsoft.com/office/drawing/2014/main" id="{67633F06-AD88-1C5C-AB38-8AEC3350C9F7}"/>
              </a:ext>
            </a:extLst>
          </p:cNvPr>
          <p:cNvSpPr txBox="1"/>
          <p:nvPr/>
        </p:nvSpPr>
        <p:spPr>
          <a:xfrm>
            <a:off x="91440" y="9570720"/>
            <a:ext cx="18105120" cy="230832"/>
          </a:xfrm>
          <a:prstGeom prst="rect">
            <a:avLst/>
          </a:prstGeom>
        </p:spPr>
        <p:txBody>
          <a:bodyPr lIns="0" tIns="0" rIns="0" bIns="0" rtlCol="0" anchor="t">
            <a:spAutoFit/>
          </a:bodyPr>
          <a:lstStyle/>
          <a:p>
            <a:pPr algn="ctr">
              <a:lnSpc>
                <a:spcPts val="1800"/>
              </a:lnSpc>
            </a:pPr>
            <a:r>
              <a:rPr lang="pt-BR" sz="1500" dirty="0">
                <a:solidFill>
                  <a:schemeClr val="tx1">
                    <a:lumMod val="65000"/>
                    <a:lumOff val="35000"/>
                  </a:schemeClr>
                </a:solidFill>
                <a:latin typeface="Montserrat" pitchFamily="2" charset="77"/>
              </a:rPr>
              <a:t>ĀDAŽU NOVADA PAŠVALDĪBA   I  JĀNIS GALAKRODZNIEKS   I   19.02.202</a:t>
            </a:r>
            <a:r>
              <a:rPr lang="lv-LV" sz="1500" dirty="0">
                <a:solidFill>
                  <a:schemeClr val="tx1">
                    <a:lumMod val="65000"/>
                    <a:lumOff val="35000"/>
                  </a:schemeClr>
                </a:solidFill>
                <a:latin typeface="Montserrat" pitchFamily="2" charset="77"/>
              </a:rPr>
              <a:t>5</a:t>
            </a:r>
            <a:r>
              <a:rPr lang="pt-BR" sz="1500" dirty="0">
                <a:solidFill>
                  <a:schemeClr val="tx1">
                    <a:lumMod val="65000"/>
                    <a:lumOff val="35000"/>
                  </a:schemeClr>
                </a:solidFill>
                <a:latin typeface="Montserrat" pitchFamily="2" charset="77"/>
              </a:rPr>
              <a:t>.</a:t>
            </a:r>
          </a:p>
        </p:txBody>
      </p:sp>
      <p:sp>
        <p:nvSpPr>
          <p:cNvPr id="4" name="Title 3">
            <a:extLst>
              <a:ext uri="{FF2B5EF4-FFF2-40B4-BE49-F238E27FC236}">
                <a16:creationId xmlns:a16="http://schemas.microsoft.com/office/drawing/2014/main" id="{46E8D9AD-CFA4-79BB-BA06-72148C9C9FFC}"/>
              </a:ext>
            </a:extLst>
          </p:cNvPr>
          <p:cNvSpPr>
            <a:spLocks noGrp="1"/>
          </p:cNvSpPr>
          <p:nvPr>
            <p:ph type="title"/>
          </p:nvPr>
        </p:nvSpPr>
        <p:spPr>
          <a:xfrm>
            <a:off x="4953000" y="547688"/>
            <a:ext cx="12725400" cy="1333501"/>
          </a:xfrm>
        </p:spPr>
        <p:txBody>
          <a:bodyPr>
            <a:noAutofit/>
          </a:bodyPr>
          <a:lstStyle/>
          <a:p>
            <a:pPr eaLnBrk="1" fontAlgn="auto" hangingPunct="1">
              <a:spcBef>
                <a:spcPts val="0"/>
              </a:spcBef>
              <a:spcAft>
                <a:spcPts val="0"/>
              </a:spcAft>
              <a:defRPr/>
            </a:pPr>
            <a:r>
              <a:rPr lang="lv-LV" b="1" dirty="0">
                <a:solidFill>
                  <a:schemeClr val="tx1">
                    <a:lumMod val="65000"/>
                    <a:lumOff val="35000"/>
                  </a:schemeClr>
                </a:solidFill>
                <a:latin typeface="Montserrat" pitchFamily="2" charset="77"/>
              </a:rPr>
              <a:t>PROJEKTA BUDŽETS</a:t>
            </a:r>
            <a:endParaRPr lang="en-US" b="1" dirty="0">
              <a:solidFill>
                <a:schemeClr val="tx1">
                  <a:lumMod val="65000"/>
                  <a:lumOff val="35000"/>
                </a:schemeClr>
              </a:solidFill>
              <a:latin typeface="Montserrat" pitchFamily="2" charset="77"/>
            </a:endParaRPr>
          </a:p>
        </p:txBody>
      </p:sp>
      <p:graphicFrame>
        <p:nvGraphicFramePr>
          <p:cNvPr id="2" name="Satura vietturis 1">
            <a:extLst>
              <a:ext uri="{FF2B5EF4-FFF2-40B4-BE49-F238E27FC236}">
                <a16:creationId xmlns:a16="http://schemas.microsoft.com/office/drawing/2014/main" id="{5D9D6F20-1300-F035-5794-909859976DDF}"/>
              </a:ext>
            </a:extLst>
          </p:cNvPr>
          <p:cNvGraphicFramePr>
            <a:graphicFrameLocks noGrp="1"/>
          </p:cNvGraphicFramePr>
          <p:nvPr>
            <p:ph idx="1"/>
            <p:extLst>
              <p:ext uri="{D42A27DB-BD31-4B8C-83A1-F6EECF244321}">
                <p14:modId xmlns:p14="http://schemas.microsoft.com/office/powerpoint/2010/main" val="1875748395"/>
              </p:ext>
            </p:extLst>
          </p:nvPr>
        </p:nvGraphicFramePr>
        <p:xfrm>
          <a:off x="5007590" y="2247900"/>
          <a:ext cx="9067800" cy="5400000"/>
        </p:xfrm>
        <a:graphic>
          <a:graphicData uri="http://schemas.openxmlformats.org/drawingml/2006/table">
            <a:tbl>
              <a:tblPr firstRow="1" bandRow="1">
                <a:tableStyleId>{073A0DAA-6AF3-43AB-8588-CEC1D06C72B9}</a:tableStyleId>
              </a:tblPr>
              <a:tblGrid>
                <a:gridCol w="6000750">
                  <a:extLst>
                    <a:ext uri="{9D8B030D-6E8A-4147-A177-3AD203B41FA5}">
                      <a16:colId xmlns:a16="http://schemas.microsoft.com/office/drawing/2014/main" val="612621563"/>
                    </a:ext>
                  </a:extLst>
                </a:gridCol>
                <a:gridCol w="3067050">
                  <a:extLst>
                    <a:ext uri="{9D8B030D-6E8A-4147-A177-3AD203B41FA5}">
                      <a16:colId xmlns:a16="http://schemas.microsoft.com/office/drawing/2014/main" val="4161002767"/>
                    </a:ext>
                  </a:extLst>
                </a:gridCol>
              </a:tblGrid>
              <a:tr h="900000">
                <a:tc>
                  <a:txBody>
                    <a:bodyPr/>
                    <a:lstStyle/>
                    <a:p>
                      <a:pPr>
                        <a:lnSpc>
                          <a:spcPts val="3600"/>
                        </a:lnSpc>
                        <a:spcBef>
                          <a:spcPts val="2400"/>
                        </a:spcBef>
                        <a:spcAft>
                          <a:spcPts val="2400"/>
                        </a:spcAft>
                      </a:pPr>
                      <a:r>
                        <a:rPr lang="lv-LV" sz="3000" dirty="0">
                          <a:latin typeface="Montserrat" pitchFamily="2" charset="-70"/>
                        </a:rPr>
                        <a:t>Izmaksu grupa</a:t>
                      </a:r>
                    </a:p>
                  </a:txBody>
                  <a:tcPr anchor="ctr"/>
                </a:tc>
                <a:tc>
                  <a:txBody>
                    <a:bodyPr/>
                    <a:lstStyle/>
                    <a:p>
                      <a:pPr>
                        <a:lnSpc>
                          <a:spcPts val="3600"/>
                        </a:lnSpc>
                        <a:spcBef>
                          <a:spcPts val="2400"/>
                        </a:spcBef>
                        <a:spcAft>
                          <a:spcPts val="2400"/>
                        </a:spcAft>
                      </a:pPr>
                      <a:r>
                        <a:rPr lang="lv-LV" sz="3000" dirty="0">
                          <a:latin typeface="Montserrat" pitchFamily="2" charset="-70"/>
                        </a:rPr>
                        <a:t>Summa, EUR</a:t>
                      </a:r>
                    </a:p>
                  </a:txBody>
                  <a:tcPr anchor="ctr"/>
                </a:tc>
                <a:extLst>
                  <a:ext uri="{0D108BD9-81ED-4DB2-BD59-A6C34878D82A}">
                    <a16:rowId xmlns:a16="http://schemas.microsoft.com/office/drawing/2014/main" val="3260131144"/>
                  </a:ext>
                </a:extLst>
              </a:tr>
              <a:tr h="900000">
                <a:tc>
                  <a:txBody>
                    <a:bodyPr/>
                    <a:lstStyle/>
                    <a:p>
                      <a:pPr>
                        <a:lnSpc>
                          <a:spcPts val="3600"/>
                        </a:lnSpc>
                        <a:spcBef>
                          <a:spcPts val="2400"/>
                        </a:spcBef>
                        <a:spcAft>
                          <a:spcPts val="2400"/>
                        </a:spcAft>
                      </a:pPr>
                      <a:r>
                        <a:rPr lang="lv-LV" sz="3000" dirty="0">
                          <a:latin typeface="Montserrat" pitchFamily="2" charset="-70"/>
                        </a:rPr>
                        <a:t>Ekspozīciju elementi</a:t>
                      </a:r>
                    </a:p>
                  </a:txBody>
                  <a:tcPr anchor="ctr"/>
                </a:tc>
                <a:tc>
                  <a:txBody>
                    <a:bodyPr/>
                    <a:lstStyle/>
                    <a:p>
                      <a:pPr>
                        <a:lnSpc>
                          <a:spcPts val="3600"/>
                        </a:lnSpc>
                        <a:spcBef>
                          <a:spcPts val="2400"/>
                        </a:spcBef>
                        <a:spcAft>
                          <a:spcPts val="2400"/>
                        </a:spcAft>
                      </a:pPr>
                      <a:r>
                        <a:rPr lang="lv-LV" sz="3000" dirty="0">
                          <a:latin typeface="Montserrat" pitchFamily="2" charset="-70"/>
                        </a:rPr>
                        <a:t>17 910,58</a:t>
                      </a:r>
                    </a:p>
                  </a:txBody>
                  <a:tcPr anchor="ctr"/>
                </a:tc>
                <a:extLst>
                  <a:ext uri="{0D108BD9-81ED-4DB2-BD59-A6C34878D82A}">
                    <a16:rowId xmlns:a16="http://schemas.microsoft.com/office/drawing/2014/main" val="2422888733"/>
                  </a:ext>
                </a:extLst>
              </a:tr>
              <a:tr h="900000">
                <a:tc>
                  <a:txBody>
                    <a:bodyPr/>
                    <a:lstStyle/>
                    <a:p>
                      <a:pPr>
                        <a:lnSpc>
                          <a:spcPts val="3600"/>
                        </a:lnSpc>
                        <a:spcBef>
                          <a:spcPts val="2400"/>
                        </a:spcBef>
                        <a:spcAft>
                          <a:spcPts val="2400"/>
                        </a:spcAft>
                      </a:pPr>
                      <a:r>
                        <a:rPr lang="lv-LV" sz="3000" dirty="0">
                          <a:latin typeface="Montserrat" pitchFamily="2" charset="-70"/>
                        </a:rPr>
                        <a:t>Apgaismojuma sistēma</a:t>
                      </a:r>
                    </a:p>
                  </a:txBody>
                  <a:tcPr anchor="ctr"/>
                </a:tc>
                <a:tc>
                  <a:txBody>
                    <a:bodyPr/>
                    <a:lstStyle/>
                    <a:p>
                      <a:pPr>
                        <a:lnSpc>
                          <a:spcPts val="3600"/>
                        </a:lnSpc>
                        <a:spcBef>
                          <a:spcPts val="2400"/>
                        </a:spcBef>
                        <a:spcAft>
                          <a:spcPts val="2400"/>
                        </a:spcAft>
                      </a:pPr>
                      <a:r>
                        <a:rPr lang="lv-LV" sz="3000" dirty="0">
                          <a:latin typeface="Montserrat" pitchFamily="2" charset="-70"/>
                        </a:rPr>
                        <a:t>843,56</a:t>
                      </a:r>
                    </a:p>
                  </a:txBody>
                  <a:tcPr anchor="ctr"/>
                </a:tc>
                <a:extLst>
                  <a:ext uri="{0D108BD9-81ED-4DB2-BD59-A6C34878D82A}">
                    <a16:rowId xmlns:a16="http://schemas.microsoft.com/office/drawing/2014/main" val="3780480194"/>
                  </a:ext>
                </a:extLst>
              </a:tr>
              <a:tr h="900000">
                <a:tc>
                  <a:txBody>
                    <a:bodyPr/>
                    <a:lstStyle/>
                    <a:p>
                      <a:pPr>
                        <a:lnSpc>
                          <a:spcPts val="3600"/>
                        </a:lnSpc>
                        <a:spcBef>
                          <a:spcPts val="2400"/>
                        </a:spcBef>
                        <a:spcAft>
                          <a:spcPts val="2400"/>
                        </a:spcAft>
                      </a:pPr>
                      <a:r>
                        <a:rPr lang="lv-LV" sz="3000" b="1" dirty="0">
                          <a:solidFill>
                            <a:schemeClr val="bg1"/>
                          </a:solidFill>
                          <a:latin typeface="Montserrat" pitchFamily="2" charset="-70"/>
                        </a:rPr>
                        <a:t>KOPĀ (aptuveni), EUR</a:t>
                      </a:r>
                    </a:p>
                  </a:txBody>
                  <a:tcPr anchor="ctr">
                    <a:solidFill>
                      <a:schemeClr val="tx1"/>
                    </a:solidFill>
                  </a:tcPr>
                </a:tc>
                <a:tc>
                  <a:txBody>
                    <a:bodyPr/>
                    <a:lstStyle/>
                    <a:p>
                      <a:pPr>
                        <a:lnSpc>
                          <a:spcPts val="3600"/>
                        </a:lnSpc>
                        <a:spcBef>
                          <a:spcPts val="2400"/>
                        </a:spcBef>
                        <a:spcAft>
                          <a:spcPts val="2400"/>
                        </a:spcAft>
                      </a:pPr>
                      <a:r>
                        <a:rPr lang="lv-LV" sz="3000" b="1" dirty="0">
                          <a:solidFill>
                            <a:schemeClr val="bg1"/>
                          </a:solidFill>
                          <a:latin typeface="Montserrat" pitchFamily="2" charset="-70"/>
                        </a:rPr>
                        <a:t>18 820,00</a:t>
                      </a:r>
                    </a:p>
                  </a:txBody>
                  <a:tcPr anchor="ctr">
                    <a:solidFill>
                      <a:schemeClr val="tx1"/>
                    </a:solidFill>
                  </a:tcPr>
                </a:tc>
                <a:extLst>
                  <a:ext uri="{0D108BD9-81ED-4DB2-BD59-A6C34878D82A}">
                    <a16:rowId xmlns:a16="http://schemas.microsoft.com/office/drawing/2014/main" val="727686563"/>
                  </a:ext>
                </a:extLst>
              </a:tr>
              <a:tr h="900000">
                <a:tc>
                  <a:txBody>
                    <a:bodyPr/>
                    <a:lstStyle/>
                    <a:p>
                      <a:pPr>
                        <a:lnSpc>
                          <a:spcPts val="3600"/>
                        </a:lnSpc>
                        <a:spcBef>
                          <a:spcPts val="2400"/>
                        </a:spcBef>
                        <a:spcAft>
                          <a:spcPts val="2400"/>
                        </a:spcAft>
                      </a:pPr>
                      <a:r>
                        <a:rPr lang="lv-LV" sz="3000" b="1" dirty="0">
                          <a:solidFill>
                            <a:schemeClr val="bg1"/>
                          </a:solidFill>
                          <a:latin typeface="Montserrat" pitchFamily="2" charset="-70"/>
                        </a:rPr>
                        <a:t>PVN (aptuveni), 21%</a:t>
                      </a:r>
                    </a:p>
                  </a:txBody>
                  <a:tcPr anchor="ctr">
                    <a:solidFill>
                      <a:schemeClr val="tx1"/>
                    </a:solidFill>
                  </a:tcPr>
                </a:tc>
                <a:tc>
                  <a:txBody>
                    <a:bodyPr/>
                    <a:lstStyle/>
                    <a:p>
                      <a:pPr>
                        <a:lnSpc>
                          <a:spcPts val="3600"/>
                        </a:lnSpc>
                        <a:spcBef>
                          <a:spcPts val="2400"/>
                        </a:spcBef>
                        <a:spcAft>
                          <a:spcPts val="2400"/>
                        </a:spcAft>
                      </a:pPr>
                      <a:r>
                        <a:rPr lang="lv-LV" sz="3000" b="1" dirty="0">
                          <a:solidFill>
                            <a:schemeClr val="bg1"/>
                          </a:solidFill>
                          <a:latin typeface="Montserrat" pitchFamily="2" charset="-70"/>
                        </a:rPr>
                        <a:t>3 950, 00</a:t>
                      </a:r>
                    </a:p>
                  </a:txBody>
                  <a:tcPr anchor="ctr">
                    <a:solidFill>
                      <a:schemeClr val="tx1"/>
                    </a:solidFill>
                  </a:tcPr>
                </a:tc>
                <a:extLst>
                  <a:ext uri="{0D108BD9-81ED-4DB2-BD59-A6C34878D82A}">
                    <a16:rowId xmlns:a16="http://schemas.microsoft.com/office/drawing/2014/main" val="277577856"/>
                  </a:ext>
                </a:extLst>
              </a:tr>
              <a:tr h="900000">
                <a:tc>
                  <a:txBody>
                    <a:bodyPr/>
                    <a:lstStyle/>
                    <a:p>
                      <a:pPr>
                        <a:lnSpc>
                          <a:spcPts val="3600"/>
                        </a:lnSpc>
                        <a:spcBef>
                          <a:spcPts val="2400"/>
                        </a:spcBef>
                        <a:spcAft>
                          <a:spcPts val="2400"/>
                        </a:spcAft>
                      </a:pPr>
                      <a:r>
                        <a:rPr lang="lv-LV" sz="3000" b="1" dirty="0">
                          <a:solidFill>
                            <a:schemeClr val="bg1"/>
                          </a:solidFill>
                          <a:latin typeface="Montserrat" pitchFamily="2" charset="-70"/>
                        </a:rPr>
                        <a:t>KOPSUMMA, EUR</a:t>
                      </a:r>
                    </a:p>
                  </a:txBody>
                  <a:tcPr anchor="ctr">
                    <a:solidFill>
                      <a:schemeClr val="tx1"/>
                    </a:solidFill>
                  </a:tcPr>
                </a:tc>
                <a:tc>
                  <a:txBody>
                    <a:bodyPr/>
                    <a:lstStyle/>
                    <a:p>
                      <a:pPr>
                        <a:lnSpc>
                          <a:spcPct val="100000"/>
                        </a:lnSpc>
                        <a:spcBef>
                          <a:spcPts val="2400"/>
                        </a:spcBef>
                        <a:spcAft>
                          <a:spcPts val="2400"/>
                        </a:spcAft>
                      </a:pPr>
                      <a:r>
                        <a:rPr lang="lv-LV" sz="3000" b="1" dirty="0">
                          <a:solidFill>
                            <a:schemeClr val="bg1"/>
                          </a:solidFill>
                          <a:latin typeface="Montserrat" pitchFamily="2" charset="-70"/>
                        </a:rPr>
                        <a:t>22 700,00</a:t>
                      </a:r>
                    </a:p>
                  </a:txBody>
                  <a:tcPr anchor="ctr">
                    <a:solidFill>
                      <a:schemeClr val="tx1"/>
                    </a:solidFill>
                  </a:tcPr>
                </a:tc>
                <a:extLst>
                  <a:ext uri="{0D108BD9-81ED-4DB2-BD59-A6C34878D82A}">
                    <a16:rowId xmlns:a16="http://schemas.microsoft.com/office/drawing/2014/main" val="3052503231"/>
                  </a:ext>
                </a:extLst>
              </a:tr>
            </a:tbl>
          </a:graphicData>
        </a:graphic>
      </p:graphicFrame>
    </p:spTree>
    <p:extLst>
      <p:ext uri="{BB962C8B-B14F-4D97-AF65-F5344CB8AC3E}">
        <p14:creationId xmlns:p14="http://schemas.microsoft.com/office/powerpoint/2010/main" val="3463409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213"/>
            <a:lum/>
          </a:blip>
          <a:srcRect/>
          <a:stretch>
            <a:fillRect t="-7000" b="-3000"/>
          </a:stretch>
        </a:blipFill>
        <a:effectLst/>
      </p:bgPr>
    </p:bg>
    <p:spTree>
      <p:nvGrpSpPr>
        <p:cNvPr id="1" name="">
          <a:extLst>
            <a:ext uri="{FF2B5EF4-FFF2-40B4-BE49-F238E27FC236}">
              <a16:creationId xmlns:a16="http://schemas.microsoft.com/office/drawing/2014/main" id="{CF4A21C2-E80C-4B62-BF65-E54998798B97}"/>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463A86BB-011B-CE05-4E8D-D30AF31577AE}"/>
              </a:ext>
            </a:extLst>
          </p:cNvPr>
          <p:cNvSpPr/>
          <p:nvPr/>
        </p:nvSpPr>
        <p:spPr>
          <a:xfrm rot="1789">
            <a:off x="-4764" y="9489758"/>
            <a:ext cx="18297527" cy="0"/>
          </a:xfrm>
          <a:prstGeom prst="line">
            <a:avLst/>
          </a:prstGeom>
          <a:ln w="9525" cap="rnd">
            <a:solidFill>
              <a:schemeClr val="tx1">
                <a:lumMod val="65000"/>
                <a:lumOff val="35000"/>
              </a:schemeClr>
            </a:solidFill>
            <a:prstDash val="solid"/>
            <a:headEnd type="none" w="sm" len="sm"/>
            <a:tailEnd type="none" w="sm" len="sm"/>
          </a:ln>
        </p:spPr>
      </p:sp>
      <p:sp>
        <p:nvSpPr>
          <p:cNvPr id="6" name="TextBox 2">
            <a:extLst>
              <a:ext uri="{FF2B5EF4-FFF2-40B4-BE49-F238E27FC236}">
                <a16:creationId xmlns:a16="http://schemas.microsoft.com/office/drawing/2014/main" id="{E08B8D67-FCFD-D809-B9E9-2EE49FE92B32}"/>
              </a:ext>
            </a:extLst>
          </p:cNvPr>
          <p:cNvSpPr txBox="1"/>
          <p:nvPr/>
        </p:nvSpPr>
        <p:spPr>
          <a:xfrm>
            <a:off x="91440" y="9570720"/>
            <a:ext cx="18105120" cy="230832"/>
          </a:xfrm>
          <a:prstGeom prst="rect">
            <a:avLst/>
          </a:prstGeom>
        </p:spPr>
        <p:txBody>
          <a:bodyPr lIns="0" tIns="0" rIns="0" bIns="0" rtlCol="0" anchor="t">
            <a:spAutoFit/>
          </a:bodyPr>
          <a:lstStyle/>
          <a:p>
            <a:pPr algn="ctr">
              <a:lnSpc>
                <a:spcPts val="1800"/>
              </a:lnSpc>
            </a:pPr>
            <a:r>
              <a:rPr lang="pt-BR" sz="1500" dirty="0">
                <a:solidFill>
                  <a:schemeClr val="tx1">
                    <a:lumMod val="65000"/>
                    <a:lumOff val="35000"/>
                  </a:schemeClr>
                </a:solidFill>
                <a:latin typeface="Montserrat" pitchFamily="2" charset="77"/>
              </a:rPr>
              <a:t>ĀDAŽU NOVADA PAŠVALDĪBA   I  JĀNIS GALAKRODZNIEKS   I   19.02.202</a:t>
            </a:r>
            <a:r>
              <a:rPr lang="lv-LV" sz="1500" dirty="0">
                <a:solidFill>
                  <a:schemeClr val="tx1">
                    <a:lumMod val="65000"/>
                    <a:lumOff val="35000"/>
                  </a:schemeClr>
                </a:solidFill>
                <a:latin typeface="Montserrat" pitchFamily="2" charset="77"/>
              </a:rPr>
              <a:t>5</a:t>
            </a:r>
            <a:r>
              <a:rPr lang="pt-BR" sz="1500" dirty="0">
                <a:solidFill>
                  <a:schemeClr val="tx1">
                    <a:lumMod val="65000"/>
                    <a:lumOff val="35000"/>
                  </a:schemeClr>
                </a:solidFill>
                <a:latin typeface="Montserrat" pitchFamily="2" charset="77"/>
              </a:rPr>
              <a:t>.</a:t>
            </a:r>
          </a:p>
        </p:txBody>
      </p:sp>
      <p:sp>
        <p:nvSpPr>
          <p:cNvPr id="4" name="Title 3">
            <a:extLst>
              <a:ext uri="{FF2B5EF4-FFF2-40B4-BE49-F238E27FC236}">
                <a16:creationId xmlns:a16="http://schemas.microsoft.com/office/drawing/2014/main" id="{1F00A178-9BFA-A7C8-D141-4267B98D9D0E}"/>
              </a:ext>
            </a:extLst>
          </p:cNvPr>
          <p:cNvSpPr>
            <a:spLocks noGrp="1"/>
          </p:cNvSpPr>
          <p:nvPr>
            <p:ph type="title"/>
          </p:nvPr>
        </p:nvSpPr>
        <p:spPr>
          <a:xfrm>
            <a:off x="4953000" y="547688"/>
            <a:ext cx="12725400" cy="1333501"/>
          </a:xfrm>
        </p:spPr>
        <p:txBody>
          <a:bodyPr>
            <a:noAutofit/>
          </a:bodyPr>
          <a:lstStyle/>
          <a:p>
            <a:pPr eaLnBrk="1" fontAlgn="auto" hangingPunct="1">
              <a:spcBef>
                <a:spcPts val="0"/>
              </a:spcBef>
              <a:spcAft>
                <a:spcPts val="0"/>
              </a:spcAft>
              <a:defRPr/>
            </a:pPr>
            <a:r>
              <a:rPr lang="lv-LV" sz="5500" b="1" dirty="0">
                <a:solidFill>
                  <a:schemeClr val="tx1">
                    <a:lumMod val="65000"/>
                    <a:lumOff val="35000"/>
                  </a:schemeClr>
                </a:solidFill>
                <a:latin typeface="Montserrat" pitchFamily="2" charset="77"/>
              </a:rPr>
              <a:t>PROJEKTA NAUDAS PLŪSMA</a:t>
            </a:r>
            <a:endParaRPr lang="en-US" sz="5500" b="1" dirty="0">
              <a:solidFill>
                <a:schemeClr val="tx1">
                  <a:lumMod val="65000"/>
                  <a:lumOff val="35000"/>
                </a:schemeClr>
              </a:solidFill>
              <a:latin typeface="Montserrat" pitchFamily="2" charset="77"/>
            </a:endParaRPr>
          </a:p>
        </p:txBody>
      </p:sp>
      <p:sp>
        <p:nvSpPr>
          <p:cNvPr id="50" name="TextBox 49">
            <a:extLst>
              <a:ext uri="{FF2B5EF4-FFF2-40B4-BE49-F238E27FC236}">
                <a16:creationId xmlns:a16="http://schemas.microsoft.com/office/drawing/2014/main" id="{61858752-8C2F-AE8E-DB5C-439F46B37671}"/>
              </a:ext>
            </a:extLst>
          </p:cNvPr>
          <p:cNvSpPr txBox="1"/>
          <p:nvPr/>
        </p:nvSpPr>
        <p:spPr>
          <a:xfrm>
            <a:off x="5173639" y="2833595"/>
            <a:ext cx="11049000" cy="1477328"/>
          </a:xfrm>
          <a:prstGeom prst="rect">
            <a:avLst/>
          </a:prstGeom>
          <a:noFill/>
        </p:spPr>
        <p:txBody>
          <a:bodyPr wrap="square" rtlCol="0">
            <a:spAutoFit/>
          </a:bodyPr>
          <a:lstStyle/>
          <a:p>
            <a:pPr marL="285750" indent="-285750">
              <a:buFont typeface="Arial" panose="020B0604020202020204" pitchFamily="34" charset="0"/>
              <a:buChar char="•"/>
            </a:pPr>
            <a:r>
              <a:rPr lang="lv-LV" sz="3000" dirty="0">
                <a:solidFill>
                  <a:srgbClr val="4D4D4C"/>
                </a:solidFill>
                <a:latin typeface="Montserrat" pitchFamily="2" charset="-70"/>
              </a:rPr>
              <a:t>Kopējās izmaksas – </a:t>
            </a:r>
            <a:r>
              <a:rPr lang="lv-LV" sz="3000" b="1" dirty="0">
                <a:solidFill>
                  <a:srgbClr val="4D4D4C"/>
                </a:solidFill>
                <a:latin typeface="Montserrat" pitchFamily="2" charset="-70"/>
              </a:rPr>
              <a:t>EUR 22 700</a:t>
            </a:r>
            <a:r>
              <a:rPr lang="lv-LV" sz="3000" dirty="0">
                <a:solidFill>
                  <a:srgbClr val="4D4D4C"/>
                </a:solidFill>
                <a:latin typeface="Montserrat" pitchFamily="2" charset="-70"/>
              </a:rPr>
              <a:t>, kur:</a:t>
            </a:r>
          </a:p>
          <a:p>
            <a:pPr marL="742950" lvl="1" indent="-285750">
              <a:buFont typeface="Arial" panose="020B0604020202020204" pitchFamily="34" charset="0"/>
              <a:buChar char="•"/>
            </a:pPr>
            <a:r>
              <a:rPr lang="lv-LV" sz="3000" dirty="0">
                <a:solidFill>
                  <a:srgbClr val="4D4D4C"/>
                </a:solidFill>
                <a:latin typeface="Montserrat" pitchFamily="2" charset="-70"/>
              </a:rPr>
              <a:t>EJZAF finansējums – </a:t>
            </a:r>
            <a:r>
              <a:rPr lang="lv-LV" sz="3000" b="1" dirty="0">
                <a:solidFill>
                  <a:srgbClr val="4D4D4C"/>
                </a:solidFill>
                <a:latin typeface="Montserrat" pitchFamily="2" charset="-70"/>
              </a:rPr>
              <a:t>EUR 18 000</a:t>
            </a:r>
          </a:p>
          <a:p>
            <a:pPr marL="742950" lvl="1" indent="-285750">
              <a:buFont typeface="Arial" panose="020B0604020202020204" pitchFamily="34" charset="0"/>
              <a:buChar char="•"/>
            </a:pPr>
            <a:r>
              <a:rPr lang="lv-LV" sz="3000" dirty="0">
                <a:solidFill>
                  <a:srgbClr val="4D4D4C"/>
                </a:solidFill>
                <a:latin typeface="Montserrat" pitchFamily="2" charset="-70"/>
              </a:rPr>
              <a:t>Ādažu novada pašvaldības finansējums – </a:t>
            </a:r>
            <a:r>
              <a:rPr lang="lv-LV" sz="3000" b="1" dirty="0">
                <a:solidFill>
                  <a:srgbClr val="4D4D4C"/>
                </a:solidFill>
                <a:latin typeface="Montserrat" pitchFamily="2" charset="-70"/>
              </a:rPr>
              <a:t>EUR 4700</a:t>
            </a:r>
            <a:r>
              <a:rPr lang="lv-LV" sz="3000" dirty="0">
                <a:solidFill>
                  <a:srgbClr val="4D4D4C"/>
                </a:solidFill>
                <a:latin typeface="Montserrat" pitchFamily="2" charset="-70"/>
              </a:rPr>
              <a:t>  </a:t>
            </a:r>
          </a:p>
        </p:txBody>
      </p:sp>
      <p:sp>
        <p:nvSpPr>
          <p:cNvPr id="51" name="TextBox 50">
            <a:extLst>
              <a:ext uri="{FF2B5EF4-FFF2-40B4-BE49-F238E27FC236}">
                <a16:creationId xmlns:a16="http://schemas.microsoft.com/office/drawing/2014/main" id="{2DD1DD12-A3E9-277B-2835-117FC4F15518}"/>
              </a:ext>
            </a:extLst>
          </p:cNvPr>
          <p:cNvSpPr txBox="1"/>
          <p:nvPr/>
        </p:nvSpPr>
        <p:spPr>
          <a:xfrm>
            <a:off x="5173639" y="4929074"/>
            <a:ext cx="11049000" cy="1477328"/>
          </a:xfrm>
          <a:prstGeom prst="rect">
            <a:avLst/>
          </a:prstGeom>
          <a:noFill/>
        </p:spPr>
        <p:txBody>
          <a:bodyPr wrap="square" rtlCol="0">
            <a:spAutoFit/>
          </a:bodyPr>
          <a:lstStyle/>
          <a:p>
            <a:pPr marL="285750" indent="-285750">
              <a:buFont typeface="Arial" panose="020B0604020202020204" pitchFamily="34" charset="0"/>
              <a:buChar char="•"/>
            </a:pPr>
            <a:r>
              <a:rPr lang="lv-LV" sz="3000" dirty="0">
                <a:solidFill>
                  <a:srgbClr val="4D4D4C"/>
                </a:solidFill>
                <a:latin typeface="Montserrat" pitchFamily="2" charset="-70"/>
              </a:rPr>
              <a:t>Pieejams avanss </a:t>
            </a:r>
            <a:r>
              <a:rPr lang="lv-LV" sz="3000" b="1" dirty="0">
                <a:solidFill>
                  <a:srgbClr val="4D4D4C"/>
                </a:solidFill>
                <a:latin typeface="Montserrat" pitchFamily="2" charset="-70"/>
              </a:rPr>
              <a:t>20% apmērā </a:t>
            </a:r>
            <a:r>
              <a:rPr lang="lv-LV" sz="3000" dirty="0">
                <a:solidFill>
                  <a:srgbClr val="4D4D4C"/>
                </a:solidFill>
                <a:latin typeface="Montserrat" pitchFamily="2" charset="-70"/>
              </a:rPr>
              <a:t>no EJZAF finansējuma. Atlikušais finansējums pieejams pēc projekta īstenošanas</a:t>
            </a:r>
          </a:p>
        </p:txBody>
      </p:sp>
      <p:sp>
        <p:nvSpPr>
          <p:cNvPr id="52" name="TextBox 51">
            <a:extLst>
              <a:ext uri="{FF2B5EF4-FFF2-40B4-BE49-F238E27FC236}">
                <a16:creationId xmlns:a16="http://schemas.microsoft.com/office/drawing/2014/main" id="{83DBA20E-826E-01C1-9DFC-DDCC5977ADAC}"/>
              </a:ext>
            </a:extLst>
          </p:cNvPr>
          <p:cNvSpPr txBox="1"/>
          <p:nvPr/>
        </p:nvSpPr>
        <p:spPr>
          <a:xfrm>
            <a:off x="5173638" y="6942582"/>
            <a:ext cx="11514161" cy="1477328"/>
          </a:xfrm>
          <a:prstGeom prst="rect">
            <a:avLst/>
          </a:prstGeom>
          <a:noFill/>
        </p:spPr>
        <p:txBody>
          <a:bodyPr wrap="square" rtlCol="0">
            <a:spAutoFit/>
          </a:bodyPr>
          <a:lstStyle/>
          <a:p>
            <a:pPr marL="285750" indent="-285750">
              <a:buFont typeface="Arial" panose="020B0604020202020204" pitchFamily="34" charset="0"/>
              <a:buChar char="•"/>
            </a:pPr>
            <a:r>
              <a:rPr lang="lv-LV" sz="3000" dirty="0">
                <a:solidFill>
                  <a:srgbClr val="4D4D4C"/>
                </a:solidFill>
                <a:latin typeface="Montserrat" pitchFamily="2" charset="-70"/>
              </a:rPr>
              <a:t>Līdz ar to Ādažu novada pašvaldības budžetā 2025. gadā un 2026. gadā jāparedz līdzfinansējums un </a:t>
            </a:r>
            <a:r>
              <a:rPr lang="lv-LV" sz="3000" dirty="0" err="1">
                <a:solidFill>
                  <a:srgbClr val="4D4D4C"/>
                </a:solidFill>
                <a:latin typeface="Montserrat" pitchFamily="2" charset="-70"/>
              </a:rPr>
              <a:t>priekšfinansējums</a:t>
            </a:r>
            <a:r>
              <a:rPr lang="lv-LV" sz="3000" dirty="0">
                <a:solidFill>
                  <a:srgbClr val="4D4D4C"/>
                </a:solidFill>
                <a:latin typeface="Montserrat" pitchFamily="2" charset="-70"/>
              </a:rPr>
              <a:t> – </a:t>
            </a:r>
            <a:r>
              <a:rPr lang="lv-LV" sz="3000" b="1" dirty="0">
                <a:solidFill>
                  <a:srgbClr val="4D4D4C"/>
                </a:solidFill>
                <a:latin typeface="Montserrat" pitchFamily="2" charset="-70"/>
              </a:rPr>
              <a:t>katrā gadā</a:t>
            </a:r>
            <a:r>
              <a:rPr lang="lv-LV" sz="3000" dirty="0">
                <a:solidFill>
                  <a:srgbClr val="4D4D4C"/>
                </a:solidFill>
                <a:latin typeface="Montserrat" pitchFamily="2" charset="-70"/>
              </a:rPr>
              <a:t> </a:t>
            </a:r>
            <a:r>
              <a:rPr lang="lv-LV" sz="3000" b="1" dirty="0">
                <a:solidFill>
                  <a:srgbClr val="4D4D4C"/>
                </a:solidFill>
                <a:latin typeface="Montserrat" pitchFamily="2" charset="-70"/>
              </a:rPr>
              <a:t>EUR 11 350</a:t>
            </a:r>
          </a:p>
        </p:txBody>
      </p:sp>
    </p:spTree>
    <p:extLst>
      <p:ext uri="{BB962C8B-B14F-4D97-AF65-F5344CB8AC3E}">
        <p14:creationId xmlns:p14="http://schemas.microsoft.com/office/powerpoint/2010/main" val="2743747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213"/>
            <a:lum/>
          </a:blip>
          <a:srcRect/>
          <a:stretch>
            <a:fillRect t="-6000" b="-6000"/>
          </a:stretch>
        </a:blipFill>
        <a:effectLst/>
      </p:bgPr>
    </p:bg>
    <p:spTree>
      <p:nvGrpSpPr>
        <p:cNvPr id="1" name="">
          <a:extLst>
            <a:ext uri="{FF2B5EF4-FFF2-40B4-BE49-F238E27FC236}">
              <a16:creationId xmlns:a16="http://schemas.microsoft.com/office/drawing/2014/main" id="{AEFF1779-3F4F-25A2-A21A-E9637982CAD4}"/>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97A06656-D67C-D928-C8EE-FA9CB313916F}"/>
              </a:ext>
            </a:extLst>
          </p:cNvPr>
          <p:cNvSpPr/>
          <p:nvPr/>
        </p:nvSpPr>
        <p:spPr>
          <a:xfrm rot="1789">
            <a:off x="-4764" y="9489758"/>
            <a:ext cx="18297527" cy="0"/>
          </a:xfrm>
          <a:prstGeom prst="line">
            <a:avLst/>
          </a:prstGeom>
          <a:ln w="9525" cap="rnd">
            <a:solidFill>
              <a:schemeClr val="tx1">
                <a:lumMod val="65000"/>
                <a:lumOff val="35000"/>
              </a:schemeClr>
            </a:solidFill>
            <a:prstDash val="solid"/>
            <a:headEnd type="none" w="sm" len="sm"/>
            <a:tailEnd type="none" w="sm" len="sm"/>
          </a:ln>
        </p:spPr>
      </p:sp>
      <p:sp>
        <p:nvSpPr>
          <p:cNvPr id="6" name="TextBox 2">
            <a:extLst>
              <a:ext uri="{FF2B5EF4-FFF2-40B4-BE49-F238E27FC236}">
                <a16:creationId xmlns:a16="http://schemas.microsoft.com/office/drawing/2014/main" id="{5EB19ADE-6C05-F5B5-8D44-C97A9323E8FB}"/>
              </a:ext>
            </a:extLst>
          </p:cNvPr>
          <p:cNvSpPr txBox="1"/>
          <p:nvPr/>
        </p:nvSpPr>
        <p:spPr>
          <a:xfrm>
            <a:off x="91440" y="9570720"/>
            <a:ext cx="18105120" cy="230832"/>
          </a:xfrm>
          <a:prstGeom prst="rect">
            <a:avLst/>
          </a:prstGeom>
        </p:spPr>
        <p:txBody>
          <a:bodyPr lIns="0" tIns="0" rIns="0" bIns="0" rtlCol="0" anchor="t">
            <a:spAutoFit/>
          </a:bodyPr>
          <a:lstStyle/>
          <a:p>
            <a:pPr algn="ctr">
              <a:lnSpc>
                <a:spcPts val="1800"/>
              </a:lnSpc>
            </a:pPr>
            <a:r>
              <a:rPr lang="pt-BR" sz="1500" dirty="0">
                <a:solidFill>
                  <a:schemeClr val="tx1">
                    <a:lumMod val="65000"/>
                    <a:lumOff val="35000"/>
                  </a:schemeClr>
                </a:solidFill>
                <a:latin typeface="Montserrat" pitchFamily="2" charset="77"/>
              </a:rPr>
              <a:t>ĀDAŽU NOVADA PAŠVALDĪBA   I  JĀNIS GALAKRODZNIEKS   I   19.02.202</a:t>
            </a:r>
            <a:r>
              <a:rPr lang="lv-LV" sz="1500" dirty="0">
                <a:solidFill>
                  <a:schemeClr val="tx1">
                    <a:lumMod val="65000"/>
                    <a:lumOff val="35000"/>
                  </a:schemeClr>
                </a:solidFill>
                <a:latin typeface="Montserrat" pitchFamily="2" charset="77"/>
              </a:rPr>
              <a:t>5</a:t>
            </a:r>
            <a:r>
              <a:rPr lang="pt-BR" sz="1500" dirty="0">
                <a:solidFill>
                  <a:schemeClr val="tx1">
                    <a:lumMod val="65000"/>
                    <a:lumOff val="35000"/>
                  </a:schemeClr>
                </a:solidFill>
                <a:latin typeface="Montserrat" pitchFamily="2" charset="77"/>
              </a:rPr>
              <a:t>.</a:t>
            </a:r>
          </a:p>
        </p:txBody>
      </p:sp>
      <p:sp>
        <p:nvSpPr>
          <p:cNvPr id="4" name="Title 3">
            <a:extLst>
              <a:ext uri="{FF2B5EF4-FFF2-40B4-BE49-F238E27FC236}">
                <a16:creationId xmlns:a16="http://schemas.microsoft.com/office/drawing/2014/main" id="{64965EAF-13E2-CFB9-8CF1-00DE83E89A33}"/>
              </a:ext>
            </a:extLst>
          </p:cNvPr>
          <p:cNvSpPr>
            <a:spLocks noGrp="1"/>
          </p:cNvSpPr>
          <p:nvPr>
            <p:ph type="title"/>
          </p:nvPr>
        </p:nvSpPr>
        <p:spPr>
          <a:xfrm>
            <a:off x="457200" y="647700"/>
            <a:ext cx="15163800" cy="1988345"/>
          </a:xfrm>
        </p:spPr>
        <p:txBody>
          <a:bodyPr/>
          <a:lstStyle/>
          <a:p>
            <a:pPr eaLnBrk="1" fontAlgn="auto" hangingPunct="1">
              <a:spcBef>
                <a:spcPts val="0"/>
              </a:spcBef>
              <a:spcAft>
                <a:spcPts val="0"/>
              </a:spcAft>
              <a:defRPr/>
            </a:pPr>
            <a:r>
              <a:rPr lang="lv-LV" sz="6600" b="1" dirty="0">
                <a:solidFill>
                  <a:schemeClr val="tx1">
                    <a:lumMod val="65000"/>
                    <a:lumOff val="35000"/>
                  </a:schemeClr>
                </a:solidFill>
                <a:latin typeface="Montserrat" pitchFamily="2" charset="77"/>
              </a:rPr>
              <a:t>PROJEKTA LAIKA GRAFIKS</a:t>
            </a:r>
            <a:endParaRPr lang="en-US" sz="6600" b="1" dirty="0">
              <a:solidFill>
                <a:schemeClr val="tx1">
                  <a:lumMod val="65000"/>
                  <a:lumOff val="35000"/>
                </a:schemeClr>
              </a:solidFill>
              <a:latin typeface="Montserrat" pitchFamily="2" charset="77"/>
            </a:endParaRPr>
          </a:p>
        </p:txBody>
      </p:sp>
      <p:graphicFrame>
        <p:nvGraphicFramePr>
          <p:cNvPr id="5" name="Tabula 4">
            <a:extLst>
              <a:ext uri="{FF2B5EF4-FFF2-40B4-BE49-F238E27FC236}">
                <a16:creationId xmlns:a16="http://schemas.microsoft.com/office/drawing/2014/main" id="{34D375EB-6EDD-6C48-6BDD-BCF9F6A19BE4}"/>
              </a:ext>
            </a:extLst>
          </p:cNvPr>
          <p:cNvGraphicFramePr>
            <a:graphicFrameLocks noGrp="1"/>
          </p:cNvGraphicFramePr>
          <p:nvPr>
            <p:extLst>
              <p:ext uri="{D42A27DB-BD31-4B8C-83A1-F6EECF244321}">
                <p14:modId xmlns:p14="http://schemas.microsoft.com/office/powerpoint/2010/main" val="450013263"/>
              </p:ext>
            </p:extLst>
          </p:nvPr>
        </p:nvGraphicFramePr>
        <p:xfrm>
          <a:off x="457200" y="2711676"/>
          <a:ext cx="15364800" cy="3962400"/>
        </p:xfrm>
        <a:graphic>
          <a:graphicData uri="http://schemas.openxmlformats.org/drawingml/2006/table">
            <a:tbl>
              <a:tblPr firstRow="1" bandRow="1">
                <a:tableStyleId>{073A0DAA-6AF3-43AB-8588-CEC1D06C72B9}</a:tableStyleId>
              </a:tblPr>
              <a:tblGrid>
                <a:gridCol w="4888800">
                  <a:extLst>
                    <a:ext uri="{9D8B030D-6E8A-4147-A177-3AD203B41FA5}">
                      <a16:colId xmlns:a16="http://schemas.microsoft.com/office/drawing/2014/main" val="2222387043"/>
                    </a:ext>
                  </a:extLst>
                </a:gridCol>
                <a:gridCol w="523800">
                  <a:extLst>
                    <a:ext uri="{9D8B030D-6E8A-4147-A177-3AD203B41FA5}">
                      <a16:colId xmlns:a16="http://schemas.microsoft.com/office/drawing/2014/main" val="1508116882"/>
                    </a:ext>
                  </a:extLst>
                </a:gridCol>
                <a:gridCol w="523800">
                  <a:extLst>
                    <a:ext uri="{9D8B030D-6E8A-4147-A177-3AD203B41FA5}">
                      <a16:colId xmlns:a16="http://schemas.microsoft.com/office/drawing/2014/main" val="3764306952"/>
                    </a:ext>
                  </a:extLst>
                </a:gridCol>
                <a:gridCol w="523800">
                  <a:extLst>
                    <a:ext uri="{9D8B030D-6E8A-4147-A177-3AD203B41FA5}">
                      <a16:colId xmlns:a16="http://schemas.microsoft.com/office/drawing/2014/main" val="1031396607"/>
                    </a:ext>
                  </a:extLst>
                </a:gridCol>
                <a:gridCol w="523800">
                  <a:extLst>
                    <a:ext uri="{9D8B030D-6E8A-4147-A177-3AD203B41FA5}">
                      <a16:colId xmlns:a16="http://schemas.microsoft.com/office/drawing/2014/main" val="2624791396"/>
                    </a:ext>
                  </a:extLst>
                </a:gridCol>
                <a:gridCol w="523800">
                  <a:extLst>
                    <a:ext uri="{9D8B030D-6E8A-4147-A177-3AD203B41FA5}">
                      <a16:colId xmlns:a16="http://schemas.microsoft.com/office/drawing/2014/main" val="2327554032"/>
                    </a:ext>
                  </a:extLst>
                </a:gridCol>
                <a:gridCol w="523800">
                  <a:extLst>
                    <a:ext uri="{9D8B030D-6E8A-4147-A177-3AD203B41FA5}">
                      <a16:colId xmlns:a16="http://schemas.microsoft.com/office/drawing/2014/main" val="3147346034"/>
                    </a:ext>
                  </a:extLst>
                </a:gridCol>
                <a:gridCol w="523800">
                  <a:extLst>
                    <a:ext uri="{9D8B030D-6E8A-4147-A177-3AD203B41FA5}">
                      <a16:colId xmlns:a16="http://schemas.microsoft.com/office/drawing/2014/main" val="1123496698"/>
                    </a:ext>
                  </a:extLst>
                </a:gridCol>
                <a:gridCol w="523800">
                  <a:extLst>
                    <a:ext uri="{9D8B030D-6E8A-4147-A177-3AD203B41FA5}">
                      <a16:colId xmlns:a16="http://schemas.microsoft.com/office/drawing/2014/main" val="3358109966"/>
                    </a:ext>
                  </a:extLst>
                </a:gridCol>
                <a:gridCol w="523800">
                  <a:extLst>
                    <a:ext uri="{9D8B030D-6E8A-4147-A177-3AD203B41FA5}">
                      <a16:colId xmlns:a16="http://schemas.microsoft.com/office/drawing/2014/main" val="76175130"/>
                    </a:ext>
                  </a:extLst>
                </a:gridCol>
                <a:gridCol w="523800">
                  <a:extLst>
                    <a:ext uri="{9D8B030D-6E8A-4147-A177-3AD203B41FA5}">
                      <a16:colId xmlns:a16="http://schemas.microsoft.com/office/drawing/2014/main" val="1896609232"/>
                    </a:ext>
                  </a:extLst>
                </a:gridCol>
                <a:gridCol w="523800">
                  <a:extLst>
                    <a:ext uri="{9D8B030D-6E8A-4147-A177-3AD203B41FA5}">
                      <a16:colId xmlns:a16="http://schemas.microsoft.com/office/drawing/2014/main" val="3645749464"/>
                    </a:ext>
                  </a:extLst>
                </a:gridCol>
                <a:gridCol w="523800">
                  <a:extLst>
                    <a:ext uri="{9D8B030D-6E8A-4147-A177-3AD203B41FA5}">
                      <a16:colId xmlns:a16="http://schemas.microsoft.com/office/drawing/2014/main" val="1254952069"/>
                    </a:ext>
                  </a:extLst>
                </a:gridCol>
                <a:gridCol w="523800">
                  <a:extLst>
                    <a:ext uri="{9D8B030D-6E8A-4147-A177-3AD203B41FA5}">
                      <a16:colId xmlns:a16="http://schemas.microsoft.com/office/drawing/2014/main" val="1726264432"/>
                    </a:ext>
                  </a:extLst>
                </a:gridCol>
                <a:gridCol w="523800">
                  <a:extLst>
                    <a:ext uri="{9D8B030D-6E8A-4147-A177-3AD203B41FA5}">
                      <a16:colId xmlns:a16="http://schemas.microsoft.com/office/drawing/2014/main" val="1139445000"/>
                    </a:ext>
                  </a:extLst>
                </a:gridCol>
                <a:gridCol w="523800">
                  <a:extLst>
                    <a:ext uri="{9D8B030D-6E8A-4147-A177-3AD203B41FA5}">
                      <a16:colId xmlns:a16="http://schemas.microsoft.com/office/drawing/2014/main" val="1083317493"/>
                    </a:ext>
                  </a:extLst>
                </a:gridCol>
                <a:gridCol w="523800">
                  <a:extLst>
                    <a:ext uri="{9D8B030D-6E8A-4147-A177-3AD203B41FA5}">
                      <a16:colId xmlns:a16="http://schemas.microsoft.com/office/drawing/2014/main" val="3088141236"/>
                    </a:ext>
                  </a:extLst>
                </a:gridCol>
                <a:gridCol w="523800">
                  <a:extLst>
                    <a:ext uri="{9D8B030D-6E8A-4147-A177-3AD203B41FA5}">
                      <a16:colId xmlns:a16="http://schemas.microsoft.com/office/drawing/2014/main" val="2042477886"/>
                    </a:ext>
                  </a:extLst>
                </a:gridCol>
                <a:gridCol w="523800">
                  <a:extLst>
                    <a:ext uri="{9D8B030D-6E8A-4147-A177-3AD203B41FA5}">
                      <a16:colId xmlns:a16="http://schemas.microsoft.com/office/drawing/2014/main" val="2971372536"/>
                    </a:ext>
                  </a:extLst>
                </a:gridCol>
                <a:gridCol w="523800">
                  <a:extLst>
                    <a:ext uri="{9D8B030D-6E8A-4147-A177-3AD203B41FA5}">
                      <a16:colId xmlns:a16="http://schemas.microsoft.com/office/drawing/2014/main" val="2021647910"/>
                    </a:ext>
                  </a:extLst>
                </a:gridCol>
                <a:gridCol w="523800">
                  <a:extLst>
                    <a:ext uri="{9D8B030D-6E8A-4147-A177-3AD203B41FA5}">
                      <a16:colId xmlns:a16="http://schemas.microsoft.com/office/drawing/2014/main" val="547956007"/>
                    </a:ext>
                  </a:extLst>
                </a:gridCol>
              </a:tblGrid>
              <a:tr h="370840">
                <a:tc rowSpan="2">
                  <a:txBody>
                    <a:bodyPr/>
                    <a:lstStyle/>
                    <a:p>
                      <a:r>
                        <a:rPr lang="lv-LV" sz="2200" dirty="0">
                          <a:latin typeface="Montserrat" pitchFamily="2" charset="-70"/>
                        </a:rPr>
                        <a:t>Aktivitāte</a:t>
                      </a:r>
                    </a:p>
                  </a:txBody>
                  <a:tcPr anchor="ctr"/>
                </a:tc>
                <a:tc gridSpan="11">
                  <a:txBody>
                    <a:bodyPr/>
                    <a:lstStyle/>
                    <a:p>
                      <a:pPr algn="ctr"/>
                      <a:r>
                        <a:rPr lang="lv-LV" dirty="0">
                          <a:latin typeface="Montserrat" pitchFamily="2" charset="-70"/>
                        </a:rPr>
                        <a:t>2025</a:t>
                      </a:r>
                    </a:p>
                  </a:txBody>
                  <a:tcPr/>
                </a:tc>
                <a:tc hMerge="1">
                  <a:txBody>
                    <a:bodyPr/>
                    <a:lstStyle/>
                    <a:p>
                      <a:endParaRPr lang="lv-LV" dirty="0">
                        <a:latin typeface="Montserrat" pitchFamily="2" charset="-70"/>
                      </a:endParaRPr>
                    </a:p>
                  </a:txBody>
                  <a:tcPr/>
                </a:tc>
                <a:tc hMerge="1">
                  <a:txBody>
                    <a:bodyPr/>
                    <a:lstStyle/>
                    <a:p>
                      <a:endParaRPr lang="lv-LV" dirty="0">
                        <a:latin typeface="Montserrat" pitchFamily="2" charset="-70"/>
                      </a:endParaRPr>
                    </a:p>
                  </a:txBody>
                  <a:tcPr/>
                </a:tc>
                <a:tc hMerge="1">
                  <a:txBody>
                    <a:bodyPr/>
                    <a:lstStyle/>
                    <a:p>
                      <a:endParaRPr lang="lv-LV" dirty="0">
                        <a:latin typeface="Montserrat" pitchFamily="2" charset="-70"/>
                      </a:endParaRPr>
                    </a:p>
                  </a:txBody>
                  <a:tcPr/>
                </a:tc>
                <a:tc hMerge="1">
                  <a:txBody>
                    <a:bodyPr/>
                    <a:lstStyle/>
                    <a:p>
                      <a:endParaRPr lang="lv-LV" dirty="0">
                        <a:latin typeface="Montserrat" pitchFamily="2" charset="-70"/>
                      </a:endParaRPr>
                    </a:p>
                  </a:txBody>
                  <a:tcPr/>
                </a:tc>
                <a:tc hMerge="1">
                  <a:txBody>
                    <a:bodyPr/>
                    <a:lstStyle/>
                    <a:p>
                      <a:endParaRPr lang="lv-LV" dirty="0">
                        <a:latin typeface="Montserrat" pitchFamily="2" charset="-70"/>
                      </a:endParaRPr>
                    </a:p>
                  </a:txBody>
                  <a:tcPr/>
                </a:tc>
                <a:tc hMerge="1">
                  <a:txBody>
                    <a:bodyPr/>
                    <a:lstStyle/>
                    <a:p>
                      <a:endParaRPr lang="lv-LV" dirty="0">
                        <a:latin typeface="Montserrat" pitchFamily="2" charset="-70"/>
                      </a:endParaRPr>
                    </a:p>
                  </a:txBody>
                  <a:tcPr/>
                </a:tc>
                <a:tc hMerge="1">
                  <a:txBody>
                    <a:bodyPr/>
                    <a:lstStyle/>
                    <a:p>
                      <a:endParaRPr lang="lv-LV" dirty="0">
                        <a:latin typeface="Montserrat" pitchFamily="2" charset="-70"/>
                      </a:endParaRPr>
                    </a:p>
                  </a:txBody>
                  <a:tcPr/>
                </a:tc>
                <a:tc hMerge="1">
                  <a:txBody>
                    <a:bodyPr/>
                    <a:lstStyle/>
                    <a:p>
                      <a:endParaRPr lang="lv-LV" dirty="0">
                        <a:latin typeface="Montserrat" pitchFamily="2" charset="-70"/>
                      </a:endParaRPr>
                    </a:p>
                  </a:txBody>
                  <a:tcPr/>
                </a:tc>
                <a:tc hMerge="1">
                  <a:txBody>
                    <a:bodyPr/>
                    <a:lstStyle/>
                    <a:p>
                      <a:endParaRPr lang="lv-LV"/>
                    </a:p>
                  </a:txBody>
                  <a:tcPr/>
                </a:tc>
                <a:tc hMerge="1">
                  <a:txBody>
                    <a:bodyPr/>
                    <a:lstStyle/>
                    <a:p>
                      <a:endParaRPr lang="lv-LV" dirty="0">
                        <a:latin typeface="Montserrat" pitchFamily="2" charset="-70"/>
                      </a:endParaRPr>
                    </a:p>
                  </a:txBody>
                  <a:tcPr/>
                </a:tc>
                <a:tc gridSpan="9">
                  <a:txBody>
                    <a:bodyPr/>
                    <a:lstStyle/>
                    <a:p>
                      <a:pPr algn="ctr"/>
                      <a:r>
                        <a:rPr lang="lv-LV" b="1" dirty="0">
                          <a:latin typeface="Montserrat" pitchFamily="2" charset="-70"/>
                        </a:rPr>
                        <a:t>2026</a:t>
                      </a:r>
                    </a:p>
                  </a:txBody>
                  <a:tcPr/>
                </a:tc>
                <a:tc hMerge="1">
                  <a:txBody>
                    <a:bodyPr/>
                    <a:lstStyle/>
                    <a:p>
                      <a:endParaRPr lang="lv-LV" dirty="0">
                        <a:latin typeface="Montserrat" pitchFamily="2" charset="-70"/>
                      </a:endParaRPr>
                    </a:p>
                  </a:txBody>
                  <a:tcPr/>
                </a:tc>
                <a:tc hMerge="1">
                  <a:txBody>
                    <a:bodyPr/>
                    <a:lstStyle/>
                    <a:p>
                      <a:endParaRPr lang="lv-LV" dirty="0">
                        <a:latin typeface="Montserrat" pitchFamily="2" charset="-70"/>
                      </a:endParaRPr>
                    </a:p>
                  </a:txBody>
                  <a:tcPr/>
                </a:tc>
                <a:tc hMerge="1">
                  <a:txBody>
                    <a:bodyPr/>
                    <a:lstStyle/>
                    <a:p>
                      <a:endParaRPr lang="lv-LV" dirty="0">
                        <a:latin typeface="Montserrat" pitchFamily="2" charset="-70"/>
                      </a:endParaRPr>
                    </a:p>
                  </a:txBody>
                  <a:tcPr/>
                </a:tc>
                <a:tc hMerge="1">
                  <a:txBody>
                    <a:bodyPr/>
                    <a:lstStyle/>
                    <a:p>
                      <a:endParaRPr lang="lv-LV" dirty="0">
                        <a:latin typeface="Montserrat" pitchFamily="2" charset="-70"/>
                      </a:endParaRPr>
                    </a:p>
                  </a:txBody>
                  <a:tcPr/>
                </a:tc>
                <a:tc hMerge="1">
                  <a:txBody>
                    <a:bodyPr/>
                    <a:lstStyle/>
                    <a:p>
                      <a:endParaRPr lang="lv-LV" dirty="0">
                        <a:latin typeface="Montserrat" pitchFamily="2" charset="-70"/>
                      </a:endParaRPr>
                    </a:p>
                  </a:txBody>
                  <a:tcPr/>
                </a:tc>
                <a:tc hMerge="1">
                  <a:txBody>
                    <a:bodyPr/>
                    <a:lstStyle/>
                    <a:p>
                      <a:endParaRPr lang="lv-LV" dirty="0">
                        <a:latin typeface="Montserrat" pitchFamily="2" charset="-70"/>
                      </a:endParaRPr>
                    </a:p>
                  </a:txBody>
                  <a:tcPr/>
                </a:tc>
                <a:tc hMerge="1">
                  <a:txBody>
                    <a:bodyPr/>
                    <a:lstStyle/>
                    <a:p>
                      <a:endParaRPr lang="lv-LV" dirty="0">
                        <a:latin typeface="Montserrat" pitchFamily="2" charset="-70"/>
                      </a:endParaRPr>
                    </a:p>
                  </a:txBody>
                  <a:tcPr/>
                </a:tc>
                <a:tc hMerge="1">
                  <a:txBody>
                    <a:bodyPr/>
                    <a:lstStyle/>
                    <a:p>
                      <a:endParaRPr lang="lv-LV" dirty="0">
                        <a:latin typeface="Montserrat" pitchFamily="2" charset="-70"/>
                      </a:endParaRPr>
                    </a:p>
                  </a:txBody>
                  <a:tcPr/>
                </a:tc>
                <a:extLst>
                  <a:ext uri="{0D108BD9-81ED-4DB2-BD59-A6C34878D82A}">
                    <a16:rowId xmlns:a16="http://schemas.microsoft.com/office/drawing/2014/main" val="74466525"/>
                  </a:ext>
                </a:extLst>
              </a:tr>
              <a:tr h="0">
                <a:tc vMerge="1">
                  <a:txBody>
                    <a:bodyPr/>
                    <a:lstStyle/>
                    <a:p>
                      <a:endParaRPr dirty="0"/>
                    </a:p>
                  </a:txBody>
                  <a:tcPr/>
                </a:tc>
                <a:tc>
                  <a:txBody>
                    <a:bodyPr/>
                    <a:lstStyle/>
                    <a:p>
                      <a:pPr algn="ctr"/>
                      <a:r>
                        <a:rPr lang="lv-LV" sz="2200" b="1" dirty="0">
                          <a:latin typeface="Montserrat" pitchFamily="2" charset="-70"/>
                        </a:rPr>
                        <a:t>2</a:t>
                      </a:r>
                    </a:p>
                  </a:txBody>
                  <a:tcPr/>
                </a:tc>
                <a:tc>
                  <a:txBody>
                    <a:bodyPr/>
                    <a:lstStyle/>
                    <a:p>
                      <a:pPr algn="ctr"/>
                      <a:r>
                        <a:rPr lang="lv-LV" sz="2200" b="1" dirty="0">
                          <a:latin typeface="Montserrat" pitchFamily="2" charset="-70"/>
                        </a:rPr>
                        <a:t>3</a:t>
                      </a:r>
                    </a:p>
                  </a:txBody>
                  <a:tcPr/>
                </a:tc>
                <a:tc>
                  <a:txBody>
                    <a:bodyPr/>
                    <a:lstStyle/>
                    <a:p>
                      <a:pPr algn="ctr"/>
                      <a:r>
                        <a:rPr lang="lv-LV" sz="2200" b="1" dirty="0">
                          <a:latin typeface="Montserrat" pitchFamily="2" charset="-70"/>
                        </a:rPr>
                        <a:t>4</a:t>
                      </a:r>
                    </a:p>
                  </a:txBody>
                  <a:tcPr/>
                </a:tc>
                <a:tc>
                  <a:txBody>
                    <a:bodyPr/>
                    <a:lstStyle/>
                    <a:p>
                      <a:pPr algn="ctr"/>
                      <a:r>
                        <a:rPr lang="lv-LV" sz="2200" b="1" dirty="0">
                          <a:latin typeface="Montserrat" pitchFamily="2" charset="-70"/>
                        </a:rPr>
                        <a:t>5</a:t>
                      </a:r>
                    </a:p>
                  </a:txBody>
                  <a:tcPr/>
                </a:tc>
                <a:tc>
                  <a:txBody>
                    <a:bodyPr/>
                    <a:lstStyle/>
                    <a:p>
                      <a:pPr algn="ctr"/>
                      <a:r>
                        <a:rPr lang="lv-LV" sz="2200" b="1" dirty="0">
                          <a:latin typeface="Montserrat" pitchFamily="2" charset="-70"/>
                        </a:rPr>
                        <a:t>6</a:t>
                      </a:r>
                    </a:p>
                  </a:txBody>
                  <a:tcPr/>
                </a:tc>
                <a:tc>
                  <a:txBody>
                    <a:bodyPr/>
                    <a:lstStyle/>
                    <a:p>
                      <a:pPr algn="ctr"/>
                      <a:r>
                        <a:rPr lang="lv-LV" sz="2200" b="1" dirty="0">
                          <a:latin typeface="Montserrat" pitchFamily="2" charset="-70"/>
                        </a:rPr>
                        <a:t>7</a:t>
                      </a:r>
                    </a:p>
                  </a:txBody>
                  <a:tcPr/>
                </a:tc>
                <a:tc>
                  <a:txBody>
                    <a:bodyPr/>
                    <a:lstStyle/>
                    <a:p>
                      <a:pPr algn="ctr"/>
                      <a:r>
                        <a:rPr lang="lv-LV" sz="2200" b="1" dirty="0">
                          <a:latin typeface="Montserrat" pitchFamily="2" charset="-70"/>
                        </a:rPr>
                        <a:t>8</a:t>
                      </a:r>
                    </a:p>
                  </a:txBody>
                  <a:tcPr/>
                </a:tc>
                <a:tc>
                  <a:txBody>
                    <a:bodyPr/>
                    <a:lstStyle/>
                    <a:p>
                      <a:pPr algn="ctr"/>
                      <a:r>
                        <a:rPr lang="lv-LV" sz="2200" b="1" dirty="0">
                          <a:latin typeface="Montserrat" pitchFamily="2" charset="-70"/>
                        </a:rPr>
                        <a:t>9</a:t>
                      </a:r>
                    </a:p>
                  </a:txBody>
                  <a:tcPr/>
                </a:tc>
                <a:tc>
                  <a:txBody>
                    <a:bodyPr/>
                    <a:lstStyle/>
                    <a:p>
                      <a:pPr algn="ctr"/>
                      <a:r>
                        <a:rPr lang="lv-LV" sz="2200" b="1" dirty="0">
                          <a:latin typeface="Montserrat" pitchFamily="2" charset="-70"/>
                        </a:rPr>
                        <a:t>10</a:t>
                      </a:r>
                    </a:p>
                  </a:txBody>
                  <a:tcPr/>
                </a:tc>
                <a:tc>
                  <a:txBody>
                    <a:bodyPr/>
                    <a:lstStyle/>
                    <a:p>
                      <a:pPr algn="ctr"/>
                      <a:r>
                        <a:rPr lang="lv-LV" sz="2200" b="1" dirty="0">
                          <a:latin typeface="Montserrat" pitchFamily="2" charset="-70"/>
                        </a:rPr>
                        <a:t>11</a:t>
                      </a:r>
                    </a:p>
                  </a:txBody>
                  <a:tcPr/>
                </a:tc>
                <a:tc>
                  <a:txBody>
                    <a:bodyPr/>
                    <a:lstStyle/>
                    <a:p>
                      <a:pPr algn="ctr"/>
                      <a:r>
                        <a:rPr lang="lv-LV" sz="2200" b="1" dirty="0">
                          <a:latin typeface="Montserrat" pitchFamily="2" charset="-70"/>
                        </a:rPr>
                        <a:t>12</a:t>
                      </a:r>
                    </a:p>
                  </a:txBody>
                  <a:tcPr/>
                </a:tc>
                <a:tc>
                  <a:txBody>
                    <a:bodyPr/>
                    <a:lstStyle/>
                    <a:p>
                      <a:pPr algn="ctr"/>
                      <a:r>
                        <a:rPr lang="lv-LV" sz="2200" b="1" dirty="0">
                          <a:latin typeface="Montserrat" pitchFamily="2" charset="-70"/>
                        </a:rPr>
                        <a:t>1</a:t>
                      </a:r>
                    </a:p>
                  </a:txBody>
                  <a:tcPr/>
                </a:tc>
                <a:tc>
                  <a:txBody>
                    <a:bodyPr/>
                    <a:lstStyle/>
                    <a:p>
                      <a:pPr algn="ctr"/>
                      <a:r>
                        <a:rPr lang="lv-LV" sz="2200" b="1" dirty="0">
                          <a:latin typeface="Montserrat" pitchFamily="2" charset="-70"/>
                        </a:rPr>
                        <a:t>2</a:t>
                      </a:r>
                    </a:p>
                  </a:txBody>
                  <a:tcPr/>
                </a:tc>
                <a:tc>
                  <a:txBody>
                    <a:bodyPr/>
                    <a:lstStyle/>
                    <a:p>
                      <a:pPr algn="ctr"/>
                      <a:r>
                        <a:rPr lang="lv-LV" sz="2200" b="1" dirty="0">
                          <a:latin typeface="Montserrat" pitchFamily="2" charset="-70"/>
                        </a:rPr>
                        <a:t>3</a:t>
                      </a:r>
                    </a:p>
                  </a:txBody>
                  <a:tcPr/>
                </a:tc>
                <a:tc>
                  <a:txBody>
                    <a:bodyPr/>
                    <a:lstStyle/>
                    <a:p>
                      <a:pPr algn="ctr"/>
                      <a:r>
                        <a:rPr lang="lv-LV" sz="2200" b="1" dirty="0">
                          <a:latin typeface="Montserrat" pitchFamily="2" charset="-70"/>
                        </a:rPr>
                        <a:t>4</a:t>
                      </a:r>
                    </a:p>
                  </a:txBody>
                  <a:tcPr/>
                </a:tc>
                <a:tc>
                  <a:txBody>
                    <a:bodyPr/>
                    <a:lstStyle/>
                    <a:p>
                      <a:pPr algn="ctr"/>
                      <a:r>
                        <a:rPr lang="lv-LV" sz="2200" b="1" dirty="0">
                          <a:latin typeface="Montserrat" pitchFamily="2" charset="-70"/>
                        </a:rPr>
                        <a:t>5</a:t>
                      </a:r>
                    </a:p>
                  </a:txBody>
                  <a:tcPr/>
                </a:tc>
                <a:tc>
                  <a:txBody>
                    <a:bodyPr/>
                    <a:lstStyle/>
                    <a:p>
                      <a:pPr algn="ctr"/>
                      <a:r>
                        <a:rPr lang="lv-LV" sz="2200" b="1" dirty="0">
                          <a:latin typeface="Montserrat" pitchFamily="2" charset="-70"/>
                        </a:rPr>
                        <a:t>6</a:t>
                      </a:r>
                    </a:p>
                  </a:txBody>
                  <a:tcPr/>
                </a:tc>
                <a:tc>
                  <a:txBody>
                    <a:bodyPr/>
                    <a:lstStyle/>
                    <a:p>
                      <a:pPr algn="ctr"/>
                      <a:r>
                        <a:rPr lang="lv-LV" sz="2200" b="1" dirty="0">
                          <a:latin typeface="Montserrat" pitchFamily="2" charset="-70"/>
                        </a:rPr>
                        <a:t>7</a:t>
                      </a:r>
                    </a:p>
                  </a:txBody>
                  <a:tcPr/>
                </a:tc>
                <a:tc>
                  <a:txBody>
                    <a:bodyPr/>
                    <a:lstStyle/>
                    <a:p>
                      <a:pPr algn="ctr"/>
                      <a:r>
                        <a:rPr lang="lv-LV" sz="2200" b="1" dirty="0">
                          <a:latin typeface="Montserrat" pitchFamily="2" charset="-70"/>
                        </a:rPr>
                        <a:t>8</a:t>
                      </a:r>
                    </a:p>
                  </a:txBody>
                  <a:tcPr/>
                </a:tc>
                <a:tc>
                  <a:txBody>
                    <a:bodyPr/>
                    <a:lstStyle/>
                    <a:p>
                      <a:pPr algn="ctr"/>
                      <a:r>
                        <a:rPr lang="lv-LV" sz="2200" b="1" dirty="0">
                          <a:latin typeface="Montserrat" pitchFamily="2" charset="-70"/>
                        </a:rPr>
                        <a:t>9</a:t>
                      </a:r>
                    </a:p>
                  </a:txBody>
                  <a:tcPr/>
                </a:tc>
                <a:extLst>
                  <a:ext uri="{0D108BD9-81ED-4DB2-BD59-A6C34878D82A}">
                    <a16:rowId xmlns:a16="http://schemas.microsoft.com/office/drawing/2014/main" val="2889785846"/>
                  </a:ext>
                </a:extLst>
              </a:tr>
              <a:tr h="370840">
                <a:tc>
                  <a:txBody>
                    <a:bodyPr/>
                    <a:lstStyle/>
                    <a:p>
                      <a:r>
                        <a:rPr lang="lv-LV" sz="2200" dirty="0">
                          <a:latin typeface="Montserrat" pitchFamily="2" charset="-70"/>
                        </a:rPr>
                        <a:t>Pieteikuma rakstīšana</a:t>
                      </a:r>
                    </a:p>
                  </a:txBody>
                  <a:tcPr anchor="ctr"/>
                </a:tc>
                <a:tc>
                  <a:txBody>
                    <a:bodyPr/>
                    <a:lstStyle/>
                    <a:p>
                      <a:endParaRPr lang="lv-LV" dirty="0">
                        <a:latin typeface="Montserrat" pitchFamily="2" charset="-70"/>
                      </a:endParaRPr>
                    </a:p>
                  </a:txBody>
                  <a:tcPr>
                    <a:solidFill>
                      <a:srgbClr val="77A4BE"/>
                    </a:solidFill>
                  </a:tcPr>
                </a:tc>
                <a:tc>
                  <a:txBody>
                    <a:bodyPr/>
                    <a:lstStyle/>
                    <a:p>
                      <a:endParaRPr lang="lv-LV" dirty="0">
                        <a:latin typeface="Montserrat" pitchFamily="2" charset="-70"/>
                      </a:endParaRPr>
                    </a:p>
                  </a:txBody>
                  <a:tcPr>
                    <a:solidFill>
                      <a:srgbClr val="77A4BE"/>
                    </a:solidFill>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extLst>
                  <a:ext uri="{0D108BD9-81ED-4DB2-BD59-A6C34878D82A}">
                    <a16:rowId xmlns:a16="http://schemas.microsoft.com/office/drawing/2014/main" val="2473197181"/>
                  </a:ext>
                </a:extLst>
              </a:tr>
              <a:tr h="370840">
                <a:tc>
                  <a:txBody>
                    <a:bodyPr/>
                    <a:lstStyle/>
                    <a:p>
                      <a:r>
                        <a:rPr lang="lv-LV" sz="2200" dirty="0">
                          <a:latin typeface="Montserrat" pitchFamily="2" charset="-70"/>
                        </a:rPr>
                        <a:t>Pieteikuma vērtēšana un lēmuma pieņemšana</a:t>
                      </a:r>
                    </a:p>
                  </a:txBody>
                  <a:tcPr anchor="ct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solidFill>
                      <a:srgbClr val="77A4BE"/>
                    </a:solidFill>
                  </a:tcPr>
                </a:tc>
                <a:tc>
                  <a:txBody>
                    <a:bodyPr/>
                    <a:lstStyle/>
                    <a:p>
                      <a:endParaRPr lang="lv-LV" dirty="0">
                        <a:latin typeface="Montserrat" pitchFamily="2" charset="-70"/>
                      </a:endParaRPr>
                    </a:p>
                  </a:txBody>
                  <a:tcPr>
                    <a:solidFill>
                      <a:srgbClr val="77A4BE"/>
                    </a:solidFill>
                  </a:tcPr>
                </a:tc>
                <a:tc>
                  <a:txBody>
                    <a:bodyPr/>
                    <a:lstStyle/>
                    <a:p>
                      <a:endParaRPr lang="lv-LV" dirty="0">
                        <a:latin typeface="Montserrat" pitchFamily="2" charset="-70"/>
                      </a:endParaRPr>
                    </a:p>
                  </a:txBody>
                  <a:tcPr>
                    <a:solidFill>
                      <a:srgbClr val="77A4BE"/>
                    </a:solidFill>
                  </a:tcPr>
                </a:tc>
                <a:tc>
                  <a:txBody>
                    <a:bodyPr/>
                    <a:lstStyle/>
                    <a:p>
                      <a:endParaRPr lang="lv-LV" dirty="0">
                        <a:latin typeface="Montserrat" pitchFamily="2" charset="-70"/>
                      </a:endParaRPr>
                    </a:p>
                  </a:txBody>
                  <a:tcPr>
                    <a:solidFill>
                      <a:srgbClr val="77A4BE"/>
                    </a:solidFill>
                  </a:tcPr>
                </a:tc>
                <a:tc>
                  <a:txBody>
                    <a:bodyPr/>
                    <a:lstStyle/>
                    <a:p>
                      <a:endParaRPr lang="lv-LV" dirty="0">
                        <a:latin typeface="Montserrat" pitchFamily="2" charset="-70"/>
                      </a:endParaRPr>
                    </a:p>
                  </a:txBody>
                  <a:tcPr>
                    <a:solidFill>
                      <a:srgbClr val="77A4BE"/>
                    </a:solidFill>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extLst>
                  <a:ext uri="{0D108BD9-81ED-4DB2-BD59-A6C34878D82A}">
                    <a16:rowId xmlns:a16="http://schemas.microsoft.com/office/drawing/2014/main" val="290209499"/>
                  </a:ext>
                </a:extLst>
              </a:tr>
              <a:tr h="370840">
                <a:tc>
                  <a:txBody>
                    <a:bodyPr/>
                    <a:lstStyle/>
                    <a:p>
                      <a:r>
                        <a:rPr lang="lv-LV" sz="2200" dirty="0">
                          <a:latin typeface="Montserrat" pitchFamily="2" charset="-70"/>
                        </a:rPr>
                        <a:t>Projekta īstenošana</a:t>
                      </a:r>
                    </a:p>
                  </a:txBody>
                  <a:tcPr anchor="ct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solidFill>
                      <a:srgbClr val="77A4BE"/>
                    </a:solidFill>
                  </a:tcPr>
                </a:tc>
                <a:tc>
                  <a:txBody>
                    <a:bodyPr/>
                    <a:lstStyle/>
                    <a:p>
                      <a:endParaRPr lang="lv-LV" dirty="0">
                        <a:latin typeface="Montserrat" pitchFamily="2" charset="-70"/>
                      </a:endParaRPr>
                    </a:p>
                  </a:txBody>
                  <a:tcPr>
                    <a:solidFill>
                      <a:srgbClr val="77A4BE"/>
                    </a:solidFill>
                  </a:tcPr>
                </a:tc>
                <a:tc>
                  <a:txBody>
                    <a:bodyPr/>
                    <a:lstStyle/>
                    <a:p>
                      <a:endParaRPr lang="lv-LV" dirty="0">
                        <a:latin typeface="Montserrat" pitchFamily="2" charset="-70"/>
                      </a:endParaRPr>
                    </a:p>
                  </a:txBody>
                  <a:tcPr>
                    <a:solidFill>
                      <a:srgbClr val="77A4BE"/>
                    </a:solidFill>
                  </a:tcPr>
                </a:tc>
                <a:tc>
                  <a:txBody>
                    <a:bodyPr/>
                    <a:lstStyle/>
                    <a:p>
                      <a:endParaRPr lang="lv-LV" dirty="0">
                        <a:latin typeface="Montserrat" pitchFamily="2" charset="-70"/>
                      </a:endParaRPr>
                    </a:p>
                  </a:txBody>
                  <a:tcPr>
                    <a:solidFill>
                      <a:srgbClr val="77A4BE"/>
                    </a:solidFill>
                  </a:tcPr>
                </a:tc>
                <a:tc>
                  <a:txBody>
                    <a:bodyPr/>
                    <a:lstStyle/>
                    <a:p>
                      <a:endParaRPr lang="lv-LV" dirty="0">
                        <a:latin typeface="Montserrat" pitchFamily="2" charset="-70"/>
                      </a:endParaRPr>
                    </a:p>
                  </a:txBody>
                  <a:tcPr>
                    <a:solidFill>
                      <a:srgbClr val="77A4BE"/>
                    </a:solidFill>
                  </a:tcPr>
                </a:tc>
                <a:tc>
                  <a:txBody>
                    <a:bodyPr/>
                    <a:lstStyle/>
                    <a:p>
                      <a:endParaRPr lang="lv-LV" dirty="0">
                        <a:latin typeface="Montserrat" pitchFamily="2" charset="-70"/>
                      </a:endParaRPr>
                    </a:p>
                  </a:txBody>
                  <a:tcPr>
                    <a:solidFill>
                      <a:srgbClr val="77A4BE"/>
                    </a:solidFill>
                  </a:tcPr>
                </a:tc>
                <a:tc>
                  <a:txBody>
                    <a:bodyPr/>
                    <a:lstStyle/>
                    <a:p>
                      <a:endParaRPr lang="lv-LV" dirty="0">
                        <a:latin typeface="Montserrat" pitchFamily="2" charset="-70"/>
                      </a:endParaRPr>
                    </a:p>
                  </a:txBody>
                  <a:tcPr>
                    <a:solidFill>
                      <a:srgbClr val="77A4BE"/>
                    </a:solidFill>
                  </a:tcPr>
                </a:tc>
                <a:tc>
                  <a:txBody>
                    <a:bodyPr/>
                    <a:lstStyle/>
                    <a:p>
                      <a:endParaRPr lang="lv-LV" dirty="0">
                        <a:latin typeface="Montserrat" pitchFamily="2" charset="-70"/>
                      </a:endParaRPr>
                    </a:p>
                  </a:txBody>
                  <a:tcPr>
                    <a:solidFill>
                      <a:srgbClr val="77A4BE"/>
                    </a:solidFill>
                  </a:tcPr>
                </a:tc>
                <a:tc>
                  <a:txBody>
                    <a:bodyPr/>
                    <a:lstStyle/>
                    <a:p>
                      <a:endParaRPr lang="lv-LV" dirty="0">
                        <a:latin typeface="Montserrat" pitchFamily="2" charset="-70"/>
                      </a:endParaRPr>
                    </a:p>
                  </a:txBody>
                  <a:tcPr>
                    <a:solidFill>
                      <a:srgbClr val="77A4BE"/>
                    </a:solidFill>
                  </a:tcPr>
                </a:tc>
                <a:tc>
                  <a:txBody>
                    <a:bodyPr/>
                    <a:lstStyle/>
                    <a:p>
                      <a:endParaRPr lang="lv-LV" dirty="0">
                        <a:latin typeface="Montserrat" pitchFamily="2" charset="-70"/>
                      </a:endParaRPr>
                    </a:p>
                  </a:txBody>
                  <a:tcPr>
                    <a:solidFill>
                      <a:srgbClr val="77A4BE"/>
                    </a:solidFill>
                  </a:tcPr>
                </a:tc>
                <a:tc>
                  <a:txBody>
                    <a:bodyPr/>
                    <a:lstStyle/>
                    <a:p>
                      <a:endParaRPr lang="lv-LV" dirty="0">
                        <a:latin typeface="Montserrat" pitchFamily="2" charset="-70"/>
                      </a:endParaRPr>
                    </a:p>
                  </a:txBody>
                  <a:tcPr>
                    <a:solidFill>
                      <a:srgbClr val="E7E7E7"/>
                    </a:solidFill>
                  </a:tcPr>
                </a:tc>
                <a:tc>
                  <a:txBody>
                    <a:bodyPr/>
                    <a:lstStyle/>
                    <a:p>
                      <a:endParaRPr lang="lv-LV" dirty="0">
                        <a:latin typeface="Montserrat" pitchFamily="2" charset="-70"/>
                      </a:endParaRPr>
                    </a:p>
                  </a:txBody>
                  <a:tcPr>
                    <a:solidFill>
                      <a:srgbClr val="E7E7E7"/>
                    </a:solidFill>
                  </a:tcPr>
                </a:tc>
                <a:tc>
                  <a:txBody>
                    <a:bodyPr/>
                    <a:lstStyle/>
                    <a:p>
                      <a:endParaRPr lang="lv-LV" dirty="0">
                        <a:latin typeface="Montserrat" pitchFamily="2" charset="-70"/>
                      </a:endParaRPr>
                    </a:p>
                  </a:txBody>
                  <a:tcPr>
                    <a:solidFill>
                      <a:srgbClr val="E7E7E7"/>
                    </a:solidFill>
                  </a:tcPr>
                </a:tc>
                <a:extLst>
                  <a:ext uri="{0D108BD9-81ED-4DB2-BD59-A6C34878D82A}">
                    <a16:rowId xmlns:a16="http://schemas.microsoft.com/office/drawing/2014/main" val="774258781"/>
                  </a:ext>
                </a:extLst>
              </a:tr>
              <a:tr h="370840">
                <a:tc>
                  <a:txBody>
                    <a:bodyPr/>
                    <a:lstStyle/>
                    <a:p>
                      <a:r>
                        <a:rPr lang="lv-LV" sz="2200" dirty="0">
                          <a:latin typeface="Montserrat" pitchFamily="2" charset="-70"/>
                        </a:rPr>
                        <a:t>Projekta publicitātes aktivitātes</a:t>
                      </a:r>
                    </a:p>
                  </a:txBody>
                  <a:tcPr anchor="ct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solidFill>
                      <a:srgbClr val="CBCBCB"/>
                    </a:solidFill>
                  </a:tcPr>
                </a:tc>
                <a:tc>
                  <a:txBody>
                    <a:bodyPr/>
                    <a:lstStyle/>
                    <a:p>
                      <a:endParaRPr lang="lv-LV" dirty="0">
                        <a:latin typeface="Montserrat" pitchFamily="2" charset="-70"/>
                      </a:endParaRPr>
                    </a:p>
                  </a:txBody>
                  <a:tcPr>
                    <a:solidFill>
                      <a:srgbClr val="CBCBCB"/>
                    </a:solidFill>
                  </a:tcPr>
                </a:tc>
                <a:tc>
                  <a:txBody>
                    <a:bodyPr/>
                    <a:lstStyle/>
                    <a:p>
                      <a:endParaRPr lang="lv-LV" dirty="0">
                        <a:latin typeface="Montserrat" pitchFamily="2" charset="-70"/>
                      </a:endParaRPr>
                    </a:p>
                  </a:txBody>
                  <a:tcPr>
                    <a:solidFill>
                      <a:srgbClr val="CBCBCB"/>
                    </a:solidFill>
                  </a:tcPr>
                </a:tc>
                <a:tc>
                  <a:txBody>
                    <a:bodyPr/>
                    <a:lstStyle/>
                    <a:p>
                      <a:endParaRPr lang="lv-LV" dirty="0">
                        <a:latin typeface="Montserrat" pitchFamily="2" charset="-70"/>
                      </a:endParaRPr>
                    </a:p>
                  </a:txBody>
                  <a:tcPr>
                    <a:solidFill>
                      <a:srgbClr val="CBCBCB"/>
                    </a:solidFill>
                  </a:tcPr>
                </a:tc>
                <a:tc>
                  <a:txBody>
                    <a:bodyPr/>
                    <a:lstStyle/>
                    <a:p>
                      <a:endParaRPr lang="lv-LV" dirty="0">
                        <a:latin typeface="Montserrat" pitchFamily="2" charset="-70"/>
                      </a:endParaRPr>
                    </a:p>
                  </a:txBody>
                  <a:tcPr>
                    <a:solidFill>
                      <a:srgbClr val="CBCBCB"/>
                    </a:solidFill>
                  </a:tcPr>
                </a:tc>
                <a:tc>
                  <a:txBody>
                    <a:bodyPr/>
                    <a:lstStyle/>
                    <a:p>
                      <a:endParaRPr lang="lv-LV" dirty="0">
                        <a:latin typeface="Montserrat" pitchFamily="2" charset="-70"/>
                      </a:endParaRPr>
                    </a:p>
                  </a:txBody>
                  <a:tcPr>
                    <a:solidFill>
                      <a:srgbClr val="CBCBCB"/>
                    </a:solidFill>
                  </a:tcPr>
                </a:tc>
                <a:tc>
                  <a:txBody>
                    <a:bodyPr/>
                    <a:lstStyle/>
                    <a:p>
                      <a:endParaRPr lang="lv-LV" dirty="0">
                        <a:latin typeface="Montserrat" pitchFamily="2" charset="-70"/>
                      </a:endParaRPr>
                    </a:p>
                  </a:txBody>
                  <a:tcPr>
                    <a:solidFill>
                      <a:srgbClr val="CBCBCB"/>
                    </a:solidFill>
                  </a:tcPr>
                </a:tc>
                <a:tc>
                  <a:txBody>
                    <a:bodyPr/>
                    <a:lstStyle/>
                    <a:p>
                      <a:endParaRPr lang="lv-LV" dirty="0">
                        <a:latin typeface="Montserrat" pitchFamily="2" charset="-70"/>
                      </a:endParaRPr>
                    </a:p>
                  </a:txBody>
                  <a:tcPr>
                    <a:solidFill>
                      <a:srgbClr val="CBCBCB"/>
                    </a:solidFill>
                  </a:tcPr>
                </a:tc>
                <a:tc>
                  <a:txBody>
                    <a:bodyPr/>
                    <a:lstStyle/>
                    <a:p>
                      <a:endParaRPr lang="lv-LV" dirty="0">
                        <a:latin typeface="Montserrat" pitchFamily="2" charset="-70"/>
                      </a:endParaRPr>
                    </a:p>
                  </a:txBody>
                  <a:tcPr>
                    <a:solidFill>
                      <a:srgbClr val="CBCBCB"/>
                    </a:solidFill>
                  </a:tcPr>
                </a:tc>
                <a:tc>
                  <a:txBody>
                    <a:bodyPr/>
                    <a:lstStyle/>
                    <a:p>
                      <a:endParaRPr lang="lv-LV" dirty="0">
                        <a:latin typeface="Montserrat" pitchFamily="2" charset="-70"/>
                      </a:endParaRPr>
                    </a:p>
                  </a:txBody>
                  <a:tcPr>
                    <a:solidFill>
                      <a:srgbClr val="77A4BE"/>
                    </a:solidFill>
                  </a:tcPr>
                </a:tc>
                <a:tc>
                  <a:txBody>
                    <a:bodyPr/>
                    <a:lstStyle/>
                    <a:p>
                      <a:endParaRPr lang="lv-LV" dirty="0">
                        <a:latin typeface="Montserrat" pitchFamily="2" charset="-70"/>
                      </a:endParaRPr>
                    </a:p>
                  </a:txBody>
                  <a:tcPr>
                    <a:solidFill>
                      <a:srgbClr val="CBCBCB"/>
                    </a:solidFill>
                  </a:tcPr>
                </a:tc>
                <a:tc>
                  <a:txBody>
                    <a:bodyPr/>
                    <a:lstStyle/>
                    <a:p>
                      <a:endParaRPr lang="lv-LV" dirty="0">
                        <a:latin typeface="Montserrat" pitchFamily="2" charset="-70"/>
                      </a:endParaRPr>
                    </a:p>
                  </a:txBody>
                  <a:tcPr>
                    <a:solidFill>
                      <a:srgbClr val="CBCBCB"/>
                    </a:solidFill>
                  </a:tcPr>
                </a:tc>
                <a:tc>
                  <a:txBody>
                    <a:bodyPr/>
                    <a:lstStyle/>
                    <a:p>
                      <a:endParaRPr lang="lv-LV" dirty="0">
                        <a:latin typeface="Montserrat" pitchFamily="2" charset="-70"/>
                      </a:endParaRPr>
                    </a:p>
                  </a:txBody>
                  <a:tcPr>
                    <a:solidFill>
                      <a:srgbClr val="CBCBCB"/>
                    </a:solidFill>
                  </a:tcPr>
                </a:tc>
                <a:extLst>
                  <a:ext uri="{0D108BD9-81ED-4DB2-BD59-A6C34878D82A}">
                    <a16:rowId xmlns:a16="http://schemas.microsoft.com/office/drawing/2014/main" val="3276291076"/>
                  </a:ext>
                </a:extLst>
              </a:tr>
              <a:tr h="370840">
                <a:tc>
                  <a:txBody>
                    <a:bodyPr/>
                    <a:lstStyle/>
                    <a:p>
                      <a:r>
                        <a:rPr lang="lv-LV" sz="2200" dirty="0">
                          <a:latin typeface="Montserrat" pitchFamily="2" charset="-70"/>
                        </a:rPr>
                        <a:t>Projekta gala atskaites un maksājuma pieprasīšana</a:t>
                      </a:r>
                    </a:p>
                  </a:txBody>
                  <a:tcPr anchor="ct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solidFill>
                      <a:srgbClr val="77A4BE"/>
                    </a:solidFill>
                  </a:tcPr>
                </a:tc>
                <a:tc>
                  <a:txBody>
                    <a:bodyPr/>
                    <a:lstStyle/>
                    <a:p>
                      <a:endParaRPr lang="lv-LV" dirty="0">
                        <a:latin typeface="Montserrat" pitchFamily="2" charset="-70"/>
                      </a:endParaRPr>
                    </a:p>
                  </a:txBody>
                  <a:tcPr>
                    <a:solidFill>
                      <a:srgbClr val="77A4BE"/>
                    </a:solidFill>
                  </a:tcPr>
                </a:tc>
                <a:tc>
                  <a:txBody>
                    <a:bodyPr/>
                    <a:lstStyle/>
                    <a:p>
                      <a:endParaRPr lang="lv-LV" dirty="0">
                        <a:latin typeface="Montserrat" pitchFamily="2" charset="-70"/>
                      </a:endParaRPr>
                    </a:p>
                  </a:txBody>
                  <a:tcPr>
                    <a:solidFill>
                      <a:srgbClr val="77A4BE"/>
                    </a:solidFill>
                  </a:tcPr>
                </a:tc>
                <a:extLst>
                  <a:ext uri="{0D108BD9-81ED-4DB2-BD59-A6C34878D82A}">
                    <a16:rowId xmlns:a16="http://schemas.microsoft.com/office/drawing/2014/main" val="3617106953"/>
                  </a:ext>
                </a:extLst>
              </a:tr>
            </a:tbl>
          </a:graphicData>
        </a:graphic>
      </p:graphicFrame>
    </p:spTree>
    <p:extLst>
      <p:ext uri="{BB962C8B-B14F-4D97-AF65-F5344CB8AC3E}">
        <p14:creationId xmlns:p14="http://schemas.microsoft.com/office/powerpoint/2010/main" val="38438209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22281</TotalTime>
  <Words>676</Words>
  <Application>Microsoft Office PowerPoint</Application>
  <PresentationFormat>Custom</PresentationFormat>
  <Paragraphs>118</Paragraphs>
  <Slides>15</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Calibri Light</vt:lpstr>
      <vt:lpstr>Montserrat SemiBold</vt:lpstr>
      <vt:lpstr>Montserrat Classic Bold</vt:lpstr>
      <vt:lpstr>Montserrat</vt:lpstr>
      <vt:lpstr>Calibri</vt:lpstr>
      <vt:lpstr>Arial</vt:lpstr>
      <vt:lpstr>Office Theme</vt:lpstr>
      <vt:lpstr>PowerPoint Presentation</vt:lpstr>
      <vt:lpstr>PROJEKTU KONKURSS</vt:lpstr>
      <vt:lpstr>PROJEKTU KONKURSS</vt:lpstr>
      <vt:lpstr>PowerPoint Presentation</vt:lpstr>
      <vt:lpstr>PowerPoint Presentation</vt:lpstr>
      <vt:lpstr>PROJEKTA MĒRĶIS UN UZDEVUMI</vt:lpstr>
      <vt:lpstr>PROJEKTA BUDŽETS</vt:lpstr>
      <vt:lpstr>PROJEKTA NAUDAS PLŪSMA</vt:lpstr>
      <vt:lpstr>PROJEKTA LAIKA GRAFIKS</vt:lpstr>
      <vt:lpstr>PROJEKTA REZULTĀTU VIZUALIZĀCIJA</vt:lpstr>
      <vt:lpstr>PROJEKTA REZULTĀTU VIZUALIZĀCIJA</vt:lpstr>
      <vt:lpstr>PROJEKTA REZULTĀTU VIZUALIZĀCIJA</vt:lpstr>
      <vt:lpstr>PowerPoint Presentation</vt:lpstr>
      <vt:lpstr>PRIEKŠLIKUMI</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Iedzīvotāju iesaiste pašvaldības darbā</dc:title>
  <dc:creator>Jānis Galakrodznieks</dc:creator>
  <cp:lastModifiedBy>Jevgēnija Sviridenkova</cp:lastModifiedBy>
  <cp:revision>44</cp:revision>
  <dcterms:created xsi:type="dcterms:W3CDTF">2006-08-16T00:00:00Z</dcterms:created>
  <dcterms:modified xsi:type="dcterms:W3CDTF">2025-02-23T19:18:38Z</dcterms:modified>
  <dc:identifier>DAFY3VwOX4w</dc:identifier>
</cp:coreProperties>
</file>