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rs Bergs" initials="IB" lastIdx="1" clrIdx="0">
    <p:extLst>
      <p:ext uri="{19B8F6BF-5375-455C-9EA6-DF929625EA0E}">
        <p15:presenceInfo xmlns:p15="http://schemas.microsoft.com/office/powerpoint/2012/main" userId="Ivars Berg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864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707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33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71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227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6419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884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321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664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168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260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344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134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537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45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513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0CA8-D157-423F-B16A-06FF08205592}" type="datetimeFigureOut">
              <a:rPr lang="lv-LV" smtClean="0"/>
              <a:t>03.02.2023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9B15D1-45EE-4657-9715-7927BE0875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535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CF2506E-2080-D388-08A6-CBA8EDCB9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3200" dirty="0"/>
              <a:t>P/A “Carnikavas komunālserviss” siltumenerģijas tarifu projekts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BD68894-69F8-FDD0-374C-5DF9659A8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Ādažu novada dome. 202</a:t>
            </a:r>
            <a:r>
              <a:rPr lang="en-US" dirty="0"/>
              <a:t>3</a:t>
            </a:r>
            <a:r>
              <a:rPr lang="lv-LV" dirty="0"/>
              <a:t>. gada </a:t>
            </a:r>
            <a:r>
              <a:rPr lang="en-US" dirty="0"/>
              <a:t>18</a:t>
            </a:r>
            <a:r>
              <a:rPr lang="lv-LV" dirty="0"/>
              <a:t>. janvāris</a:t>
            </a:r>
          </a:p>
        </p:txBody>
      </p:sp>
    </p:spTree>
    <p:extLst>
      <p:ext uri="{BB962C8B-B14F-4D97-AF65-F5344CB8AC3E}">
        <p14:creationId xmlns:p14="http://schemas.microsoft.com/office/powerpoint/2010/main" val="176301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5CDD810-AF7B-D65E-5BD9-516D291C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Galvenie tarifu pieauguma cēloņi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CD37B03-BD4F-FF3F-51F0-BC158FAE1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Saražotās kritums no 10 085 MWh gadā līdz 8 990 MWh gadā (siltā ūdens patēriņš, piemēram, no vidēji 1 410 m</a:t>
            </a:r>
            <a:r>
              <a:rPr lang="lv-LV" baseline="30000" dirty="0"/>
              <a:t>3</a:t>
            </a:r>
            <a:r>
              <a:rPr lang="lv-LV" dirty="0"/>
              <a:t> mēnesī līdz 740 m</a:t>
            </a:r>
            <a:r>
              <a:rPr lang="lv-LV" baseline="30000" dirty="0"/>
              <a:t>3</a:t>
            </a:r>
            <a:r>
              <a:rPr lang="lv-LV" dirty="0"/>
              <a:t> mēnesī</a:t>
            </a:r>
            <a:r>
              <a:rPr lang="en-US" dirty="0"/>
              <a:t>):</a:t>
            </a:r>
          </a:p>
          <a:p>
            <a:pPr lvl="1"/>
            <a:r>
              <a:rPr lang="lv-LV" dirty="0"/>
              <a:t>Relatīvi lielāki zudumi dēļ katlu efektivitātes un lielāki zudumi siltumapgādes tīklos (pieaugums no 15% līdz 19%).</a:t>
            </a:r>
            <a:endParaRPr lang="en-US" dirty="0"/>
          </a:p>
          <a:p>
            <a:pPr lvl="1"/>
            <a:r>
              <a:rPr lang="lv-LV" dirty="0"/>
              <a:t>PA “Carnikavas komunālserviss” dēļ patēriņa izmaiņām “izkrīt” no ceturtās patēriņa grupas uz piekto. Sadales tarifs pieaug no 2,87 EUR/MWh līdz 5,85 EUR/MWh</a:t>
            </a:r>
            <a:r>
              <a:rPr lang="en-US" dirty="0"/>
              <a:t>;</a:t>
            </a:r>
          </a:p>
          <a:p>
            <a:r>
              <a:rPr lang="lv-LV" dirty="0"/>
              <a:t>Nedaudz lielāks elektroenerģijas patēriņš un būtiski lielāka elektroenerģijas cena</a:t>
            </a:r>
            <a:r>
              <a:rPr lang="en-US" dirty="0"/>
              <a:t>;</a:t>
            </a:r>
          </a:p>
          <a:p>
            <a:r>
              <a:rPr lang="lv-LV" dirty="0"/>
              <a:t>Citas </a:t>
            </a:r>
            <a:r>
              <a:rPr lang="en-US" dirty="0"/>
              <a:t>i</a:t>
            </a:r>
            <a:r>
              <a:rPr lang="lv-LV" dirty="0" err="1"/>
              <a:t>zmaksas</a:t>
            </a:r>
            <a:r>
              <a:rPr lang="lv-LV" dirty="0"/>
              <a:t> arī ir nedaudz pieaugušas.</a:t>
            </a:r>
          </a:p>
          <a:p>
            <a:pPr marL="0" indent="0">
              <a:buNone/>
            </a:pPr>
            <a:endParaRPr lang="lv-LV" dirty="0"/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543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95486E7-FB2A-7E09-05A6-C4E6BC616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Tarifa pieaugums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59A6B11-9960-CE71-04A4-B2C6844C4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1519"/>
            <a:ext cx="5695474" cy="4389844"/>
          </a:xfrm>
        </p:spPr>
        <p:txBody>
          <a:bodyPr/>
          <a:lstStyle/>
          <a:p>
            <a:r>
              <a:rPr lang="lv-LV" dirty="0"/>
              <a:t>Gāzes cena pēdējā rēķinā – EUR 117 MWh</a:t>
            </a:r>
            <a:r>
              <a:rPr lang="en-US" dirty="0"/>
              <a:t>;</a:t>
            </a:r>
            <a:endParaRPr lang="lv-LV" dirty="0"/>
          </a:p>
          <a:p>
            <a:r>
              <a:rPr lang="lv-LV" dirty="0"/>
              <a:t>Pie šādas gāzes cenas vidējais</a:t>
            </a:r>
            <a:r>
              <a:rPr lang="en-US" dirty="0"/>
              <a:t> </a:t>
            </a:r>
            <a:r>
              <a:rPr lang="lv-LV" dirty="0"/>
              <a:t>tarifs dažādiem lietotājiem</a:t>
            </a:r>
            <a:r>
              <a:rPr lang="en-US" dirty="0"/>
              <a:t> </a:t>
            </a:r>
            <a:r>
              <a:rPr lang="lv-LV" dirty="0"/>
              <a:t>pieaugtu par </a:t>
            </a:r>
            <a:r>
              <a:rPr lang="en-US" dirty="0"/>
              <a:t>25 - </a:t>
            </a:r>
            <a:r>
              <a:rPr lang="lv-LV" dirty="0"/>
              <a:t>27% no vidēji</a:t>
            </a:r>
            <a:r>
              <a:rPr lang="en-US" dirty="0"/>
              <a:t> 171,40 </a:t>
            </a:r>
            <a:r>
              <a:rPr lang="lv-LV" dirty="0"/>
              <a:t>līdz</a:t>
            </a:r>
            <a:r>
              <a:rPr lang="en-US" dirty="0"/>
              <a:t> </a:t>
            </a:r>
            <a:r>
              <a:rPr lang="lv-LV" dirty="0"/>
              <a:t>vidēji</a:t>
            </a:r>
            <a:r>
              <a:rPr lang="en-US" dirty="0"/>
              <a:t> 217,80 EUR/MWh;</a:t>
            </a:r>
          </a:p>
          <a:p>
            <a:r>
              <a:rPr lang="lv-LV" dirty="0"/>
              <a:t>Faktiskie iedzīvotāju maksājumi pieaugtu nenozīmīgi. </a:t>
            </a:r>
            <a:r>
              <a:rPr lang="en-US" dirty="0"/>
              <a:t>Tarifa </a:t>
            </a:r>
            <a:r>
              <a:rPr lang="lv-LV" dirty="0"/>
              <a:t>pieaugumu virs 150 EUR MWh 90% apmērā sedz valsts. </a:t>
            </a:r>
          </a:p>
          <a:p>
            <a:r>
              <a:rPr lang="lv-LV" dirty="0"/>
              <a:t>Tas nozīmē, ka iedzīvotājiem piemērotais siltumapgādes tarifs</a:t>
            </a:r>
            <a:r>
              <a:rPr lang="en-US" dirty="0"/>
              <a:t> </a:t>
            </a:r>
            <a:r>
              <a:rPr lang="lv-LV" dirty="0"/>
              <a:t>pieaugtu</a:t>
            </a:r>
            <a:r>
              <a:rPr lang="en-US" dirty="0"/>
              <a:t> par EUR 4.64 MWh (217,80 – 171,40)* 10%.</a:t>
            </a:r>
            <a:endParaRPr lang="lv-LV" dirty="0"/>
          </a:p>
          <a:p>
            <a:endParaRPr lang="lv-LV" dirty="0"/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0D9F8005-69E3-5898-696B-E9BD1525B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375" y="1723069"/>
            <a:ext cx="4435224" cy="26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6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E3A7401-C04F-BCD7-691E-9D7BCFE5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Tarifi pie dažādām g</a:t>
            </a:r>
            <a:r>
              <a:rPr lang="en-US" dirty="0" err="1"/>
              <a:t>āzes</a:t>
            </a:r>
            <a:r>
              <a:rPr lang="lv-LV" dirty="0"/>
              <a:t> cenām</a:t>
            </a:r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3340776B-92BB-B0C4-B097-540CCA810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861508"/>
              </p:ext>
            </p:extLst>
          </p:nvPr>
        </p:nvGraphicFramePr>
        <p:xfrm>
          <a:off x="815135" y="1358446"/>
          <a:ext cx="9010000" cy="5302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135">
                  <a:extLst>
                    <a:ext uri="{9D8B030D-6E8A-4147-A177-3AD203B41FA5}">
                      <a16:colId xmlns:a16="http://schemas.microsoft.com/office/drawing/2014/main" val="1619196288"/>
                    </a:ext>
                  </a:extLst>
                </a:gridCol>
                <a:gridCol w="1126250">
                  <a:extLst>
                    <a:ext uri="{9D8B030D-6E8A-4147-A177-3AD203B41FA5}">
                      <a16:colId xmlns:a16="http://schemas.microsoft.com/office/drawing/2014/main" val="1579853214"/>
                    </a:ext>
                  </a:extLst>
                </a:gridCol>
                <a:gridCol w="1438134">
                  <a:extLst>
                    <a:ext uri="{9D8B030D-6E8A-4147-A177-3AD203B41FA5}">
                      <a16:colId xmlns:a16="http://schemas.microsoft.com/office/drawing/2014/main" val="138931798"/>
                    </a:ext>
                  </a:extLst>
                </a:gridCol>
                <a:gridCol w="1438134">
                  <a:extLst>
                    <a:ext uri="{9D8B030D-6E8A-4147-A177-3AD203B41FA5}">
                      <a16:colId xmlns:a16="http://schemas.microsoft.com/office/drawing/2014/main" val="836941880"/>
                    </a:ext>
                  </a:extLst>
                </a:gridCol>
                <a:gridCol w="1438134">
                  <a:extLst>
                    <a:ext uri="{9D8B030D-6E8A-4147-A177-3AD203B41FA5}">
                      <a16:colId xmlns:a16="http://schemas.microsoft.com/office/drawing/2014/main" val="847065183"/>
                    </a:ext>
                  </a:extLst>
                </a:gridCol>
                <a:gridCol w="1524769">
                  <a:extLst>
                    <a:ext uri="{9D8B030D-6E8A-4147-A177-3AD203B41FA5}">
                      <a16:colId xmlns:a16="http://schemas.microsoft.com/office/drawing/2014/main" val="1530695645"/>
                    </a:ext>
                  </a:extLst>
                </a:gridCol>
                <a:gridCol w="1507444">
                  <a:extLst>
                    <a:ext uri="{9D8B030D-6E8A-4147-A177-3AD203B41FA5}">
                      <a16:colId xmlns:a16="http://schemas.microsoft.com/office/drawing/2014/main" val="2548737047"/>
                    </a:ext>
                  </a:extLst>
                </a:gridCol>
              </a:tblGrid>
              <a:tr h="1783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3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4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6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2445642"/>
                  </a:ext>
                </a:extLst>
              </a:tr>
              <a:tr h="18644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Jaunais tarifs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Vecais tarifs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606117"/>
                  </a:ext>
                </a:extLst>
              </a:tr>
              <a:tr h="123214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Nr.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Dabasgāzes tirgus cena (EUR/MWh bez PVN)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Dabasgāzes gala tirdzniecības tarifs ar tirgot</a:t>
                      </a:r>
                      <a:r>
                        <a:rPr lang="en-US" sz="1200" u="none" strike="noStrike" dirty="0">
                          <a:effectLst/>
                        </a:rPr>
                        <a:t>ā</a:t>
                      </a:r>
                      <a:r>
                        <a:rPr lang="lv-LV" sz="1200" u="none" strike="noStrike" dirty="0">
                          <a:effectLst/>
                        </a:rPr>
                        <a:t>ja uzcenojumu, akcīzes nodokli un sadales tarifiem (EUR/MWh bez PVN)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 P/a Carnikavas Komunālserviss siltumenerģijas kopējā maksa, bez siltummezglu apsaimniekošanas (EUR/MWh bez PVN)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 P/a Carnikavas Komunālserviss siltumenerģijas kopējā maksa, ar siltummezglu apsaimniekošanas (EUR/MWh bez PVN)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 P/a Carnikavas Komunālserviss siltumenerģijas kopējā maksa, bez siltummezglu apsaimniekošanas (EUR/MWh bez PVN)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 P/a Carnikavas Komunālserviss siltumenerģijas kopējā maksa, ar siltummezglu apsaimniekošanas (EUR/MWh bez PVN)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2332095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50,00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66,60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124,25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125,83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96,33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9638438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60,00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76,60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139,00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140,58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108,27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9940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3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70,00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86,60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153,75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155,33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118,28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120,22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1287950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4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80,00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96,60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168,49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170,07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130,23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138793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5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90,00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106,60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183,24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184,82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142,17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144,11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7492312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6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100,00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116,60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197,99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199,57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154,12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156,06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666655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7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110,00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126,60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212,73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214,31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166,07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168,01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7700286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8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120,00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136,60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227,48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229,06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178,01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179,95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8513741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9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130,00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146,60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242,23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243,81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189,96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191,90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8669323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140,00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156,60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256,97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258,55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201,91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203,85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7346317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11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150,00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166,60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271,72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273,30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215,79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3253929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12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160,00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176,60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286,47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288,05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225,80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227,74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8441481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13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170,00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186,60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301,21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302,79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237,75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239,69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1332730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14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180,00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196,60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315,96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317,54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249,70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251,64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0695590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15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190,00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206,60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330,71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332,29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261,64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263,58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8461591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16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200,00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216,60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345,45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347,03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273,59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275,53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7513701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17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210,00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226,60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360,20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361,78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285,54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287,48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2521494"/>
                  </a:ext>
                </a:extLst>
              </a:tr>
              <a:tr h="153283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18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220,00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236,60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374,95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376,53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297,48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299,42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4713399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19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230,00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246,60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389,69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391,27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309,43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311,37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36714"/>
                  </a:ext>
                </a:extLst>
              </a:tr>
              <a:tr h="1783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240,00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256,60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404,44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406,02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321,38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323,32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2923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82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5CDD810-AF7B-D65E-5BD9-516D291C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676" y="3018503"/>
            <a:ext cx="8596668" cy="1320800"/>
          </a:xfrm>
        </p:spPr>
        <p:txBody>
          <a:bodyPr/>
          <a:lstStyle/>
          <a:p>
            <a:r>
              <a:rPr lang="lv-LV" dirty="0"/>
              <a:t>Paldies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CD37B03-BD4F-FF3F-51F0-BC158FAE1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905318747"/>
      </p:ext>
    </p:extLst>
  </p:cSld>
  <p:clrMapOvr>
    <a:masterClrMapping/>
  </p:clrMapOvr>
</p:sld>
</file>

<file path=ppt/theme/theme1.xml><?xml version="1.0" encoding="utf-8"?>
<a:theme xmlns:a="http://schemas.openxmlformats.org/drawingml/2006/main" name="Šķautne">
  <a:themeElements>
    <a:clrScheme name="Šķautn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Šķautn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ķautn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470</Words>
  <Application>Microsoft Office PowerPoint</Application>
  <PresentationFormat>Widescreen</PresentationFormat>
  <Paragraphs>179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Šķautne</vt:lpstr>
      <vt:lpstr>P/A “Carnikavas komunālserviss” siltumenerģijas tarifu projekts</vt:lpstr>
      <vt:lpstr>Galvenie tarifu pieauguma cēloņi</vt:lpstr>
      <vt:lpstr>Tarifa pieaugums</vt:lpstr>
      <vt:lpstr>Tarifi pie dažādām gāzes cenām</vt:lpstr>
      <vt:lpstr>Paldies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P/A “Carnikavas komunālserviss” siltumenerģijas tarifu projekts</dc:title>
  <dc:creator>Ivars Bergs</dc:creator>
  <cp:lastModifiedBy>Sintija Tenisa</cp:lastModifiedBy>
  <cp:revision>14</cp:revision>
  <dcterms:created xsi:type="dcterms:W3CDTF">2022-06-01T11:31:30Z</dcterms:created>
  <dcterms:modified xsi:type="dcterms:W3CDTF">2023-02-03T10:52:16Z</dcterms:modified>
</cp:coreProperties>
</file>